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7"/>
  </p:notesMasterIdLst>
  <p:sldIdLst>
    <p:sldId id="256" r:id="rId2"/>
    <p:sldId id="325" r:id="rId3"/>
    <p:sldId id="258" r:id="rId4"/>
    <p:sldId id="259" r:id="rId5"/>
    <p:sldId id="260" r:id="rId6"/>
    <p:sldId id="261" r:id="rId7"/>
    <p:sldId id="262" r:id="rId8"/>
    <p:sldId id="263" r:id="rId9"/>
    <p:sldId id="264" r:id="rId10"/>
    <p:sldId id="267" r:id="rId11"/>
    <p:sldId id="257" r:id="rId12"/>
    <p:sldId id="269" r:id="rId13"/>
    <p:sldId id="271" r:id="rId14"/>
    <p:sldId id="272" r:id="rId15"/>
    <p:sldId id="327" r:id="rId16"/>
    <p:sldId id="328" r:id="rId17"/>
    <p:sldId id="273" r:id="rId18"/>
    <p:sldId id="274" r:id="rId19"/>
    <p:sldId id="275" r:id="rId20"/>
    <p:sldId id="276" r:id="rId21"/>
    <p:sldId id="277" r:id="rId22"/>
    <p:sldId id="278" r:id="rId23"/>
    <p:sldId id="279" r:id="rId24"/>
    <p:sldId id="329" r:id="rId25"/>
    <p:sldId id="280" r:id="rId26"/>
    <p:sldId id="270" r:id="rId27"/>
    <p:sldId id="281" r:id="rId28"/>
    <p:sldId id="282" r:id="rId29"/>
    <p:sldId id="326" r:id="rId30"/>
    <p:sldId id="284" r:id="rId31"/>
    <p:sldId id="285" r:id="rId32"/>
    <p:sldId id="330" r:id="rId33"/>
    <p:sldId id="283" r:id="rId34"/>
    <p:sldId id="290" r:id="rId35"/>
    <p:sldId id="289" r:id="rId36"/>
    <p:sldId id="291" r:id="rId37"/>
    <p:sldId id="292" r:id="rId38"/>
    <p:sldId id="314" r:id="rId39"/>
    <p:sldId id="315" r:id="rId40"/>
    <p:sldId id="293" r:id="rId41"/>
    <p:sldId id="294" r:id="rId42"/>
    <p:sldId id="295" r:id="rId43"/>
    <p:sldId id="297" r:id="rId44"/>
    <p:sldId id="298" r:id="rId45"/>
    <p:sldId id="300" r:id="rId46"/>
    <p:sldId id="302" r:id="rId47"/>
    <p:sldId id="303" r:id="rId48"/>
    <p:sldId id="316" r:id="rId49"/>
    <p:sldId id="318" r:id="rId50"/>
    <p:sldId id="319" r:id="rId51"/>
    <p:sldId id="320" r:id="rId52"/>
    <p:sldId id="331" r:id="rId53"/>
    <p:sldId id="332" r:id="rId54"/>
    <p:sldId id="333" r:id="rId55"/>
    <p:sldId id="334" r:id="rId56"/>
    <p:sldId id="335" r:id="rId57"/>
    <p:sldId id="336" r:id="rId58"/>
    <p:sldId id="321" r:id="rId59"/>
    <p:sldId id="322" r:id="rId60"/>
    <p:sldId id="286" r:id="rId61"/>
    <p:sldId id="287" r:id="rId62"/>
    <p:sldId id="288" r:id="rId63"/>
    <p:sldId id="304" r:id="rId64"/>
    <p:sldId id="305" r:id="rId65"/>
    <p:sldId id="306" r:id="rId66"/>
    <p:sldId id="307" r:id="rId67"/>
    <p:sldId id="308" r:id="rId68"/>
    <p:sldId id="309" r:id="rId69"/>
    <p:sldId id="310" r:id="rId70"/>
    <p:sldId id="311" r:id="rId71"/>
    <p:sldId id="337" r:id="rId72"/>
    <p:sldId id="312" r:id="rId73"/>
    <p:sldId id="313" r:id="rId74"/>
    <p:sldId id="323" r:id="rId75"/>
    <p:sldId id="324" r:id="rId76"/>
  </p:sldIdLst>
  <p:sldSz cx="9144000" cy="6858000" type="screen4x3"/>
  <p:notesSz cx="6858000" cy="9144000"/>
  <p:defaultTextStyle>
    <a:defPPr>
      <a:defRPr lang="es-E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A4400"/>
    <a:srgbClr val="9931CC"/>
    <a:srgbClr val="3BB470"/>
    <a:srgbClr val="BFBDBD"/>
    <a:srgbClr val="9C3F97"/>
    <a:srgbClr val="BEFE11"/>
    <a:srgbClr val="95F6D6"/>
    <a:srgbClr val="85981D"/>
    <a:srgbClr val="7F6C24"/>
    <a:srgbClr val="24768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inimized" horzBarState="maximized">
    <p:restoredLeft sz="8796" autoAdjust="0"/>
    <p:restoredTop sz="99854" autoAdjust="0"/>
  </p:normalViewPr>
  <p:slideViewPr>
    <p:cSldViewPr snapToGrid="0" snapToObjects="1">
      <p:cViewPr varScale="1">
        <p:scale>
          <a:sx n="85" d="100"/>
          <a:sy n="85" d="100"/>
        </p:scale>
        <p:origin x="176" y="1736"/>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4FF8A9C-182C-DF45-97FC-9BE27DDE46A0}" type="datetimeFigureOut">
              <a:rPr lang="es-ES" smtClean="0"/>
              <a:pPr/>
              <a:t>22/10/20</a:t>
            </a:fld>
            <a:endParaRPr lang="es-ES"/>
          </a:p>
        </p:txBody>
      </p:sp>
      <p:sp>
        <p:nvSpPr>
          <p:cNvPr id="4" name="Marcador de imagen de diapositiva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6" name="Marcador de pie de página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A29BA2F-CAD3-3440-8817-9EB81B9F44FC}" type="slidenum">
              <a:rPr lang="es-ES" smtClean="0"/>
              <a:pPr/>
              <a:t>‹#›</a:t>
            </a:fld>
            <a:endParaRPr lang="es-ES"/>
          </a:p>
        </p:txBody>
      </p:sp>
    </p:spTree>
    <p:extLst>
      <p:ext uri="{BB962C8B-B14F-4D97-AF65-F5344CB8AC3E}">
        <p14:creationId xmlns:p14="http://schemas.microsoft.com/office/powerpoint/2010/main" val="1696009168"/>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CA29BA2F-CAD3-3440-8817-9EB81B9F44FC}" type="slidenum">
              <a:rPr lang="es-ES" smtClean="0"/>
              <a:pPr/>
              <a:t>11</a:t>
            </a:fld>
            <a:endParaRPr lang="es-ES"/>
          </a:p>
        </p:txBody>
      </p:sp>
    </p:spTree>
    <p:extLst>
      <p:ext uri="{BB962C8B-B14F-4D97-AF65-F5344CB8AC3E}">
        <p14:creationId xmlns:p14="http://schemas.microsoft.com/office/powerpoint/2010/main" val="7948872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CA29BA2F-CAD3-3440-8817-9EB81B9F44FC}" type="slidenum">
              <a:rPr lang="es-ES" smtClean="0"/>
              <a:pPr/>
              <a:t>20</a:t>
            </a:fld>
            <a:endParaRPr lang="es-ES"/>
          </a:p>
        </p:txBody>
      </p:sp>
    </p:spTree>
    <p:extLst>
      <p:ext uri="{BB962C8B-B14F-4D97-AF65-F5344CB8AC3E}">
        <p14:creationId xmlns:p14="http://schemas.microsoft.com/office/powerpoint/2010/main" val="7948872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CA29BA2F-CAD3-3440-8817-9EB81B9F44FC}" type="slidenum">
              <a:rPr lang="es-ES" smtClean="0"/>
              <a:pPr/>
              <a:t>21</a:t>
            </a:fld>
            <a:endParaRPr lang="es-ES"/>
          </a:p>
        </p:txBody>
      </p:sp>
    </p:spTree>
    <p:extLst>
      <p:ext uri="{BB962C8B-B14F-4D97-AF65-F5344CB8AC3E}">
        <p14:creationId xmlns:p14="http://schemas.microsoft.com/office/powerpoint/2010/main" val="7948872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CA29BA2F-CAD3-3440-8817-9EB81B9F44FC}" type="slidenum">
              <a:rPr lang="es-ES" smtClean="0"/>
              <a:pPr/>
              <a:t>22</a:t>
            </a:fld>
            <a:endParaRPr lang="es-ES"/>
          </a:p>
        </p:txBody>
      </p:sp>
    </p:spTree>
    <p:extLst>
      <p:ext uri="{BB962C8B-B14F-4D97-AF65-F5344CB8AC3E}">
        <p14:creationId xmlns:p14="http://schemas.microsoft.com/office/powerpoint/2010/main" val="7948872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CA29BA2F-CAD3-3440-8817-9EB81B9F44FC}" type="slidenum">
              <a:rPr lang="es-ES" smtClean="0"/>
              <a:pPr/>
              <a:t>23</a:t>
            </a:fld>
            <a:endParaRPr lang="es-ES"/>
          </a:p>
        </p:txBody>
      </p:sp>
    </p:spTree>
    <p:extLst>
      <p:ext uri="{BB962C8B-B14F-4D97-AF65-F5344CB8AC3E}">
        <p14:creationId xmlns:p14="http://schemas.microsoft.com/office/powerpoint/2010/main" val="7948872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CA29BA2F-CAD3-3440-8817-9EB81B9F44FC}" type="slidenum">
              <a:rPr lang="es-ES" smtClean="0"/>
              <a:pPr/>
              <a:t>24</a:t>
            </a:fld>
            <a:endParaRPr lang="es-ES"/>
          </a:p>
        </p:txBody>
      </p:sp>
    </p:spTree>
    <p:extLst>
      <p:ext uri="{BB962C8B-B14F-4D97-AF65-F5344CB8AC3E}">
        <p14:creationId xmlns:p14="http://schemas.microsoft.com/office/powerpoint/2010/main" val="12191786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CA29BA2F-CAD3-3440-8817-9EB81B9F44FC}" type="slidenum">
              <a:rPr lang="es-ES" smtClean="0"/>
              <a:pPr/>
              <a:t>25</a:t>
            </a:fld>
            <a:endParaRPr lang="es-ES"/>
          </a:p>
        </p:txBody>
      </p:sp>
    </p:spTree>
    <p:extLst>
      <p:ext uri="{BB962C8B-B14F-4D97-AF65-F5344CB8AC3E}">
        <p14:creationId xmlns:p14="http://schemas.microsoft.com/office/powerpoint/2010/main" val="7948872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CA29BA2F-CAD3-3440-8817-9EB81B9F44FC}" type="slidenum">
              <a:rPr lang="es-ES" smtClean="0"/>
              <a:pPr/>
              <a:t>26</a:t>
            </a:fld>
            <a:endParaRPr lang="es-ES"/>
          </a:p>
        </p:txBody>
      </p:sp>
    </p:spTree>
    <p:extLst>
      <p:ext uri="{BB962C8B-B14F-4D97-AF65-F5344CB8AC3E}">
        <p14:creationId xmlns:p14="http://schemas.microsoft.com/office/powerpoint/2010/main" val="7948872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CA29BA2F-CAD3-3440-8817-9EB81B9F44FC}" type="slidenum">
              <a:rPr lang="es-ES" smtClean="0"/>
              <a:pPr/>
              <a:t>27</a:t>
            </a:fld>
            <a:endParaRPr lang="es-ES"/>
          </a:p>
        </p:txBody>
      </p:sp>
    </p:spTree>
    <p:extLst>
      <p:ext uri="{BB962C8B-B14F-4D97-AF65-F5344CB8AC3E}">
        <p14:creationId xmlns:p14="http://schemas.microsoft.com/office/powerpoint/2010/main" val="7948872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ES" dirty="0"/>
          </a:p>
        </p:txBody>
      </p:sp>
      <p:sp>
        <p:nvSpPr>
          <p:cNvPr id="4" name="Slide Number Placeholder 3"/>
          <p:cNvSpPr>
            <a:spLocks noGrp="1"/>
          </p:cNvSpPr>
          <p:nvPr>
            <p:ph type="sldNum" sz="quarter" idx="5"/>
          </p:nvPr>
        </p:nvSpPr>
        <p:spPr/>
        <p:txBody>
          <a:bodyPr/>
          <a:lstStyle/>
          <a:p>
            <a:fld id="{CA29BA2F-CAD3-3440-8817-9EB81B9F44FC}" type="slidenum">
              <a:rPr lang="es-ES" smtClean="0"/>
              <a:pPr/>
              <a:t>75</a:t>
            </a:fld>
            <a:endParaRPr lang="es-ES"/>
          </a:p>
        </p:txBody>
      </p:sp>
    </p:spTree>
    <p:extLst>
      <p:ext uri="{BB962C8B-B14F-4D97-AF65-F5344CB8AC3E}">
        <p14:creationId xmlns:p14="http://schemas.microsoft.com/office/powerpoint/2010/main" val="27508587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CA29BA2F-CAD3-3440-8817-9EB81B9F44FC}" type="slidenum">
              <a:rPr lang="es-ES" smtClean="0"/>
              <a:pPr/>
              <a:t>12</a:t>
            </a:fld>
            <a:endParaRPr lang="es-ES"/>
          </a:p>
        </p:txBody>
      </p:sp>
    </p:spTree>
    <p:extLst>
      <p:ext uri="{BB962C8B-B14F-4D97-AF65-F5344CB8AC3E}">
        <p14:creationId xmlns:p14="http://schemas.microsoft.com/office/powerpoint/2010/main" val="7948872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CA29BA2F-CAD3-3440-8817-9EB81B9F44FC}" type="slidenum">
              <a:rPr lang="es-ES" smtClean="0"/>
              <a:pPr/>
              <a:t>13</a:t>
            </a:fld>
            <a:endParaRPr lang="es-ES"/>
          </a:p>
        </p:txBody>
      </p:sp>
    </p:spTree>
    <p:extLst>
      <p:ext uri="{BB962C8B-B14F-4D97-AF65-F5344CB8AC3E}">
        <p14:creationId xmlns:p14="http://schemas.microsoft.com/office/powerpoint/2010/main" val="7948872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CA29BA2F-CAD3-3440-8817-9EB81B9F44FC}" type="slidenum">
              <a:rPr lang="es-ES" smtClean="0"/>
              <a:pPr/>
              <a:t>14</a:t>
            </a:fld>
            <a:endParaRPr lang="es-ES"/>
          </a:p>
        </p:txBody>
      </p:sp>
    </p:spTree>
    <p:extLst>
      <p:ext uri="{BB962C8B-B14F-4D97-AF65-F5344CB8AC3E}">
        <p14:creationId xmlns:p14="http://schemas.microsoft.com/office/powerpoint/2010/main" val="7948872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CA29BA2F-CAD3-3440-8817-9EB81B9F44FC}" type="slidenum">
              <a:rPr lang="es-ES" smtClean="0"/>
              <a:pPr/>
              <a:t>15</a:t>
            </a:fld>
            <a:endParaRPr lang="es-ES"/>
          </a:p>
        </p:txBody>
      </p:sp>
    </p:spTree>
    <p:extLst>
      <p:ext uri="{BB962C8B-B14F-4D97-AF65-F5344CB8AC3E}">
        <p14:creationId xmlns:p14="http://schemas.microsoft.com/office/powerpoint/2010/main" val="25524550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CA29BA2F-CAD3-3440-8817-9EB81B9F44FC}" type="slidenum">
              <a:rPr lang="es-ES" smtClean="0"/>
              <a:pPr/>
              <a:t>16</a:t>
            </a:fld>
            <a:endParaRPr lang="es-ES"/>
          </a:p>
        </p:txBody>
      </p:sp>
    </p:spTree>
    <p:extLst>
      <p:ext uri="{BB962C8B-B14F-4D97-AF65-F5344CB8AC3E}">
        <p14:creationId xmlns:p14="http://schemas.microsoft.com/office/powerpoint/2010/main" val="78706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CA29BA2F-CAD3-3440-8817-9EB81B9F44FC}" type="slidenum">
              <a:rPr lang="es-ES" smtClean="0"/>
              <a:pPr/>
              <a:t>17</a:t>
            </a:fld>
            <a:endParaRPr lang="es-ES"/>
          </a:p>
        </p:txBody>
      </p:sp>
    </p:spTree>
    <p:extLst>
      <p:ext uri="{BB962C8B-B14F-4D97-AF65-F5344CB8AC3E}">
        <p14:creationId xmlns:p14="http://schemas.microsoft.com/office/powerpoint/2010/main" val="7948872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CA29BA2F-CAD3-3440-8817-9EB81B9F44FC}" type="slidenum">
              <a:rPr lang="es-ES" smtClean="0"/>
              <a:pPr/>
              <a:t>18</a:t>
            </a:fld>
            <a:endParaRPr lang="es-ES"/>
          </a:p>
        </p:txBody>
      </p:sp>
    </p:spTree>
    <p:extLst>
      <p:ext uri="{BB962C8B-B14F-4D97-AF65-F5344CB8AC3E}">
        <p14:creationId xmlns:p14="http://schemas.microsoft.com/office/powerpoint/2010/main" val="7948872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CA29BA2F-CAD3-3440-8817-9EB81B9F44FC}" type="slidenum">
              <a:rPr lang="es-ES" smtClean="0"/>
              <a:pPr/>
              <a:t>19</a:t>
            </a:fld>
            <a:endParaRPr lang="es-ES"/>
          </a:p>
        </p:txBody>
      </p:sp>
    </p:spTree>
    <p:extLst>
      <p:ext uri="{BB962C8B-B14F-4D97-AF65-F5344CB8AC3E}">
        <p14:creationId xmlns:p14="http://schemas.microsoft.com/office/powerpoint/2010/main" val="7948872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685800" y="2130425"/>
            <a:ext cx="7772400" cy="1470025"/>
          </a:xfrm>
          <a:prstGeom prst="rect">
            <a:avLst/>
          </a:prstGeom>
        </p:spPr>
        <p:txBody>
          <a:bodyPr/>
          <a:lstStyle/>
          <a:p>
            <a:r>
              <a:rPr lang="es-ES_tradnl"/>
              <a:t>Clic para editar título</a:t>
            </a:r>
            <a:endParaRPr lang="es-ES"/>
          </a:p>
        </p:txBody>
      </p:sp>
      <p:sp>
        <p:nvSpPr>
          <p:cNvPr id="3" name="Subtítulo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_tradnl"/>
              <a:t>Haga clic para modificar el estilo de subtítulo del patrón</a:t>
            </a:r>
            <a:endParaRPr lang="es-ES"/>
          </a:p>
        </p:txBody>
      </p:sp>
      <p:sp>
        <p:nvSpPr>
          <p:cNvPr id="4" name="Marcador de fecha 3"/>
          <p:cNvSpPr>
            <a:spLocks noGrp="1"/>
          </p:cNvSpPr>
          <p:nvPr>
            <p:ph type="dt" sz="half" idx="10"/>
          </p:nvPr>
        </p:nvSpPr>
        <p:spPr>
          <a:xfrm>
            <a:off x="457200" y="6356350"/>
            <a:ext cx="2133600" cy="365125"/>
          </a:xfrm>
          <a:prstGeom prst="rect">
            <a:avLst/>
          </a:prstGeom>
        </p:spPr>
        <p:txBody>
          <a:bodyPr/>
          <a:lstStyle/>
          <a:p>
            <a:fld id="{0820ABE9-8FE4-CF4D-BE33-E09BE8399836}" type="datetimeFigureOut">
              <a:rPr lang="es-ES" smtClean="0"/>
              <a:pPr/>
              <a:t>22/10/20</a:t>
            </a:fld>
            <a:endParaRPr lang="es-ES"/>
          </a:p>
        </p:txBody>
      </p:sp>
      <p:sp>
        <p:nvSpPr>
          <p:cNvPr id="5" name="Marcador de pie de página 4"/>
          <p:cNvSpPr>
            <a:spLocks noGrp="1"/>
          </p:cNvSpPr>
          <p:nvPr>
            <p:ph type="ftr" sz="quarter" idx="11"/>
          </p:nvPr>
        </p:nvSpPr>
        <p:spPr>
          <a:xfrm>
            <a:off x="3124200" y="6356350"/>
            <a:ext cx="2895600" cy="365125"/>
          </a:xfrm>
          <a:prstGeom prst="rect">
            <a:avLst/>
          </a:prstGeom>
        </p:spPr>
        <p:txBody>
          <a:bodyPr/>
          <a:lstStyle/>
          <a:p>
            <a:endParaRPr lang="es-ES"/>
          </a:p>
        </p:txBody>
      </p:sp>
      <p:sp>
        <p:nvSpPr>
          <p:cNvPr id="6" name="Marcador de número de diapositiva 5"/>
          <p:cNvSpPr>
            <a:spLocks noGrp="1"/>
          </p:cNvSpPr>
          <p:nvPr>
            <p:ph type="sldNum" sz="quarter" idx="12"/>
          </p:nvPr>
        </p:nvSpPr>
        <p:spPr>
          <a:xfrm>
            <a:off x="6553200" y="6356350"/>
            <a:ext cx="2133600" cy="365125"/>
          </a:xfrm>
          <a:prstGeom prst="rect">
            <a:avLst/>
          </a:prstGeom>
        </p:spPr>
        <p:txBody>
          <a:bodyPr/>
          <a:lstStyle/>
          <a:p>
            <a:fld id="{F69829F4-B66B-0941-B1D4-FC1041B94B02}" type="slidenum">
              <a:rPr lang="es-ES" smtClean="0"/>
              <a:pPr/>
              <a:t>‹#›</a:t>
            </a:fld>
            <a:endParaRPr lang="es-ES"/>
          </a:p>
        </p:txBody>
      </p:sp>
    </p:spTree>
    <p:extLst>
      <p:ext uri="{BB962C8B-B14F-4D97-AF65-F5344CB8AC3E}">
        <p14:creationId xmlns:p14="http://schemas.microsoft.com/office/powerpoint/2010/main" val="10296632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a:prstGeom prst="rect">
            <a:avLst/>
          </a:prstGeom>
        </p:spPr>
        <p:txBody>
          <a:bodyPr/>
          <a:lstStyle/>
          <a:p>
            <a:r>
              <a:rPr lang="es-ES_tradnl"/>
              <a:t>Clic para editar título</a:t>
            </a:r>
            <a:endParaRPr lang="es-ES"/>
          </a:p>
        </p:txBody>
      </p:sp>
      <p:sp>
        <p:nvSpPr>
          <p:cNvPr id="3" name="Marcador de texto vertical 2"/>
          <p:cNvSpPr>
            <a:spLocks noGrp="1"/>
          </p:cNvSpPr>
          <p:nvPr>
            <p:ph type="body" orient="vert" idx="1"/>
          </p:nvPr>
        </p:nvSpPr>
        <p:spPr>
          <a:xfrm>
            <a:off x="457200" y="1600200"/>
            <a:ext cx="8229600" cy="4525963"/>
          </a:xfrm>
          <a:prstGeom prst="rect">
            <a:avLst/>
          </a:prstGeom>
        </p:spPr>
        <p:txBody>
          <a:bodyPr vert="eaVert"/>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4" name="Marcador de fecha 3"/>
          <p:cNvSpPr>
            <a:spLocks noGrp="1"/>
          </p:cNvSpPr>
          <p:nvPr>
            <p:ph type="dt" sz="half" idx="10"/>
          </p:nvPr>
        </p:nvSpPr>
        <p:spPr>
          <a:xfrm>
            <a:off x="457200" y="6356350"/>
            <a:ext cx="2133600" cy="365125"/>
          </a:xfrm>
          <a:prstGeom prst="rect">
            <a:avLst/>
          </a:prstGeom>
        </p:spPr>
        <p:txBody>
          <a:bodyPr/>
          <a:lstStyle/>
          <a:p>
            <a:fld id="{0820ABE9-8FE4-CF4D-BE33-E09BE8399836}" type="datetimeFigureOut">
              <a:rPr lang="es-ES" smtClean="0"/>
              <a:pPr/>
              <a:t>22/10/20</a:t>
            </a:fld>
            <a:endParaRPr lang="es-ES"/>
          </a:p>
        </p:txBody>
      </p:sp>
      <p:sp>
        <p:nvSpPr>
          <p:cNvPr id="5" name="Marcador de pie de página 4"/>
          <p:cNvSpPr>
            <a:spLocks noGrp="1"/>
          </p:cNvSpPr>
          <p:nvPr>
            <p:ph type="ftr" sz="quarter" idx="11"/>
          </p:nvPr>
        </p:nvSpPr>
        <p:spPr>
          <a:xfrm>
            <a:off x="3124200" y="6356350"/>
            <a:ext cx="2895600" cy="365125"/>
          </a:xfrm>
          <a:prstGeom prst="rect">
            <a:avLst/>
          </a:prstGeom>
        </p:spPr>
        <p:txBody>
          <a:bodyPr/>
          <a:lstStyle/>
          <a:p>
            <a:endParaRPr lang="es-ES"/>
          </a:p>
        </p:txBody>
      </p:sp>
      <p:sp>
        <p:nvSpPr>
          <p:cNvPr id="6" name="Marcador de número de diapositiva 5"/>
          <p:cNvSpPr>
            <a:spLocks noGrp="1"/>
          </p:cNvSpPr>
          <p:nvPr>
            <p:ph type="sldNum" sz="quarter" idx="12"/>
          </p:nvPr>
        </p:nvSpPr>
        <p:spPr>
          <a:xfrm>
            <a:off x="6553200" y="6356350"/>
            <a:ext cx="2133600" cy="365125"/>
          </a:xfrm>
          <a:prstGeom prst="rect">
            <a:avLst/>
          </a:prstGeom>
        </p:spPr>
        <p:txBody>
          <a:bodyPr/>
          <a:lstStyle/>
          <a:p>
            <a:fld id="{F69829F4-B66B-0941-B1D4-FC1041B94B02}" type="slidenum">
              <a:rPr lang="es-ES" smtClean="0"/>
              <a:pPr/>
              <a:t>‹#›</a:t>
            </a:fld>
            <a:endParaRPr lang="es-ES"/>
          </a:p>
        </p:txBody>
      </p:sp>
    </p:spTree>
    <p:extLst>
      <p:ext uri="{BB962C8B-B14F-4D97-AF65-F5344CB8AC3E}">
        <p14:creationId xmlns:p14="http://schemas.microsoft.com/office/powerpoint/2010/main" val="31109954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6629400" y="274638"/>
            <a:ext cx="2057400" cy="5851525"/>
          </a:xfrm>
          <a:prstGeom prst="rect">
            <a:avLst/>
          </a:prstGeom>
        </p:spPr>
        <p:txBody>
          <a:bodyPr vert="eaVert"/>
          <a:lstStyle/>
          <a:p>
            <a:r>
              <a:rPr lang="es-ES_tradnl"/>
              <a:t>Clic para editar título</a:t>
            </a:r>
            <a:endParaRPr lang="es-ES"/>
          </a:p>
        </p:txBody>
      </p:sp>
      <p:sp>
        <p:nvSpPr>
          <p:cNvPr id="3" name="Marcador de texto vertical 2"/>
          <p:cNvSpPr>
            <a:spLocks noGrp="1"/>
          </p:cNvSpPr>
          <p:nvPr>
            <p:ph type="body" orient="vert" idx="1"/>
          </p:nvPr>
        </p:nvSpPr>
        <p:spPr>
          <a:xfrm>
            <a:off x="457200" y="274638"/>
            <a:ext cx="6019800" cy="5851525"/>
          </a:xfrm>
          <a:prstGeom prst="rect">
            <a:avLst/>
          </a:prstGeom>
        </p:spPr>
        <p:txBody>
          <a:bodyPr vert="eaVert"/>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4" name="Marcador de fecha 3"/>
          <p:cNvSpPr>
            <a:spLocks noGrp="1"/>
          </p:cNvSpPr>
          <p:nvPr>
            <p:ph type="dt" sz="half" idx="10"/>
          </p:nvPr>
        </p:nvSpPr>
        <p:spPr>
          <a:xfrm>
            <a:off x="457200" y="6356350"/>
            <a:ext cx="2133600" cy="365125"/>
          </a:xfrm>
          <a:prstGeom prst="rect">
            <a:avLst/>
          </a:prstGeom>
        </p:spPr>
        <p:txBody>
          <a:bodyPr/>
          <a:lstStyle/>
          <a:p>
            <a:fld id="{0820ABE9-8FE4-CF4D-BE33-E09BE8399836}" type="datetimeFigureOut">
              <a:rPr lang="es-ES" smtClean="0"/>
              <a:pPr/>
              <a:t>22/10/20</a:t>
            </a:fld>
            <a:endParaRPr lang="es-ES"/>
          </a:p>
        </p:txBody>
      </p:sp>
      <p:sp>
        <p:nvSpPr>
          <p:cNvPr id="5" name="Marcador de pie de página 4"/>
          <p:cNvSpPr>
            <a:spLocks noGrp="1"/>
          </p:cNvSpPr>
          <p:nvPr>
            <p:ph type="ftr" sz="quarter" idx="11"/>
          </p:nvPr>
        </p:nvSpPr>
        <p:spPr>
          <a:xfrm>
            <a:off x="3124200" y="6356350"/>
            <a:ext cx="2895600" cy="365125"/>
          </a:xfrm>
          <a:prstGeom prst="rect">
            <a:avLst/>
          </a:prstGeom>
        </p:spPr>
        <p:txBody>
          <a:bodyPr/>
          <a:lstStyle/>
          <a:p>
            <a:endParaRPr lang="es-ES"/>
          </a:p>
        </p:txBody>
      </p:sp>
      <p:sp>
        <p:nvSpPr>
          <p:cNvPr id="6" name="Marcador de número de diapositiva 5"/>
          <p:cNvSpPr>
            <a:spLocks noGrp="1"/>
          </p:cNvSpPr>
          <p:nvPr>
            <p:ph type="sldNum" sz="quarter" idx="12"/>
          </p:nvPr>
        </p:nvSpPr>
        <p:spPr>
          <a:xfrm>
            <a:off x="6553200" y="6356350"/>
            <a:ext cx="2133600" cy="365125"/>
          </a:xfrm>
          <a:prstGeom prst="rect">
            <a:avLst/>
          </a:prstGeom>
        </p:spPr>
        <p:txBody>
          <a:bodyPr/>
          <a:lstStyle/>
          <a:p>
            <a:fld id="{F69829F4-B66B-0941-B1D4-FC1041B94B02}" type="slidenum">
              <a:rPr lang="es-ES" smtClean="0"/>
              <a:pPr/>
              <a:t>‹#›</a:t>
            </a:fld>
            <a:endParaRPr lang="es-ES"/>
          </a:p>
        </p:txBody>
      </p:sp>
    </p:spTree>
    <p:extLst>
      <p:ext uri="{BB962C8B-B14F-4D97-AF65-F5344CB8AC3E}">
        <p14:creationId xmlns:p14="http://schemas.microsoft.com/office/powerpoint/2010/main" val="28483447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a:prstGeom prst="rect">
            <a:avLst/>
          </a:prstGeom>
        </p:spPr>
        <p:txBody>
          <a:bodyPr/>
          <a:lstStyle/>
          <a:p>
            <a:r>
              <a:rPr lang="es-ES_tradnl"/>
              <a:t>Clic para editar título</a:t>
            </a:r>
            <a:endParaRPr lang="es-ES"/>
          </a:p>
        </p:txBody>
      </p:sp>
      <p:sp>
        <p:nvSpPr>
          <p:cNvPr id="3" name="Marcador de contenido 2"/>
          <p:cNvSpPr>
            <a:spLocks noGrp="1"/>
          </p:cNvSpPr>
          <p:nvPr>
            <p:ph idx="1"/>
          </p:nvPr>
        </p:nvSpPr>
        <p:spPr>
          <a:xfrm>
            <a:off x="457200" y="1600200"/>
            <a:ext cx="8229600" cy="4525963"/>
          </a:xfrm>
          <a:prstGeom prst="rect">
            <a:avLst/>
          </a:prstGeom>
        </p:spPr>
        <p:txBody>
          <a:body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4" name="Marcador de fecha 3"/>
          <p:cNvSpPr>
            <a:spLocks noGrp="1"/>
          </p:cNvSpPr>
          <p:nvPr>
            <p:ph type="dt" sz="half" idx="10"/>
          </p:nvPr>
        </p:nvSpPr>
        <p:spPr>
          <a:xfrm>
            <a:off x="457200" y="6356350"/>
            <a:ext cx="2133600" cy="365125"/>
          </a:xfrm>
          <a:prstGeom prst="rect">
            <a:avLst/>
          </a:prstGeom>
        </p:spPr>
        <p:txBody>
          <a:bodyPr/>
          <a:lstStyle/>
          <a:p>
            <a:fld id="{0820ABE9-8FE4-CF4D-BE33-E09BE8399836}" type="datetimeFigureOut">
              <a:rPr lang="es-ES" smtClean="0"/>
              <a:pPr/>
              <a:t>22/10/20</a:t>
            </a:fld>
            <a:endParaRPr lang="es-ES"/>
          </a:p>
        </p:txBody>
      </p:sp>
      <p:sp>
        <p:nvSpPr>
          <p:cNvPr id="5" name="Marcador de pie de página 4"/>
          <p:cNvSpPr>
            <a:spLocks noGrp="1"/>
          </p:cNvSpPr>
          <p:nvPr>
            <p:ph type="ftr" sz="quarter" idx="11"/>
          </p:nvPr>
        </p:nvSpPr>
        <p:spPr>
          <a:xfrm>
            <a:off x="3124200" y="6356350"/>
            <a:ext cx="2895600" cy="365125"/>
          </a:xfrm>
          <a:prstGeom prst="rect">
            <a:avLst/>
          </a:prstGeom>
        </p:spPr>
        <p:txBody>
          <a:bodyPr/>
          <a:lstStyle/>
          <a:p>
            <a:endParaRPr lang="es-ES"/>
          </a:p>
        </p:txBody>
      </p:sp>
      <p:sp>
        <p:nvSpPr>
          <p:cNvPr id="6" name="Marcador de número de diapositiva 5"/>
          <p:cNvSpPr>
            <a:spLocks noGrp="1"/>
          </p:cNvSpPr>
          <p:nvPr>
            <p:ph type="sldNum" sz="quarter" idx="12"/>
          </p:nvPr>
        </p:nvSpPr>
        <p:spPr>
          <a:xfrm>
            <a:off x="6553200" y="6356350"/>
            <a:ext cx="2133600" cy="365125"/>
          </a:xfrm>
          <a:prstGeom prst="rect">
            <a:avLst/>
          </a:prstGeom>
        </p:spPr>
        <p:txBody>
          <a:bodyPr/>
          <a:lstStyle/>
          <a:p>
            <a:fld id="{F69829F4-B66B-0941-B1D4-FC1041B94B02}" type="slidenum">
              <a:rPr lang="es-ES" smtClean="0"/>
              <a:pPr/>
              <a:t>‹#›</a:t>
            </a:fld>
            <a:endParaRPr lang="es-ES"/>
          </a:p>
        </p:txBody>
      </p:sp>
    </p:spTree>
    <p:extLst>
      <p:ext uri="{BB962C8B-B14F-4D97-AF65-F5344CB8AC3E}">
        <p14:creationId xmlns:p14="http://schemas.microsoft.com/office/powerpoint/2010/main" val="38912765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es-ES_tradnl"/>
              <a:t>Clic para editar título</a:t>
            </a:r>
            <a:endParaRPr lang="es-ES"/>
          </a:p>
        </p:txBody>
      </p:sp>
      <p:sp>
        <p:nvSpPr>
          <p:cNvPr id="3" name="Marcador de texto 2"/>
          <p:cNvSpPr>
            <a:spLocks noGrp="1"/>
          </p:cNvSpPr>
          <p:nvPr>
            <p:ph type="body" idx="1"/>
          </p:nvPr>
        </p:nvSpPr>
        <p:spPr>
          <a:xfrm>
            <a:off x="722313" y="2906713"/>
            <a:ext cx="7772400" cy="1500187"/>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_tradnl"/>
              <a:t>Haga clic para modificar el estilo de texto del patrón</a:t>
            </a:r>
          </a:p>
        </p:txBody>
      </p:sp>
      <p:sp>
        <p:nvSpPr>
          <p:cNvPr id="4" name="Marcador de fecha 3"/>
          <p:cNvSpPr>
            <a:spLocks noGrp="1"/>
          </p:cNvSpPr>
          <p:nvPr>
            <p:ph type="dt" sz="half" idx="10"/>
          </p:nvPr>
        </p:nvSpPr>
        <p:spPr>
          <a:xfrm>
            <a:off x="457200" y="6356350"/>
            <a:ext cx="2133600" cy="365125"/>
          </a:xfrm>
          <a:prstGeom prst="rect">
            <a:avLst/>
          </a:prstGeom>
        </p:spPr>
        <p:txBody>
          <a:bodyPr/>
          <a:lstStyle/>
          <a:p>
            <a:fld id="{0820ABE9-8FE4-CF4D-BE33-E09BE8399836}" type="datetimeFigureOut">
              <a:rPr lang="es-ES" smtClean="0"/>
              <a:pPr/>
              <a:t>22/10/20</a:t>
            </a:fld>
            <a:endParaRPr lang="es-ES"/>
          </a:p>
        </p:txBody>
      </p:sp>
      <p:sp>
        <p:nvSpPr>
          <p:cNvPr id="5" name="Marcador de pie de página 4"/>
          <p:cNvSpPr>
            <a:spLocks noGrp="1"/>
          </p:cNvSpPr>
          <p:nvPr>
            <p:ph type="ftr" sz="quarter" idx="11"/>
          </p:nvPr>
        </p:nvSpPr>
        <p:spPr>
          <a:xfrm>
            <a:off x="3124200" y="6356350"/>
            <a:ext cx="2895600" cy="365125"/>
          </a:xfrm>
          <a:prstGeom prst="rect">
            <a:avLst/>
          </a:prstGeom>
        </p:spPr>
        <p:txBody>
          <a:bodyPr/>
          <a:lstStyle/>
          <a:p>
            <a:endParaRPr lang="es-ES"/>
          </a:p>
        </p:txBody>
      </p:sp>
      <p:sp>
        <p:nvSpPr>
          <p:cNvPr id="6" name="Marcador de número de diapositiva 5"/>
          <p:cNvSpPr>
            <a:spLocks noGrp="1"/>
          </p:cNvSpPr>
          <p:nvPr>
            <p:ph type="sldNum" sz="quarter" idx="12"/>
          </p:nvPr>
        </p:nvSpPr>
        <p:spPr>
          <a:xfrm>
            <a:off x="6553200" y="6356350"/>
            <a:ext cx="2133600" cy="365125"/>
          </a:xfrm>
          <a:prstGeom prst="rect">
            <a:avLst/>
          </a:prstGeom>
        </p:spPr>
        <p:txBody>
          <a:bodyPr/>
          <a:lstStyle/>
          <a:p>
            <a:fld id="{F69829F4-B66B-0941-B1D4-FC1041B94B02}" type="slidenum">
              <a:rPr lang="es-ES" smtClean="0"/>
              <a:pPr/>
              <a:t>‹#›</a:t>
            </a:fld>
            <a:endParaRPr lang="es-ES"/>
          </a:p>
        </p:txBody>
      </p:sp>
    </p:spTree>
    <p:extLst>
      <p:ext uri="{BB962C8B-B14F-4D97-AF65-F5344CB8AC3E}">
        <p14:creationId xmlns:p14="http://schemas.microsoft.com/office/powerpoint/2010/main" val="13028922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a:prstGeom prst="rect">
            <a:avLst/>
          </a:prstGeom>
        </p:spPr>
        <p:txBody>
          <a:bodyPr/>
          <a:lstStyle/>
          <a:p>
            <a:r>
              <a:rPr lang="es-ES_tradnl"/>
              <a:t>Clic para editar título</a:t>
            </a:r>
            <a:endParaRPr lang="es-ES"/>
          </a:p>
        </p:txBody>
      </p:sp>
      <p:sp>
        <p:nvSpPr>
          <p:cNvPr id="3" name="Marcador de contenido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4" name="Marcador de contenido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5" name="Marcador de fecha 4"/>
          <p:cNvSpPr>
            <a:spLocks noGrp="1"/>
          </p:cNvSpPr>
          <p:nvPr>
            <p:ph type="dt" sz="half" idx="10"/>
          </p:nvPr>
        </p:nvSpPr>
        <p:spPr>
          <a:xfrm>
            <a:off x="457200" y="6356350"/>
            <a:ext cx="2133600" cy="365125"/>
          </a:xfrm>
          <a:prstGeom prst="rect">
            <a:avLst/>
          </a:prstGeom>
        </p:spPr>
        <p:txBody>
          <a:bodyPr/>
          <a:lstStyle/>
          <a:p>
            <a:fld id="{0820ABE9-8FE4-CF4D-BE33-E09BE8399836}" type="datetimeFigureOut">
              <a:rPr lang="es-ES" smtClean="0"/>
              <a:pPr/>
              <a:t>22/10/20</a:t>
            </a:fld>
            <a:endParaRPr lang="es-ES"/>
          </a:p>
        </p:txBody>
      </p:sp>
      <p:sp>
        <p:nvSpPr>
          <p:cNvPr id="6" name="Marcador de pie de página 5"/>
          <p:cNvSpPr>
            <a:spLocks noGrp="1"/>
          </p:cNvSpPr>
          <p:nvPr>
            <p:ph type="ftr" sz="quarter" idx="11"/>
          </p:nvPr>
        </p:nvSpPr>
        <p:spPr>
          <a:xfrm>
            <a:off x="3124200" y="6356350"/>
            <a:ext cx="2895600" cy="365125"/>
          </a:xfrm>
          <a:prstGeom prst="rect">
            <a:avLst/>
          </a:prstGeom>
        </p:spPr>
        <p:txBody>
          <a:bodyPr/>
          <a:lstStyle/>
          <a:p>
            <a:endParaRPr lang="es-ES"/>
          </a:p>
        </p:txBody>
      </p:sp>
      <p:sp>
        <p:nvSpPr>
          <p:cNvPr id="7" name="Marcador de número de diapositiva 6"/>
          <p:cNvSpPr>
            <a:spLocks noGrp="1"/>
          </p:cNvSpPr>
          <p:nvPr>
            <p:ph type="sldNum" sz="quarter" idx="12"/>
          </p:nvPr>
        </p:nvSpPr>
        <p:spPr>
          <a:xfrm>
            <a:off x="6553200" y="6356350"/>
            <a:ext cx="2133600" cy="365125"/>
          </a:xfrm>
          <a:prstGeom prst="rect">
            <a:avLst/>
          </a:prstGeom>
        </p:spPr>
        <p:txBody>
          <a:bodyPr/>
          <a:lstStyle/>
          <a:p>
            <a:fld id="{F69829F4-B66B-0941-B1D4-FC1041B94B02}" type="slidenum">
              <a:rPr lang="es-ES" smtClean="0"/>
              <a:pPr/>
              <a:t>‹#›</a:t>
            </a:fld>
            <a:endParaRPr lang="es-ES"/>
          </a:p>
        </p:txBody>
      </p:sp>
    </p:spTree>
    <p:extLst>
      <p:ext uri="{BB962C8B-B14F-4D97-AF65-F5344CB8AC3E}">
        <p14:creationId xmlns:p14="http://schemas.microsoft.com/office/powerpoint/2010/main" val="26229542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a:prstGeom prst="rect">
            <a:avLst/>
          </a:prstGeom>
        </p:spPr>
        <p:txBody>
          <a:bodyPr/>
          <a:lstStyle>
            <a:lvl1pPr>
              <a:defRPr/>
            </a:lvl1pPr>
          </a:lstStyle>
          <a:p>
            <a:r>
              <a:rPr lang="es-ES_tradnl"/>
              <a:t>Clic para editar título</a:t>
            </a:r>
            <a:endParaRPr lang="es-ES"/>
          </a:p>
        </p:txBody>
      </p:sp>
      <p:sp>
        <p:nvSpPr>
          <p:cNvPr id="3" name="Marcador de texto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_tradnl"/>
              <a:t>Haga clic para modificar el estilo de texto del patrón</a:t>
            </a:r>
          </a:p>
        </p:txBody>
      </p:sp>
      <p:sp>
        <p:nvSpPr>
          <p:cNvPr id="4" name="Marcador de contenido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5" name="Marcador de texto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_tradnl"/>
              <a:t>Haga clic para modificar el estilo de texto del patrón</a:t>
            </a:r>
          </a:p>
        </p:txBody>
      </p:sp>
      <p:sp>
        <p:nvSpPr>
          <p:cNvPr id="6" name="Marcador de contenido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7" name="Marcador de fecha 6"/>
          <p:cNvSpPr>
            <a:spLocks noGrp="1"/>
          </p:cNvSpPr>
          <p:nvPr>
            <p:ph type="dt" sz="half" idx="10"/>
          </p:nvPr>
        </p:nvSpPr>
        <p:spPr>
          <a:xfrm>
            <a:off x="457200" y="6356350"/>
            <a:ext cx="2133600" cy="365125"/>
          </a:xfrm>
          <a:prstGeom prst="rect">
            <a:avLst/>
          </a:prstGeom>
        </p:spPr>
        <p:txBody>
          <a:bodyPr/>
          <a:lstStyle/>
          <a:p>
            <a:fld id="{0820ABE9-8FE4-CF4D-BE33-E09BE8399836}" type="datetimeFigureOut">
              <a:rPr lang="es-ES" smtClean="0"/>
              <a:pPr/>
              <a:t>22/10/20</a:t>
            </a:fld>
            <a:endParaRPr lang="es-ES"/>
          </a:p>
        </p:txBody>
      </p:sp>
      <p:sp>
        <p:nvSpPr>
          <p:cNvPr id="8" name="Marcador de pie de página 7"/>
          <p:cNvSpPr>
            <a:spLocks noGrp="1"/>
          </p:cNvSpPr>
          <p:nvPr>
            <p:ph type="ftr" sz="quarter" idx="11"/>
          </p:nvPr>
        </p:nvSpPr>
        <p:spPr>
          <a:xfrm>
            <a:off x="3124200" y="6356350"/>
            <a:ext cx="2895600" cy="365125"/>
          </a:xfrm>
          <a:prstGeom prst="rect">
            <a:avLst/>
          </a:prstGeom>
        </p:spPr>
        <p:txBody>
          <a:bodyPr/>
          <a:lstStyle/>
          <a:p>
            <a:endParaRPr lang="es-ES"/>
          </a:p>
        </p:txBody>
      </p:sp>
      <p:sp>
        <p:nvSpPr>
          <p:cNvPr id="9" name="Marcador de número de diapositiva 8"/>
          <p:cNvSpPr>
            <a:spLocks noGrp="1"/>
          </p:cNvSpPr>
          <p:nvPr>
            <p:ph type="sldNum" sz="quarter" idx="12"/>
          </p:nvPr>
        </p:nvSpPr>
        <p:spPr>
          <a:xfrm>
            <a:off x="6553200" y="6356350"/>
            <a:ext cx="2133600" cy="365125"/>
          </a:xfrm>
          <a:prstGeom prst="rect">
            <a:avLst/>
          </a:prstGeom>
        </p:spPr>
        <p:txBody>
          <a:bodyPr/>
          <a:lstStyle/>
          <a:p>
            <a:fld id="{F69829F4-B66B-0941-B1D4-FC1041B94B02}" type="slidenum">
              <a:rPr lang="es-ES" smtClean="0"/>
              <a:pPr/>
              <a:t>‹#›</a:t>
            </a:fld>
            <a:endParaRPr lang="es-ES"/>
          </a:p>
        </p:txBody>
      </p:sp>
    </p:spTree>
    <p:extLst>
      <p:ext uri="{BB962C8B-B14F-4D97-AF65-F5344CB8AC3E}">
        <p14:creationId xmlns:p14="http://schemas.microsoft.com/office/powerpoint/2010/main" val="34959919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a:prstGeom prst="rect">
            <a:avLst/>
          </a:prstGeom>
        </p:spPr>
        <p:txBody>
          <a:bodyPr/>
          <a:lstStyle/>
          <a:p>
            <a:r>
              <a:rPr lang="es-ES_tradnl"/>
              <a:t>Clic para editar título</a:t>
            </a:r>
            <a:endParaRPr lang="es-ES"/>
          </a:p>
        </p:txBody>
      </p:sp>
      <p:sp>
        <p:nvSpPr>
          <p:cNvPr id="3" name="Marcador de fecha 2"/>
          <p:cNvSpPr>
            <a:spLocks noGrp="1"/>
          </p:cNvSpPr>
          <p:nvPr>
            <p:ph type="dt" sz="half" idx="10"/>
          </p:nvPr>
        </p:nvSpPr>
        <p:spPr>
          <a:xfrm>
            <a:off x="457200" y="6356350"/>
            <a:ext cx="2133600" cy="365125"/>
          </a:xfrm>
          <a:prstGeom prst="rect">
            <a:avLst/>
          </a:prstGeom>
        </p:spPr>
        <p:txBody>
          <a:bodyPr/>
          <a:lstStyle/>
          <a:p>
            <a:fld id="{0820ABE9-8FE4-CF4D-BE33-E09BE8399836}" type="datetimeFigureOut">
              <a:rPr lang="es-ES" smtClean="0"/>
              <a:pPr/>
              <a:t>22/10/20</a:t>
            </a:fld>
            <a:endParaRPr lang="es-ES"/>
          </a:p>
        </p:txBody>
      </p:sp>
      <p:sp>
        <p:nvSpPr>
          <p:cNvPr id="4" name="Marcador de pie de página 3"/>
          <p:cNvSpPr>
            <a:spLocks noGrp="1"/>
          </p:cNvSpPr>
          <p:nvPr>
            <p:ph type="ftr" sz="quarter" idx="11"/>
          </p:nvPr>
        </p:nvSpPr>
        <p:spPr>
          <a:xfrm>
            <a:off x="3124200" y="6356350"/>
            <a:ext cx="2895600" cy="365125"/>
          </a:xfrm>
          <a:prstGeom prst="rect">
            <a:avLst/>
          </a:prstGeom>
        </p:spPr>
        <p:txBody>
          <a:bodyPr/>
          <a:lstStyle/>
          <a:p>
            <a:endParaRPr lang="es-ES"/>
          </a:p>
        </p:txBody>
      </p:sp>
      <p:sp>
        <p:nvSpPr>
          <p:cNvPr id="5" name="Marcador de número de diapositiva 4"/>
          <p:cNvSpPr>
            <a:spLocks noGrp="1"/>
          </p:cNvSpPr>
          <p:nvPr>
            <p:ph type="sldNum" sz="quarter" idx="12"/>
          </p:nvPr>
        </p:nvSpPr>
        <p:spPr>
          <a:xfrm>
            <a:off x="6553200" y="6356350"/>
            <a:ext cx="2133600" cy="365125"/>
          </a:xfrm>
          <a:prstGeom prst="rect">
            <a:avLst/>
          </a:prstGeom>
        </p:spPr>
        <p:txBody>
          <a:bodyPr/>
          <a:lstStyle/>
          <a:p>
            <a:fld id="{F69829F4-B66B-0941-B1D4-FC1041B94B02}" type="slidenum">
              <a:rPr lang="es-ES" smtClean="0"/>
              <a:pPr/>
              <a:t>‹#›</a:t>
            </a:fld>
            <a:endParaRPr lang="es-ES"/>
          </a:p>
        </p:txBody>
      </p:sp>
    </p:spTree>
    <p:extLst>
      <p:ext uri="{BB962C8B-B14F-4D97-AF65-F5344CB8AC3E}">
        <p14:creationId xmlns:p14="http://schemas.microsoft.com/office/powerpoint/2010/main" val="18840568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a:xfrm>
            <a:off x="457200" y="6356350"/>
            <a:ext cx="2133600" cy="365125"/>
          </a:xfrm>
          <a:prstGeom prst="rect">
            <a:avLst/>
          </a:prstGeom>
        </p:spPr>
        <p:txBody>
          <a:bodyPr/>
          <a:lstStyle/>
          <a:p>
            <a:fld id="{0820ABE9-8FE4-CF4D-BE33-E09BE8399836}" type="datetimeFigureOut">
              <a:rPr lang="es-ES" smtClean="0"/>
              <a:pPr/>
              <a:t>22/10/20</a:t>
            </a:fld>
            <a:endParaRPr lang="es-ES"/>
          </a:p>
        </p:txBody>
      </p:sp>
      <p:sp>
        <p:nvSpPr>
          <p:cNvPr id="3" name="Marcador de pie de página 2"/>
          <p:cNvSpPr>
            <a:spLocks noGrp="1"/>
          </p:cNvSpPr>
          <p:nvPr>
            <p:ph type="ftr" sz="quarter" idx="11"/>
          </p:nvPr>
        </p:nvSpPr>
        <p:spPr>
          <a:xfrm>
            <a:off x="3124200" y="6356350"/>
            <a:ext cx="2895600" cy="365125"/>
          </a:xfrm>
          <a:prstGeom prst="rect">
            <a:avLst/>
          </a:prstGeom>
        </p:spPr>
        <p:txBody>
          <a:bodyPr/>
          <a:lstStyle/>
          <a:p>
            <a:endParaRPr lang="es-ES"/>
          </a:p>
        </p:txBody>
      </p:sp>
      <p:sp>
        <p:nvSpPr>
          <p:cNvPr id="4" name="Marcador de número de diapositiva 3"/>
          <p:cNvSpPr>
            <a:spLocks noGrp="1"/>
          </p:cNvSpPr>
          <p:nvPr>
            <p:ph type="sldNum" sz="quarter" idx="12"/>
          </p:nvPr>
        </p:nvSpPr>
        <p:spPr>
          <a:xfrm>
            <a:off x="6553200" y="6356350"/>
            <a:ext cx="2133600" cy="365125"/>
          </a:xfrm>
          <a:prstGeom prst="rect">
            <a:avLst/>
          </a:prstGeom>
        </p:spPr>
        <p:txBody>
          <a:bodyPr/>
          <a:lstStyle/>
          <a:p>
            <a:fld id="{F69829F4-B66B-0941-B1D4-FC1041B94B02}" type="slidenum">
              <a:rPr lang="es-ES" smtClean="0"/>
              <a:pPr/>
              <a:t>‹#›</a:t>
            </a:fld>
            <a:endParaRPr lang="es-ES"/>
          </a:p>
        </p:txBody>
      </p:sp>
    </p:spTree>
    <p:extLst>
      <p:ext uri="{BB962C8B-B14F-4D97-AF65-F5344CB8AC3E}">
        <p14:creationId xmlns:p14="http://schemas.microsoft.com/office/powerpoint/2010/main" val="34015689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3050"/>
            <a:ext cx="3008313" cy="1162050"/>
          </a:xfrm>
          <a:prstGeom prst="rect">
            <a:avLst/>
          </a:prstGeom>
        </p:spPr>
        <p:txBody>
          <a:bodyPr anchor="b"/>
          <a:lstStyle>
            <a:lvl1pPr algn="l">
              <a:defRPr sz="2000" b="1"/>
            </a:lvl1pPr>
          </a:lstStyle>
          <a:p>
            <a:r>
              <a:rPr lang="es-ES_tradnl"/>
              <a:t>Clic para editar título</a:t>
            </a:r>
            <a:endParaRPr lang="es-ES"/>
          </a:p>
        </p:txBody>
      </p:sp>
      <p:sp>
        <p:nvSpPr>
          <p:cNvPr id="3" name="Marcador de contenido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4" name="Marcador de texto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_tradnl"/>
              <a:t>Haga clic para modificar el estilo de texto del patrón</a:t>
            </a:r>
          </a:p>
        </p:txBody>
      </p:sp>
      <p:sp>
        <p:nvSpPr>
          <p:cNvPr id="5" name="Marcador de fecha 4"/>
          <p:cNvSpPr>
            <a:spLocks noGrp="1"/>
          </p:cNvSpPr>
          <p:nvPr>
            <p:ph type="dt" sz="half" idx="10"/>
          </p:nvPr>
        </p:nvSpPr>
        <p:spPr>
          <a:xfrm>
            <a:off x="457200" y="6356350"/>
            <a:ext cx="2133600" cy="365125"/>
          </a:xfrm>
          <a:prstGeom prst="rect">
            <a:avLst/>
          </a:prstGeom>
        </p:spPr>
        <p:txBody>
          <a:bodyPr/>
          <a:lstStyle/>
          <a:p>
            <a:fld id="{0820ABE9-8FE4-CF4D-BE33-E09BE8399836}" type="datetimeFigureOut">
              <a:rPr lang="es-ES" smtClean="0"/>
              <a:pPr/>
              <a:t>22/10/20</a:t>
            </a:fld>
            <a:endParaRPr lang="es-ES"/>
          </a:p>
        </p:txBody>
      </p:sp>
      <p:sp>
        <p:nvSpPr>
          <p:cNvPr id="6" name="Marcador de pie de página 5"/>
          <p:cNvSpPr>
            <a:spLocks noGrp="1"/>
          </p:cNvSpPr>
          <p:nvPr>
            <p:ph type="ftr" sz="quarter" idx="11"/>
          </p:nvPr>
        </p:nvSpPr>
        <p:spPr>
          <a:xfrm>
            <a:off x="3124200" y="6356350"/>
            <a:ext cx="2895600" cy="365125"/>
          </a:xfrm>
          <a:prstGeom prst="rect">
            <a:avLst/>
          </a:prstGeom>
        </p:spPr>
        <p:txBody>
          <a:bodyPr/>
          <a:lstStyle/>
          <a:p>
            <a:endParaRPr lang="es-ES"/>
          </a:p>
        </p:txBody>
      </p:sp>
      <p:sp>
        <p:nvSpPr>
          <p:cNvPr id="7" name="Marcador de número de diapositiva 6"/>
          <p:cNvSpPr>
            <a:spLocks noGrp="1"/>
          </p:cNvSpPr>
          <p:nvPr>
            <p:ph type="sldNum" sz="quarter" idx="12"/>
          </p:nvPr>
        </p:nvSpPr>
        <p:spPr>
          <a:xfrm>
            <a:off x="6553200" y="6356350"/>
            <a:ext cx="2133600" cy="365125"/>
          </a:xfrm>
          <a:prstGeom prst="rect">
            <a:avLst/>
          </a:prstGeom>
        </p:spPr>
        <p:txBody>
          <a:bodyPr/>
          <a:lstStyle/>
          <a:p>
            <a:fld id="{F69829F4-B66B-0941-B1D4-FC1041B94B02}" type="slidenum">
              <a:rPr lang="es-ES" smtClean="0"/>
              <a:pPr/>
              <a:t>‹#›</a:t>
            </a:fld>
            <a:endParaRPr lang="es-ES"/>
          </a:p>
        </p:txBody>
      </p:sp>
    </p:spTree>
    <p:extLst>
      <p:ext uri="{BB962C8B-B14F-4D97-AF65-F5344CB8AC3E}">
        <p14:creationId xmlns:p14="http://schemas.microsoft.com/office/powerpoint/2010/main" val="14705075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1792288" y="4800600"/>
            <a:ext cx="5486400" cy="566738"/>
          </a:xfrm>
          <a:prstGeom prst="rect">
            <a:avLst/>
          </a:prstGeom>
        </p:spPr>
        <p:txBody>
          <a:bodyPr anchor="b"/>
          <a:lstStyle>
            <a:lvl1pPr algn="l">
              <a:defRPr sz="2000" b="1"/>
            </a:lvl1pPr>
          </a:lstStyle>
          <a:p>
            <a:r>
              <a:rPr lang="es-ES_tradnl"/>
              <a:t>Clic para editar título</a:t>
            </a:r>
            <a:endParaRPr lang="es-ES"/>
          </a:p>
        </p:txBody>
      </p:sp>
      <p:sp>
        <p:nvSpPr>
          <p:cNvPr id="3" name="Marcador de posición de imagen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Marcador de texto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_tradnl"/>
              <a:t>Haga clic para modificar el estilo de texto del patrón</a:t>
            </a:r>
          </a:p>
        </p:txBody>
      </p:sp>
      <p:sp>
        <p:nvSpPr>
          <p:cNvPr id="5" name="Marcador de fecha 4"/>
          <p:cNvSpPr>
            <a:spLocks noGrp="1"/>
          </p:cNvSpPr>
          <p:nvPr>
            <p:ph type="dt" sz="half" idx="10"/>
          </p:nvPr>
        </p:nvSpPr>
        <p:spPr>
          <a:xfrm>
            <a:off x="457200" y="6356350"/>
            <a:ext cx="2133600" cy="365125"/>
          </a:xfrm>
          <a:prstGeom prst="rect">
            <a:avLst/>
          </a:prstGeom>
        </p:spPr>
        <p:txBody>
          <a:bodyPr/>
          <a:lstStyle/>
          <a:p>
            <a:fld id="{0820ABE9-8FE4-CF4D-BE33-E09BE8399836}" type="datetimeFigureOut">
              <a:rPr lang="es-ES" smtClean="0"/>
              <a:pPr/>
              <a:t>22/10/20</a:t>
            </a:fld>
            <a:endParaRPr lang="es-ES"/>
          </a:p>
        </p:txBody>
      </p:sp>
      <p:sp>
        <p:nvSpPr>
          <p:cNvPr id="6" name="Marcador de pie de página 5"/>
          <p:cNvSpPr>
            <a:spLocks noGrp="1"/>
          </p:cNvSpPr>
          <p:nvPr>
            <p:ph type="ftr" sz="quarter" idx="11"/>
          </p:nvPr>
        </p:nvSpPr>
        <p:spPr>
          <a:xfrm>
            <a:off x="3124200" y="6356350"/>
            <a:ext cx="2895600" cy="365125"/>
          </a:xfrm>
          <a:prstGeom prst="rect">
            <a:avLst/>
          </a:prstGeom>
        </p:spPr>
        <p:txBody>
          <a:bodyPr/>
          <a:lstStyle/>
          <a:p>
            <a:endParaRPr lang="es-ES"/>
          </a:p>
        </p:txBody>
      </p:sp>
      <p:sp>
        <p:nvSpPr>
          <p:cNvPr id="7" name="Marcador de número de diapositiva 6"/>
          <p:cNvSpPr>
            <a:spLocks noGrp="1"/>
          </p:cNvSpPr>
          <p:nvPr>
            <p:ph type="sldNum" sz="quarter" idx="12"/>
          </p:nvPr>
        </p:nvSpPr>
        <p:spPr>
          <a:xfrm>
            <a:off x="6553200" y="6356350"/>
            <a:ext cx="2133600" cy="365125"/>
          </a:xfrm>
          <a:prstGeom prst="rect">
            <a:avLst/>
          </a:prstGeom>
        </p:spPr>
        <p:txBody>
          <a:bodyPr/>
          <a:lstStyle/>
          <a:p>
            <a:fld id="{F69829F4-B66B-0941-B1D4-FC1041B94B02}" type="slidenum">
              <a:rPr lang="es-ES" smtClean="0"/>
              <a:pPr/>
              <a:t>‹#›</a:t>
            </a:fld>
            <a:endParaRPr lang="es-ES"/>
          </a:p>
        </p:txBody>
      </p:sp>
    </p:spTree>
    <p:extLst>
      <p:ext uri="{BB962C8B-B14F-4D97-AF65-F5344CB8AC3E}">
        <p14:creationId xmlns:p14="http://schemas.microsoft.com/office/powerpoint/2010/main" val="12233022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1505682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s-E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hyperlink" Target="https://creativecommons.org/licenses/by-sa/4.0/deed.es" TargetMode="External"/><Relationship Id="rId4" Type="http://schemas.openxmlformats.org/officeDocument/2006/relationships/hyperlink" Target="mailto:fjbonet@uco.es"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7.png"/><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7.png"/><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7.png"/><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7.png"/><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7.png"/><Relationship Id="rId4" Type="http://schemas.openxmlformats.org/officeDocument/2006/relationships/image" Target="../media/image6.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7.png"/><Relationship Id="rId4" Type="http://schemas.openxmlformats.org/officeDocument/2006/relationships/image" Target="../media/image6.png"/></Relationships>
</file>

<file path=ppt/slides/_rels/slide18.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png"/><Relationship Id="rId7"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19.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png"/><Relationship Id="rId7"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9" Type="http://schemas.openxmlformats.org/officeDocument/2006/relationships/image" Target="../media/image10.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png"/><Relationship Id="rId7"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2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png"/><Relationship Id="rId7"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22.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1.png"/><Relationship Id="rId7"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9" Type="http://schemas.openxmlformats.org/officeDocument/2006/relationships/image" Target="../media/image5.png"/></Relationships>
</file>

<file path=ppt/slides/_rels/slide2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1.png"/><Relationship Id="rId7"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9" Type="http://schemas.openxmlformats.org/officeDocument/2006/relationships/image" Target="../media/image5.png"/></Relationships>
</file>

<file path=ppt/slides/_rels/slide2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1.png"/><Relationship Id="rId7"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9" Type="http://schemas.openxmlformats.org/officeDocument/2006/relationships/image" Target="../media/image5.png"/></Relationships>
</file>

<file path=ppt/slides/_rels/slide25.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1.png"/><Relationship Id="rId7"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9" Type="http://schemas.openxmlformats.org/officeDocument/2006/relationships/image" Target="../media/image5.png"/></Relationships>
</file>

<file path=ppt/slides/_rels/slide26.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1.png"/><Relationship Id="rId7"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9" Type="http://schemas.openxmlformats.org/officeDocument/2006/relationships/image" Target="../media/image5.png"/></Relationships>
</file>

<file path=ppt/slides/_rels/slide27.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1.png"/><Relationship Id="rId7" Type="http://schemas.openxmlformats.org/officeDocument/2006/relationships/image" Target="../media/image9.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9" Type="http://schemas.openxmlformats.org/officeDocument/2006/relationships/image" Target="../media/image5.png"/></Relationships>
</file>

<file path=ppt/slides/_rels/slide2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3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4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5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 Id="rId4" Type="http://schemas.openxmlformats.org/officeDocument/2006/relationships/image" Target="../media/image52.png"/></Relationships>
</file>

<file path=ppt/slides/_rels/slide5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65.emf"/><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 name="Imagen 81" descr="Screen Shot 2019-09-28 at 16.23.2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4762" y="2177355"/>
            <a:ext cx="6744976" cy="3799156"/>
          </a:xfrm>
          <a:prstGeom prst="rect">
            <a:avLst/>
          </a:prstGeom>
          <a:ln>
            <a:solidFill>
              <a:srgbClr val="7F7F7F"/>
            </a:solidFill>
          </a:ln>
        </p:spPr>
      </p:pic>
      <p:sp>
        <p:nvSpPr>
          <p:cNvPr id="2" name="CuadroTexto 1"/>
          <p:cNvSpPr txBox="1"/>
          <p:nvPr/>
        </p:nvSpPr>
        <p:spPr>
          <a:xfrm>
            <a:off x="463550" y="1456904"/>
            <a:ext cx="8407400" cy="369332"/>
          </a:xfrm>
          <a:prstGeom prst="rect">
            <a:avLst/>
          </a:prstGeom>
          <a:noFill/>
        </p:spPr>
        <p:txBody>
          <a:bodyPr wrap="square" rtlCol="0">
            <a:spAutoFit/>
          </a:bodyPr>
          <a:lstStyle/>
          <a:p>
            <a:pPr algn="ctr"/>
            <a:r>
              <a:rPr lang="es-ES" dirty="0">
                <a:solidFill>
                  <a:srgbClr val="9C3F97"/>
                </a:solidFill>
              </a:rPr>
              <a:t>Ecología I. 3er Curso de Biología.</a:t>
            </a:r>
          </a:p>
        </p:txBody>
      </p:sp>
      <p:sp>
        <p:nvSpPr>
          <p:cNvPr id="3" name="CuadroTexto 2"/>
          <p:cNvSpPr txBox="1"/>
          <p:nvPr/>
        </p:nvSpPr>
        <p:spPr>
          <a:xfrm>
            <a:off x="666750" y="287380"/>
            <a:ext cx="8001000" cy="1169551"/>
          </a:xfrm>
          <a:prstGeom prst="rect">
            <a:avLst/>
          </a:prstGeom>
          <a:noFill/>
        </p:spPr>
        <p:txBody>
          <a:bodyPr wrap="square" rtlCol="0">
            <a:spAutoFit/>
          </a:bodyPr>
          <a:lstStyle/>
          <a:p>
            <a:pPr algn="ctr"/>
            <a:r>
              <a:rPr lang="es-ES" sz="3500" b="1" dirty="0">
                <a:solidFill>
                  <a:srgbClr val="9C3F97"/>
                </a:solidFill>
              </a:rPr>
              <a:t>Práctica de SIG y R: Relaciones entre Biomas y clima</a:t>
            </a:r>
          </a:p>
        </p:txBody>
      </p:sp>
      <p:pic>
        <p:nvPicPr>
          <p:cNvPr id="1026" name="Picture 2">
            <a:extLst>
              <a:ext uri="{FF2B5EF4-FFF2-40B4-BE49-F238E27FC236}">
                <a16:creationId xmlns:a16="http://schemas.microsoft.com/office/drawing/2014/main" id="{3036B68A-AF2C-7F4C-9329-1AD9AA3318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35252" y="6411461"/>
            <a:ext cx="663996" cy="23390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1207427B-4385-9A45-98A8-1D4EEA0B65EC}"/>
              </a:ext>
            </a:extLst>
          </p:cNvPr>
          <p:cNvSpPr txBox="1"/>
          <p:nvPr/>
        </p:nvSpPr>
        <p:spPr>
          <a:xfrm>
            <a:off x="3201945" y="1864345"/>
            <a:ext cx="2930610" cy="261610"/>
          </a:xfrm>
          <a:prstGeom prst="rect">
            <a:avLst/>
          </a:prstGeom>
          <a:noFill/>
        </p:spPr>
        <p:txBody>
          <a:bodyPr wrap="none" rtlCol="0">
            <a:spAutoFit/>
          </a:bodyPr>
          <a:lstStyle/>
          <a:p>
            <a:r>
              <a:rPr lang="en-ES" sz="1100" dirty="0"/>
              <a:t>Curro Bonet García. </a:t>
            </a:r>
            <a:r>
              <a:rPr lang="en-ES" sz="1100" dirty="0">
                <a:hlinkClick r:id="rId4"/>
              </a:rPr>
              <a:t>fjbonet@uco.es</a:t>
            </a:r>
            <a:r>
              <a:rPr lang="en-ES" sz="1100" dirty="0"/>
              <a:t>. @fjbonet.</a:t>
            </a:r>
          </a:p>
        </p:txBody>
      </p:sp>
      <p:sp>
        <p:nvSpPr>
          <p:cNvPr id="5" name="Rectangle 4">
            <a:extLst>
              <a:ext uri="{FF2B5EF4-FFF2-40B4-BE49-F238E27FC236}">
                <a16:creationId xmlns:a16="http://schemas.microsoft.com/office/drawing/2014/main" id="{A0103DA7-FC23-E541-84B0-A992EC61FE0A}"/>
              </a:ext>
            </a:extLst>
          </p:cNvPr>
          <p:cNvSpPr/>
          <p:nvPr/>
        </p:nvSpPr>
        <p:spPr>
          <a:xfrm>
            <a:off x="3192477" y="6627168"/>
            <a:ext cx="2949547" cy="230832"/>
          </a:xfrm>
          <a:prstGeom prst="rect">
            <a:avLst/>
          </a:prstGeom>
        </p:spPr>
        <p:txBody>
          <a:bodyPr wrap="square">
            <a:spAutoFit/>
          </a:bodyPr>
          <a:lstStyle/>
          <a:p>
            <a:r>
              <a:rPr lang="en-ES" sz="900" dirty="0">
                <a:hlinkClick r:id="rId5"/>
              </a:rPr>
              <a:t>https://creativecommons.org/licenses/by-sa/4.0/deed.es</a:t>
            </a:r>
            <a:r>
              <a:rPr lang="en-ES" sz="900" dirty="0"/>
              <a:t> </a:t>
            </a:r>
          </a:p>
        </p:txBody>
      </p:sp>
    </p:spTree>
    <p:extLst>
      <p:ext uri="{BB962C8B-B14F-4D97-AF65-F5344CB8AC3E}">
        <p14:creationId xmlns:p14="http://schemas.microsoft.com/office/powerpoint/2010/main" val="1078993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Agrupar 2"/>
          <p:cNvGrpSpPr/>
          <p:nvPr/>
        </p:nvGrpSpPr>
        <p:grpSpPr>
          <a:xfrm>
            <a:off x="434263" y="1475308"/>
            <a:ext cx="4357876" cy="2454605"/>
            <a:chOff x="568347" y="741649"/>
            <a:chExt cx="4357876" cy="2454605"/>
          </a:xfrm>
        </p:grpSpPr>
        <p:pic>
          <p:nvPicPr>
            <p:cNvPr id="82" name="Imagen 81" descr="Screen Shot 2019-09-28 at 16.23.2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8347" y="741649"/>
              <a:ext cx="4357876" cy="2454605"/>
            </a:xfrm>
            <a:prstGeom prst="rect">
              <a:avLst/>
            </a:prstGeom>
            <a:ln>
              <a:solidFill>
                <a:srgbClr val="7F7F7F"/>
              </a:solidFill>
            </a:ln>
          </p:spPr>
        </p:pic>
        <p:grpSp>
          <p:nvGrpSpPr>
            <p:cNvPr id="28" name="Agrupar 27"/>
            <p:cNvGrpSpPr/>
            <p:nvPr/>
          </p:nvGrpSpPr>
          <p:grpSpPr>
            <a:xfrm>
              <a:off x="988827" y="801152"/>
              <a:ext cx="3720701" cy="828416"/>
              <a:chOff x="988827" y="801152"/>
              <a:chExt cx="3720701" cy="828416"/>
            </a:xfrm>
          </p:grpSpPr>
          <p:grpSp>
            <p:nvGrpSpPr>
              <p:cNvPr id="9" name="Agrupar 8"/>
              <p:cNvGrpSpPr/>
              <p:nvPr/>
            </p:nvGrpSpPr>
            <p:grpSpPr>
              <a:xfrm>
                <a:off x="988827" y="982732"/>
                <a:ext cx="753534" cy="423336"/>
                <a:chOff x="988827" y="982732"/>
                <a:chExt cx="753534" cy="423336"/>
              </a:xfrm>
            </p:grpSpPr>
            <p:sp>
              <p:nvSpPr>
                <p:cNvPr id="2" name="CuadroTexto 1"/>
                <p:cNvSpPr txBox="1"/>
                <p:nvPr/>
              </p:nvSpPr>
              <p:spPr>
                <a:xfrm>
                  <a:off x="988827" y="982732"/>
                  <a:ext cx="753534" cy="215444"/>
                </a:xfrm>
                <a:prstGeom prst="rect">
                  <a:avLst/>
                </a:prstGeom>
                <a:noFill/>
              </p:spPr>
              <p:txBody>
                <a:bodyPr wrap="square" rtlCol="0">
                  <a:spAutoFit/>
                </a:bodyPr>
                <a:lstStyle/>
                <a:p>
                  <a:pPr algn="ctr"/>
                  <a:r>
                    <a:rPr lang="es-ES" sz="800" b="1" dirty="0">
                      <a:latin typeface="Arial"/>
                      <a:cs typeface="Arial"/>
                    </a:rPr>
                    <a:t>P1:(T1, P1)</a:t>
                  </a:r>
                </a:p>
              </p:txBody>
            </p:sp>
            <p:cxnSp>
              <p:nvCxnSpPr>
                <p:cNvPr id="8" name="Conector recto 7"/>
                <p:cNvCxnSpPr/>
                <p:nvPr/>
              </p:nvCxnSpPr>
              <p:spPr>
                <a:xfrm>
                  <a:off x="1365594" y="1164312"/>
                  <a:ext cx="0" cy="241756"/>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0" name="Agrupar 9"/>
              <p:cNvGrpSpPr/>
              <p:nvPr/>
            </p:nvGrpSpPr>
            <p:grpSpPr>
              <a:xfrm>
                <a:off x="2647644" y="801152"/>
                <a:ext cx="753534" cy="423336"/>
                <a:chOff x="2647644" y="801152"/>
                <a:chExt cx="753534" cy="423336"/>
              </a:xfrm>
            </p:grpSpPr>
            <p:sp>
              <p:nvSpPr>
                <p:cNvPr id="11" name="CuadroTexto 10"/>
                <p:cNvSpPr txBox="1"/>
                <p:nvPr/>
              </p:nvSpPr>
              <p:spPr>
                <a:xfrm>
                  <a:off x="2647644" y="801152"/>
                  <a:ext cx="753534" cy="215444"/>
                </a:xfrm>
                <a:prstGeom prst="rect">
                  <a:avLst/>
                </a:prstGeom>
                <a:noFill/>
              </p:spPr>
              <p:txBody>
                <a:bodyPr wrap="square" rtlCol="0">
                  <a:spAutoFit/>
                </a:bodyPr>
                <a:lstStyle/>
                <a:p>
                  <a:pPr algn="ctr"/>
                  <a:r>
                    <a:rPr lang="es-ES" sz="800" b="1" dirty="0">
                      <a:latin typeface="Arial"/>
                      <a:cs typeface="Arial"/>
                    </a:rPr>
                    <a:t>P2:(T2, P2)</a:t>
                  </a:r>
                </a:p>
              </p:txBody>
            </p:sp>
            <p:cxnSp>
              <p:nvCxnSpPr>
                <p:cNvPr id="12" name="Conector recto 11"/>
                <p:cNvCxnSpPr/>
                <p:nvPr/>
              </p:nvCxnSpPr>
              <p:spPr>
                <a:xfrm>
                  <a:off x="3024411" y="982732"/>
                  <a:ext cx="0" cy="241756"/>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5" name="Agrupar 14"/>
              <p:cNvGrpSpPr/>
              <p:nvPr/>
            </p:nvGrpSpPr>
            <p:grpSpPr>
              <a:xfrm>
                <a:off x="3955994" y="1206232"/>
                <a:ext cx="753534" cy="423336"/>
                <a:chOff x="3955994" y="1206232"/>
                <a:chExt cx="753534" cy="423336"/>
              </a:xfrm>
            </p:grpSpPr>
            <p:sp>
              <p:nvSpPr>
                <p:cNvPr id="13" name="CuadroTexto 12"/>
                <p:cNvSpPr txBox="1"/>
                <p:nvPr/>
              </p:nvSpPr>
              <p:spPr>
                <a:xfrm>
                  <a:off x="3955994" y="1206232"/>
                  <a:ext cx="753534" cy="215444"/>
                </a:xfrm>
                <a:prstGeom prst="rect">
                  <a:avLst/>
                </a:prstGeom>
                <a:noFill/>
              </p:spPr>
              <p:txBody>
                <a:bodyPr wrap="square" rtlCol="0">
                  <a:spAutoFit/>
                </a:bodyPr>
                <a:lstStyle/>
                <a:p>
                  <a:pPr algn="ctr"/>
                  <a:r>
                    <a:rPr lang="es-ES" sz="800" b="1" dirty="0">
                      <a:latin typeface="Arial"/>
                      <a:cs typeface="Arial"/>
                    </a:rPr>
                    <a:t>P3:(T3, P3)</a:t>
                  </a:r>
                </a:p>
              </p:txBody>
            </p:sp>
            <p:cxnSp>
              <p:nvCxnSpPr>
                <p:cNvPr id="14" name="Conector recto 13"/>
                <p:cNvCxnSpPr/>
                <p:nvPr/>
              </p:nvCxnSpPr>
              <p:spPr>
                <a:xfrm>
                  <a:off x="4332761" y="1387812"/>
                  <a:ext cx="0" cy="241756"/>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grpSp>
      <p:pic>
        <p:nvPicPr>
          <p:cNvPr id="18" name="Imagen 17"/>
          <p:cNvPicPr>
            <a:picLocks noChangeAspect="1"/>
          </p:cNvPicPr>
          <p:nvPr/>
        </p:nvPicPr>
        <p:blipFill>
          <a:blip r:embed="rId3"/>
          <a:srcRect/>
          <a:stretch/>
        </p:blipFill>
        <p:spPr>
          <a:xfrm>
            <a:off x="5582842" y="1647072"/>
            <a:ext cx="3177787" cy="2145528"/>
          </a:xfrm>
          <a:prstGeom prst="rect">
            <a:avLst/>
          </a:prstGeom>
        </p:spPr>
      </p:pic>
      <p:cxnSp>
        <p:nvCxnSpPr>
          <p:cNvPr id="32" name="Conector recto de flecha 31"/>
          <p:cNvCxnSpPr/>
          <p:nvPr/>
        </p:nvCxnSpPr>
        <p:spPr>
          <a:xfrm>
            <a:off x="4864022" y="2719836"/>
            <a:ext cx="517424" cy="0"/>
          </a:xfrm>
          <a:prstGeom prst="straightConnector1">
            <a:avLst/>
          </a:prstGeom>
          <a:ln w="44450" cmpd="sng">
            <a:solidFill>
              <a:schemeClr val="accent6">
                <a:lumMod val="75000"/>
              </a:schemeClr>
            </a:solidFill>
            <a:headEnd type="none"/>
            <a:tailEnd type="triangle" w="lg" len="med"/>
          </a:ln>
        </p:spPr>
        <p:style>
          <a:lnRef idx="2">
            <a:schemeClr val="accent1"/>
          </a:lnRef>
          <a:fillRef idx="0">
            <a:schemeClr val="accent1"/>
          </a:fillRef>
          <a:effectRef idx="1">
            <a:schemeClr val="accent1"/>
          </a:effectRef>
          <a:fontRef idx="minor">
            <a:schemeClr val="tx1"/>
          </a:fontRef>
        </p:style>
      </p:cxnSp>
      <p:grpSp>
        <p:nvGrpSpPr>
          <p:cNvPr id="19" name="Agrupar 18"/>
          <p:cNvGrpSpPr/>
          <p:nvPr/>
        </p:nvGrpSpPr>
        <p:grpSpPr>
          <a:xfrm>
            <a:off x="2151627" y="4198444"/>
            <a:ext cx="2116280" cy="992114"/>
            <a:chOff x="1787648" y="4173044"/>
            <a:chExt cx="2116280" cy="992114"/>
          </a:xfrm>
        </p:grpSpPr>
        <p:sp>
          <p:nvSpPr>
            <p:cNvPr id="20" name="Paralelogramo 19"/>
            <p:cNvSpPr/>
            <p:nvPr/>
          </p:nvSpPr>
          <p:spPr>
            <a:xfrm>
              <a:off x="1787648" y="4173044"/>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21" name="Agrupar 20"/>
            <p:cNvGrpSpPr/>
            <p:nvPr/>
          </p:nvGrpSpPr>
          <p:grpSpPr>
            <a:xfrm>
              <a:off x="1868789" y="4232804"/>
              <a:ext cx="1916855" cy="899532"/>
              <a:chOff x="602556" y="3758112"/>
              <a:chExt cx="1916855" cy="899532"/>
            </a:xfrm>
          </p:grpSpPr>
          <p:pic>
            <p:nvPicPr>
              <p:cNvPr id="23" name="Imagen 22" descr="Screen Shot 2019-09-28 at 16.23.21.png"/>
              <p:cNvPicPr>
                <a:picLocks noChangeAspect="1"/>
              </p:cNvPicPr>
              <p:nvPr/>
            </p:nvPicPr>
            <p:blipFill rotWithShape="1">
              <a:blip r:embed="rId2">
                <a:extLst>
                  <a:ext uri="{28A0092B-C50C-407E-A947-70E740481C1C}">
                    <a14:useLocalDpi xmlns:a14="http://schemas.microsoft.com/office/drawing/2010/main" val="0"/>
                  </a:ext>
                </a:extLst>
              </a:blip>
              <a:srcRect l="10086" r="6441"/>
              <a:stretch/>
            </p:blipFill>
            <p:spPr>
              <a:xfrm>
                <a:off x="903262" y="3785536"/>
                <a:ext cx="1291103" cy="871200"/>
              </a:xfrm>
              <a:prstGeom prst="rect">
                <a:avLst/>
              </a:prstGeom>
              <a:scene3d>
                <a:camera prst="perspectiveFront" fov="5400000">
                  <a:rot lat="304488" lon="1206851" rev="52230"/>
                </a:camera>
                <a:lightRig rig="threePt" dir="t"/>
              </a:scene3d>
            </p:spPr>
          </p:pic>
          <p:sp>
            <p:nvSpPr>
              <p:cNvPr id="24" name="Paralelogramo 23"/>
              <p:cNvSpPr/>
              <p:nvPr/>
            </p:nvSpPr>
            <p:spPr>
              <a:xfrm>
                <a:off x="602556" y="3758112"/>
                <a:ext cx="1916855" cy="898624"/>
              </a:xfrm>
              <a:prstGeom prst="parallelogram">
                <a:avLst>
                  <a:gd name="adj" fmla="val 47664"/>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25" name="CuadroTexto 24"/>
              <p:cNvSpPr txBox="1"/>
              <p:nvPr/>
            </p:nvSpPr>
            <p:spPr>
              <a:xfrm rot="20816069">
                <a:off x="667436" y="4403728"/>
                <a:ext cx="633660" cy="253916"/>
              </a:xfrm>
              <a:prstGeom prst="rect">
                <a:avLst/>
              </a:prstGeom>
              <a:noFill/>
            </p:spPr>
            <p:txBody>
              <a:bodyPr wrap="none" rtlCol="0">
                <a:spAutoFit/>
                <a:scene3d>
                  <a:camera prst="perspectiveContrastingLeftFacing"/>
                  <a:lightRig rig="threePt" dir="t"/>
                </a:scene3d>
              </a:bodyPr>
              <a:lstStyle/>
              <a:p>
                <a:r>
                  <a:rPr lang="es-ES" sz="1050" dirty="0">
                    <a:latin typeface="Arial"/>
                    <a:cs typeface="Arial"/>
                  </a:rPr>
                  <a:t>Biomas</a:t>
                </a:r>
              </a:p>
            </p:txBody>
          </p:sp>
        </p:grpSp>
      </p:grpSp>
      <p:pic>
        <p:nvPicPr>
          <p:cNvPr id="26" name="Imagen 25"/>
          <p:cNvPicPr>
            <a:picLocks noChangeAspect="1"/>
          </p:cNvPicPr>
          <p:nvPr/>
        </p:nvPicPr>
        <p:blipFill>
          <a:blip r:embed="rId3"/>
          <a:srcRect/>
          <a:stretch/>
        </p:blipFill>
        <p:spPr>
          <a:xfrm>
            <a:off x="6644356" y="4676779"/>
            <a:ext cx="2212379" cy="1493719"/>
          </a:xfrm>
          <a:prstGeom prst="rect">
            <a:avLst/>
          </a:prstGeom>
        </p:spPr>
      </p:pic>
    </p:spTree>
    <p:extLst>
      <p:ext uri="{BB962C8B-B14F-4D97-AF65-F5344CB8AC3E}">
        <p14:creationId xmlns:p14="http://schemas.microsoft.com/office/powerpoint/2010/main" val="3490167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32"/>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0" presetClass="path" presetSubtype="0" accel="50000" decel="50000" fill="hold" nodeType="clickEffect">
                                  <p:stCondLst>
                                    <p:cond delay="0"/>
                                  </p:stCondLst>
                                  <p:childTnLst>
                                    <p:animMotion origin="layout" path="M 3.31598E-6 -1.44048E-6 L 0.04338 0.39092 " pathEditMode="relative" rAng="0" ptsTypes="AA">
                                      <p:cBhvr>
                                        <p:cTn id="10" dur="1000" fill="hold"/>
                                        <p:tgtEl>
                                          <p:spTgt spid="18"/>
                                        </p:tgtEl>
                                        <p:attrNameLst>
                                          <p:attrName>ppt_x</p:attrName>
                                          <p:attrName>ppt_y</p:attrName>
                                        </p:attrNameLst>
                                      </p:cBhvr>
                                      <p:rCtr x="2169" y="19546"/>
                                    </p:animMotion>
                                  </p:childTnLst>
                                </p:cTn>
                              </p:par>
                            </p:childTnLst>
                          </p:cTn>
                        </p:par>
                        <p:par>
                          <p:cTn id="11" fill="hold">
                            <p:stCondLst>
                              <p:cond delay="1000"/>
                            </p:stCondLst>
                            <p:childTnLst>
                              <p:par>
                                <p:cTn id="12" presetID="1" presetClass="exit" presetSubtype="0" fill="hold" nodeType="afterEffect">
                                  <p:stCondLst>
                                    <p:cond delay="0"/>
                                  </p:stCondLst>
                                  <p:childTnLst>
                                    <p:set>
                                      <p:cBhvr>
                                        <p:cTn id="13" dur="1" fill="hold">
                                          <p:stCondLst>
                                            <p:cond delay="0"/>
                                          </p:stCondLst>
                                        </p:cTn>
                                        <p:tgtEl>
                                          <p:spTgt spid="18"/>
                                        </p:tgtEl>
                                        <p:attrNameLst>
                                          <p:attrName>style.visibility</p:attrName>
                                        </p:attrNameLst>
                                      </p:cBhvr>
                                      <p:to>
                                        <p:strVal val="hidden"/>
                                      </p:to>
                                    </p:set>
                                  </p:childTnLst>
                                </p:cTn>
                              </p:par>
                            </p:childTnLst>
                          </p:cTn>
                        </p:par>
                        <p:par>
                          <p:cTn id="14" fill="hold">
                            <p:stCondLst>
                              <p:cond delay="1000"/>
                            </p:stCondLst>
                            <p:childTnLst>
                              <p:par>
                                <p:cTn id="15" presetID="1" presetClass="entr" presetSubtype="0" fill="hold" nodeType="after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0" presetClass="path" presetSubtype="0" accel="50000" decel="50000" fill="hold" nodeType="clickEffect">
                                  <p:stCondLst>
                                    <p:cond delay="0"/>
                                  </p:stCondLst>
                                  <p:childTnLst>
                                    <p:animMotion origin="layout" path="M -3.88889E-6 -1.48148E-6 L 0.02622 0.41435 " pathEditMode="relative" rAng="0" ptsTypes="AA">
                                      <p:cBhvr>
                                        <p:cTn id="20" dur="1000" fill="hold"/>
                                        <p:tgtEl>
                                          <p:spTgt spid="3"/>
                                        </p:tgtEl>
                                        <p:attrNameLst>
                                          <p:attrName>ppt_x</p:attrName>
                                          <p:attrName>ppt_y</p:attrName>
                                        </p:attrNameLst>
                                      </p:cBhvr>
                                      <p:rCtr x="1302" y="20718"/>
                                    </p:animMotion>
                                  </p:childTnLst>
                                </p:cTn>
                              </p:par>
                            </p:childTnLst>
                          </p:cTn>
                        </p:par>
                        <p:par>
                          <p:cTn id="21" fill="hold">
                            <p:stCondLst>
                              <p:cond delay="1000"/>
                            </p:stCondLst>
                            <p:childTnLst>
                              <p:par>
                                <p:cTn id="22" presetID="1" presetClass="exit" presetSubtype="0" fill="hold" nodeType="afterEffect">
                                  <p:stCondLst>
                                    <p:cond delay="0"/>
                                  </p:stCondLst>
                                  <p:childTnLst>
                                    <p:set>
                                      <p:cBhvr>
                                        <p:cTn id="23" dur="1" fill="hold">
                                          <p:stCondLst>
                                            <p:cond delay="0"/>
                                          </p:stCondLst>
                                        </p:cTn>
                                        <p:tgtEl>
                                          <p:spTgt spid="3"/>
                                        </p:tgtEl>
                                        <p:attrNameLst>
                                          <p:attrName>style.visibility</p:attrName>
                                        </p:attrNameLst>
                                      </p:cBhvr>
                                      <p:to>
                                        <p:strVal val="hidden"/>
                                      </p:to>
                                    </p:set>
                                  </p:childTnLst>
                                </p:cTn>
                              </p:par>
                            </p:childTnLst>
                          </p:cTn>
                        </p:par>
                        <p:par>
                          <p:cTn id="24" fill="hold">
                            <p:stCondLst>
                              <p:cond delay="1000"/>
                            </p:stCondLst>
                            <p:childTnLst>
                              <p:par>
                                <p:cTn id="25" presetID="1" presetClass="entr" presetSubtype="0" fill="hold" nodeType="after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7" name="Agrupar 136"/>
          <p:cNvGrpSpPr/>
          <p:nvPr/>
        </p:nvGrpSpPr>
        <p:grpSpPr>
          <a:xfrm>
            <a:off x="2151627" y="4198444"/>
            <a:ext cx="2116280" cy="992114"/>
            <a:chOff x="1787648" y="4173044"/>
            <a:chExt cx="2116280" cy="992114"/>
          </a:xfrm>
        </p:grpSpPr>
        <p:sp>
          <p:nvSpPr>
            <p:cNvPr id="132" name="Paralelogramo 131"/>
            <p:cNvSpPr/>
            <p:nvPr/>
          </p:nvSpPr>
          <p:spPr>
            <a:xfrm>
              <a:off x="1787648" y="4173044"/>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2" name="Agrupar 1"/>
            <p:cNvGrpSpPr/>
            <p:nvPr/>
          </p:nvGrpSpPr>
          <p:grpSpPr>
            <a:xfrm>
              <a:off x="1868789" y="4232804"/>
              <a:ext cx="1916855" cy="899532"/>
              <a:chOff x="602556" y="3758112"/>
              <a:chExt cx="1916855" cy="899532"/>
            </a:xfrm>
          </p:grpSpPr>
          <p:pic>
            <p:nvPicPr>
              <p:cNvPr id="81" name="Imagen 80" descr="Screen Shot 2019-09-28 at 16.23.21.png"/>
              <p:cNvPicPr>
                <a:picLocks noChangeAspect="1"/>
              </p:cNvPicPr>
              <p:nvPr/>
            </p:nvPicPr>
            <p:blipFill rotWithShape="1">
              <a:blip r:embed="rId3">
                <a:extLst>
                  <a:ext uri="{28A0092B-C50C-407E-A947-70E740481C1C}">
                    <a14:useLocalDpi xmlns:a14="http://schemas.microsoft.com/office/drawing/2010/main" val="0"/>
                  </a:ext>
                </a:extLst>
              </a:blip>
              <a:srcRect l="10086" r="6441"/>
              <a:stretch/>
            </p:blipFill>
            <p:spPr>
              <a:xfrm>
                <a:off x="903262" y="3785536"/>
                <a:ext cx="1291103" cy="871200"/>
              </a:xfrm>
              <a:prstGeom prst="rect">
                <a:avLst/>
              </a:prstGeom>
              <a:scene3d>
                <a:camera prst="perspectiveFront" fov="5400000">
                  <a:rot lat="304488" lon="1206851" rev="52230"/>
                </a:camera>
                <a:lightRig rig="threePt" dir="t"/>
              </a:scene3d>
            </p:spPr>
          </p:pic>
          <p:sp>
            <p:nvSpPr>
              <p:cNvPr id="12" name="Paralelogramo 11"/>
              <p:cNvSpPr/>
              <p:nvPr/>
            </p:nvSpPr>
            <p:spPr>
              <a:xfrm>
                <a:off x="602556" y="3758112"/>
                <a:ext cx="1916855" cy="898624"/>
              </a:xfrm>
              <a:prstGeom prst="parallelogram">
                <a:avLst>
                  <a:gd name="adj" fmla="val 47664"/>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34" name="CuadroTexto 33"/>
              <p:cNvSpPr txBox="1"/>
              <p:nvPr/>
            </p:nvSpPr>
            <p:spPr>
              <a:xfrm rot="20816069">
                <a:off x="667436" y="4403728"/>
                <a:ext cx="633660" cy="253916"/>
              </a:xfrm>
              <a:prstGeom prst="rect">
                <a:avLst/>
              </a:prstGeom>
              <a:noFill/>
            </p:spPr>
            <p:txBody>
              <a:bodyPr wrap="none" rtlCol="0">
                <a:spAutoFit/>
                <a:scene3d>
                  <a:camera prst="perspectiveContrastingLeftFacing"/>
                  <a:lightRig rig="threePt" dir="t"/>
                </a:scene3d>
              </a:bodyPr>
              <a:lstStyle/>
              <a:p>
                <a:r>
                  <a:rPr lang="es-ES" sz="1050" dirty="0">
                    <a:latin typeface="Arial"/>
                    <a:cs typeface="Arial"/>
                  </a:rPr>
                  <a:t>Biomas</a:t>
                </a:r>
              </a:p>
            </p:txBody>
          </p:sp>
        </p:grpSp>
      </p:grpSp>
      <p:sp>
        <p:nvSpPr>
          <p:cNvPr id="9" name="Llamada ovalada 8"/>
          <p:cNvSpPr/>
          <p:nvPr/>
        </p:nvSpPr>
        <p:spPr>
          <a:xfrm>
            <a:off x="3602675" y="2019135"/>
            <a:ext cx="3301009" cy="1922481"/>
          </a:xfrm>
          <a:prstGeom prst="wedgeEllipseCallout">
            <a:avLst>
              <a:gd name="adj1" fmla="val 139416"/>
              <a:gd name="adj2" fmla="val 33067"/>
            </a:avLst>
          </a:prstGeom>
          <a:solidFill>
            <a:schemeClr val="bg1"/>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s-ES" sz="1600" dirty="0">
                <a:solidFill>
                  <a:schemeClr val="accent6">
                    <a:lumMod val="75000"/>
                  </a:schemeClr>
                </a:solidFill>
                <a:latin typeface="Arial"/>
                <a:cs typeface="Arial"/>
              </a:rPr>
              <a:t>El flujo de trabajo es el conjunto de operaciones con datos y análisis necesarios para obtener lo que queremos</a:t>
            </a:r>
          </a:p>
        </p:txBody>
      </p:sp>
      <p:grpSp>
        <p:nvGrpSpPr>
          <p:cNvPr id="5" name="Agrupar 4"/>
          <p:cNvGrpSpPr/>
          <p:nvPr/>
        </p:nvGrpSpPr>
        <p:grpSpPr>
          <a:xfrm>
            <a:off x="2277149" y="443019"/>
            <a:ext cx="5927016" cy="4083750"/>
            <a:chOff x="2277149" y="443019"/>
            <a:chExt cx="5927016" cy="4083750"/>
          </a:xfrm>
        </p:grpSpPr>
        <p:sp>
          <p:nvSpPr>
            <p:cNvPr id="4" name="Forma libre 3"/>
            <p:cNvSpPr/>
            <p:nvPr/>
          </p:nvSpPr>
          <p:spPr>
            <a:xfrm>
              <a:off x="2695338" y="780591"/>
              <a:ext cx="5116257" cy="3746178"/>
            </a:xfrm>
            <a:custGeom>
              <a:avLst/>
              <a:gdLst>
                <a:gd name="connsiteX0" fmla="*/ 365778 w 5116257"/>
                <a:gd name="connsiteY0" fmla="*/ 3463933 h 3746178"/>
                <a:gd name="connsiteX1" fmla="*/ 40128 w 5116257"/>
                <a:gd name="connsiteY1" fmla="*/ 2584633 h 3746178"/>
                <a:gd name="connsiteX2" fmla="*/ 72693 w 5116257"/>
                <a:gd name="connsiteY2" fmla="*/ 1716188 h 3746178"/>
                <a:gd name="connsiteX3" fmla="*/ 648009 w 5116257"/>
                <a:gd name="connsiteY3" fmla="*/ 728332 h 3746178"/>
                <a:gd name="connsiteX4" fmla="*/ 1581541 w 5116257"/>
                <a:gd name="connsiteY4" fmla="*/ 163843 h 3746178"/>
                <a:gd name="connsiteX5" fmla="*/ 2515073 w 5116257"/>
                <a:gd name="connsiteY5" fmla="*/ 87854 h 3746178"/>
                <a:gd name="connsiteX6" fmla="*/ 4099906 w 5116257"/>
                <a:gd name="connsiteY6" fmla="*/ 33576 h 3746178"/>
                <a:gd name="connsiteX7" fmla="*/ 5011728 w 5116257"/>
                <a:gd name="connsiteY7" fmla="*/ 641487 h 3746178"/>
                <a:gd name="connsiteX8" fmla="*/ 5055148 w 5116257"/>
                <a:gd name="connsiteY8" fmla="*/ 1803032 h 3746178"/>
                <a:gd name="connsiteX9" fmla="*/ 4642658 w 5116257"/>
                <a:gd name="connsiteY9" fmla="*/ 2866877 h 3746178"/>
                <a:gd name="connsiteX10" fmla="*/ 5011728 w 5116257"/>
                <a:gd name="connsiteY10" fmla="*/ 3453077 h 3746178"/>
                <a:gd name="connsiteX11" fmla="*/ 5066003 w 5116257"/>
                <a:gd name="connsiteY11" fmla="*/ 3746178 h 3746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116257" h="3746178">
                  <a:moveTo>
                    <a:pt x="365778" y="3463933"/>
                  </a:moveTo>
                  <a:cubicBezTo>
                    <a:pt x="227376" y="3169928"/>
                    <a:pt x="88975" y="2875924"/>
                    <a:pt x="40128" y="2584633"/>
                  </a:cubicBezTo>
                  <a:cubicBezTo>
                    <a:pt x="-8719" y="2293342"/>
                    <a:pt x="-28620" y="2025571"/>
                    <a:pt x="72693" y="1716188"/>
                  </a:cubicBezTo>
                  <a:cubicBezTo>
                    <a:pt x="174006" y="1406805"/>
                    <a:pt x="396534" y="987056"/>
                    <a:pt x="648009" y="728332"/>
                  </a:cubicBezTo>
                  <a:cubicBezTo>
                    <a:pt x="899484" y="469608"/>
                    <a:pt x="1270364" y="270589"/>
                    <a:pt x="1581541" y="163843"/>
                  </a:cubicBezTo>
                  <a:cubicBezTo>
                    <a:pt x="1892718" y="57097"/>
                    <a:pt x="2095346" y="109565"/>
                    <a:pt x="2515073" y="87854"/>
                  </a:cubicBezTo>
                  <a:cubicBezTo>
                    <a:pt x="2934800" y="66143"/>
                    <a:pt x="3683797" y="-58696"/>
                    <a:pt x="4099906" y="33576"/>
                  </a:cubicBezTo>
                  <a:cubicBezTo>
                    <a:pt x="4516015" y="125848"/>
                    <a:pt x="4852521" y="346578"/>
                    <a:pt x="5011728" y="641487"/>
                  </a:cubicBezTo>
                  <a:cubicBezTo>
                    <a:pt x="5170935" y="936396"/>
                    <a:pt x="5116660" y="1432134"/>
                    <a:pt x="5055148" y="1803032"/>
                  </a:cubicBezTo>
                  <a:cubicBezTo>
                    <a:pt x="4993636" y="2173930"/>
                    <a:pt x="4649895" y="2591870"/>
                    <a:pt x="4642658" y="2866877"/>
                  </a:cubicBezTo>
                  <a:cubicBezTo>
                    <a:pt x="4635421" y="3141884"/>
                    <a:pt x="4941171" y="3306527"/>
                    <a:pt x="5011728" y="3453077"/>
                  </a:cubicBezTo>
                  <a:cubicBezTo>
                    <a:pt x="5082286" y="3599627"/>
                    <a:pt x="5066003" y="3746178"/>
                    <a:pt x="5066003" y="3746178"/>
                  </a:cubicBezTo>
                </a:path>
              </a:pathLst>
            </a:custGeom>
            <a:ln w="44450">
              <a:solidFill>
                <a:srgbClr val="E46C0A"/>
              </a:solidFill>
              <a:tailEnd type="triangle" w="lg" len="lg"/>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sp>
          <p:nvSpPr>
            <p:cNvPr id="11" name="Rombo 10"/>
            <p:cNvSpPr/>
            <p:nvPr/>
          </p:nvSpPr>
          <p:spPr>
            <a:xfrm>
              <a:off x="2277149" y="2485925"/>
              <a:ext cx="985273" cy="977000"/>
            </a:xfrm>
            <a:prstGeom prst="diamond">
              <a:avLst/>
            </a:prstGeom>
            <a:solidFill>
              <a:srgbClr val="E46C0A"/>
            </a:solidFill>
            <a:ln w="190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s-ES" sz="700" b="1" dirty="0">
                  <a:solidFill>
                    <a:schemeClr val="bg1"/>
                  </a:solidFill>
                  <a:latin typeface="Arial"/>
                  <a:cs typeface="Arial"/>
                </a:rPr>
                <a:t>Consulta mapa</a:t>
              </a:r>
            </a:p>
          </p:txBody>
        </p:sp>
        <p:sp>
          <p:nvSpPr>
            <p:cNvPr id="13" name="Rombo 12"/>
            <p:cNvSpPr/>
            <p:nvPr/>
          </p:nvSpPr>
          <p:spPr>
            <a:xfrm>
              <a:off x="4267907" y="443019"/>
              <a:ext cx="985273" cy="977000"/>
            </a:xfrm>
            <a:prstGeom prst="diamond">
              <a:avLst/>
            </a:prstGeom>
            <a:solidFill>
              <a:srgbClr val="E46C0A"/>
            </a:solidFill>
            <a:ln w="190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s-ES" sz="700" b="1" dirty="0">
                  <a:solidFill>
                    <a:schemeClr val="bg1"/>
                  </a:solidFill>
                  <a:latin typeface="Arial"/>
                  <a:cs typeface="Arial"/>
                </a:rPr>
                <a:t>Extrae datos</a:t>
              </a:r>
            </a:p>
          </p:txBody>
        </p:sp>
        <p:sp>
          <p:nvSpPr>
            <p:cNvPr id="15" name="Rombo 14"/>
            <p:cNvSpPr/>
            <p:nvPr/>
          </p:nvSpPr>
          <p:spPr>
            <a:xfrm>
              <a:off x="7218892" y="1420019"/>
              <a:ext cx="985273" cy="977000"/>
            </a:xfrm>
            <a:prstGeom prst="diamond">
              <a:avLst/>
            </a:prstGeom>
            <a:solidFill>
              <a:srgbClr val="E46C0A"/>
            </a:solidFill>
            <a:ln w="190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s-ES" sz="700" b="1" dirty="0">
                  <a:solidFill>
                    <a:schemeClr val="bg1"/>
                  </a:solidFill>
                  <a:latin typeface="Arial"/>
                  <a:cs typeface="Arial"/>
                </a:rPr>
                <a:t>Crea gráfica</a:t>
              </a:r>
            </a:p>
          </p:txBody>
        </p:sp>
      </p:grpSp>
      <p:pic>
        <p:nvPicPr>
          <p:cNvPr id="16" name="Picture 15">
            <a:extLst>
              <a:ext uri="{FF2B5EF4-FFF2-40B4-BE49-F238E27FC236}">
                <a16:creationId xmlns:a16="http://schemas.microsoft.com/office/drawing/2014/main" id="{64BFA540-1E60-4446-A7E7-B2036C7482F8}"/>
              </a:ext>
            </a:extLst>
          </p:cNvPr>
          <p:cNvPicPr>
            <a:picLocks noChangeAspect="1"/>
          </p:cNvPicPr>
          <p:nvPr/>
        </p:nvPicPr>
        <p:blipFill>
          <a:blip r:embed="rId4"/>
          <a:stretch>
            <a:fillRect/>
          </a:stretch>
        </p:blipFill>
        <p:spPr>
          <a:xfrm>
            <a:off x="6565709" y="4542136"/>
            <a:ext cx="2315191" cy="1560653"/>
          </a:xfrm>
          <a:prstGeom prst="rect">
            <a:avLst/>
          </a:prstGeom>
        </p:spPr>
      </p:pic>
    </p:spTree>
    <p:extLst>
      <p:ext uri="{BB962C8B-B14F-4D97-AF65-F5344CB8AC3E}">
        <p14:creationId xmlns:p14="http://schemas.microsoft.com/office/powerpoint/2010/main" val="3440557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7" name="Agrupar 136"/>
          <p:cNvGrpSpPr/>
          <p:nvPr/>
        </p:nvGrpSpPr>
        <p:grpSpPr>
          <a:xfrm>
            <a:off x="2151627" y="4198444"/>
            <a:ext cx="2116280" cy="992114"/>
            <a:chOff x="1787648" y="4173044"/>
            <a:chExt cx="2116280" cy="992114"/>
          </a:xfrm>
        </p:grpSpPr>
        <p:sp>
          <p:nvSpPr>
            <p:cNvPr id="132" name="Paralelogramo 131"/>
            <p:cNvSpPr/>
            <p:nvPr/>
          </p:nvSpPr>
          <p:spPr>
            <a:xfrm>
              <a:off x="1787648" y="4173044"/>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2" name="Agrupar 1"/>
            <p:cNvGrpSpPr/>
            <p:nvPr/>
          </p:nvGrpSpPr>
          <p:grpSpPr>
            <a:xfrm>
              <a:off x="1868789" y="4232804"/>
              <a:ext cx="1916855" cy="899532"/>
              <a:chOff x="602556" y="3758112"/>
              <a:chExt cx="1916855" cy="899532"/>
            </a:xfrm>
          </p:grpSpPr>
          <p:pic>
            <p:nvPicPr>
              <p:cNvPr id="81" name="Imagen 80" descr="Screen Shot 2019-09-28 at 16.23.21.png"/>
              <p:cNvPicPr>
                <a:picLocks noChangeAspect="1"/>
              </p:cNvPicPr>
              <p:nvPr/>
            </p:nvPicPr>
            <p:blipFill rotWithShape="1">
              <a:blip r:embed="rId3">
                <a:extLst>
                  <a:ext uri="{28A0092B-C50C-407E-A947-70E740481C1C}">
                    <a14:useLocalDpi xmlns:a14="http://schemas.microsoft.com/office/drawing/2010/main" val="0"/>
                  </a:ext>
                </a:extLst>
              </a:blip>
              <a:srcRect l="10086" r="6441"/>
              <a:stretch/>
            </p:blipFill>
            <p:spPr>
              <a:xfrm>
                <a:off x="903262" y="3785536"/>
                <a:ext cx="1291103" cy="871200"/>
              </a:xfrm>
              <a:prstGeom prst="rect">
                <a:avLst/>
              </a:prstGeom>
              <a:scene3d>
                <a:camera prst="perspectiveFront" fov="5400000">
                  <a:rot lat="304488" lon="1206851" rev="52230"/>
                </a:camera>
                <a:lightRig rig="threePt" dir="t"/>
              </a:scene3d>
            </p:spPr>
          </p:pic>
          <p:sp>
            <p:nvSpPr>
              <p:cNvPr id="12" name="Paralelogramo 11"/>
              <p:cNvSpPr/>
              <p:nvPr/>
            </p:nvSpPr>
            <p:spPr>
              <a:xfrm>
                <a:off x="602556" y="3758112"/>
                <a:ext cx="1916855" cy="898624"/>
              </a:xfrm>
              <a:prstGeom prst="parallelogram">
                <a:avLst>
                  <a:gd name="adj" fmla="val 47664"/>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34" name="CuadroTexto 33"/>
              <p:cNvSpPr txBox="1"/>
              <p:nvPr/>
            </p:nvSpPr>
            <p:spPr>
              <a:xfrm rot="20816069">
                <a:off x="667436" y="4403728"/>
                <a:ext cx="633660" cy="253916"/>
              </a:xfrm>
              <a:prstGeom prst="rect">
                <a:avLst/>
              </a:prstGeom>
              <a:noFill/>
            </p:spPr>
            <p:txBody>
              <a:bodyPr wrap="none" rtlCol="0">
                <a:spAutoFit/>
                <a:scene3d>
                  <a:camera prst="perspectiveContrastingLeftFacing"/>
                  <a:lightRig rig="threePt" dir="t"/>
                </a:scene3d>
              </a:bodyPr>
              <a:lstStyle/>
              <a:p>
                <a:r>
                  <a:rPr lang="es-ES" sz="1050" dirty="0">
                    <a:latin typeface="Arial"/>
                    <a:cs typeface="Arial"/>
                  </a:rPr>
                  <a:t>Biomas</a:t>
                </a:r>
              </a:p>
            </p:txBody>
          </p:sp>
        </p:grpSp>
      </p:grpSp>
      <p:grpSp>
        <p:nvGrpSpPr>
          <p:cNvPr id="5" name="Agrupar 4"/>
          <p:cNvGrpSpPr/>
          <p:nvPr/>
        </p:nvGrpSpPr>
        <p:grpSpPr>
          <a:xfrm>
            <a:off x="2187567" y="2902719"/>
            <a:ext cx="2116280" cy="992114"/>
            <a:chOff x="2187567" y="2902719"/>
            <a:chExt cx="2116280" cy="992114"/>
          </a:xfrm>
        </p:grpSpPr>
        <p:sp>
          <p:nvSpPr>
            <p:cNvPr id="131" name="Paralelogramo 130"/>
            <p:cNvSpPr/>
            <p:nvPr/>
          </p:nvSpPr>
          <p:spPr>
            <a:xfrm>
              <a:off x="2187567" y="2902719"/>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17" name="Agrupar 16"/>
            <p:cNvGrpSpPr/>
            <p:nvPr/>
          </p:nvGrpSpPr>
          <p:grpSpPr>
            <a:xfrm>
              <a:off x="2277056" y="2933083"/>
              <a:ext cx="1916855" cy="898624"/>
              <a:chOff x="781312" y="1903865"/>
              <a:chExt cx="1916855" cy="898624"/>
            </a:xfrm>
          </p:grpSpPr>
          <p:pic>
            <p:nvPicPr>
              <p:cNvPr id="8" name="Imagen 7" descr="Screen Shot 2019-09-27 at 14.14.29.png"/>
              <p:cNvPicPr>
                <a:picLocks noChangeAspect="1"/>
              </p:cNvPicPr>
              <p:nvPr/>
            </p:nvPicPr>
            <p:blipFill rotWithShape="1">
              <a:blip r:embed="rId4">
                <a:extLst>
                  <a:ext uri="{28A0092B-C50C-407E-A947-70E740481C1C}">
                    <a14:useLocalDpi xmlns:a14="http://schemas.microsoft.com/office/drawing/2010/main" val="0"/>
                  </a:ext>
                </a:extLst>
              </a:blip>
              <a:srcRect l="7659" r="5227"/>
              <a:stretch/>
            </p:blipFill>
            <p:spPr>
              <a:xfrm>
                <a:off x="1152096" y="1916832"/>
                <a:ext cx="1233951" cy="871200"/>
              </a:xfrm>
              <a:prstGeom prst="rect">
                <a:avLst/>
              </a:prstGeom>
              <a:scene3d>
                <a:camera prst="perspectiveFront" fov="5400000">
                  <a:rot lat="304488" lon="1206851" rev="52230"/>
                </a:camera>
                <a:lightRig rig="threePt" dir="t"/>
              </a:scene3d>
            </p:spPr>
          </p:pic>
          <p:sp>
            <p:nvSpPr>
              <p:cNvPr id="10" name="Paralelogramo 9"/>
              <p:cNvSpPr/>
              <p:nvPr/>
            </p:nvSpPr>
            <p:spPr>
              <a:xfrm>
                <a:off x="781312" y="1903865"/>
                <a:ext cx="1916855" cy="898624"/>
              </a:xfrm>
              <a:prstGeom prst="parallelogram">
                <a:avLst>
                  <a:gd name="adj" fmla="val 47664"/>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sp>
          <p:nvSpPr>
            <p:cNvPr id="33" name="CuadroTexto 32"/>
            <p:cNvSpPr txBox="1"/>
            <p:nvPr/>
          </p:nvSpPr>
          <p:spPr>
            <a:xfrm rot="20816069">
              <a:off x="2188479" y="3597746"/>
              <a:ext cx="940573" cy="253916"/>
            </a:xfrm>
            <a:prstGeom prst="rect">
              <a:avLst/>
            </a:prstGeom>
            <a:noFill/>
          </p:spPr>
          <p:txBody>
            <a:bodyPr wrap="none" rtlCol="0">
              <a:spAutoFit/>
              <a:scene3d>
                <a:camera prst="perspectiveContrastingLeftFacing"/>
                <a:lightRig rig="threePt" dir="t"/>
              </a:scene3d>
            </a:bodyPr>
            <a:lstStyle/>
            <a:p>
              <a:r>
                <a:rPr lang="es-ES" sz="1050" dirty="0">
                  <a:latin typeface="Arial"/>
                  <a:cs typeface="Arial"/>
                </a:rPr>
                <a:t>Temperatura</a:t>
              </a:r>
            </a:p>
          </p:txBody>
        </p:sp>
      </p:grpSp>
      <p:grpSp>
        <p:nvGrpSpPr>
          <p:cNvPr id="4" name="Agrupar 3"/>
          <p:cNvGrpSpPr/>
          <p:nvPr/>
        </p:nvGrpSpPr>
        <p:grpSpPr>
          <a:xfrm>
            <a:off x="2175553" y="1556792"/>
            <a:ext cx="2128294" cy="993178"/>
            <a:chOff x="2175553" y="1556792"/>
            <a:chExt cx="2128294" cy="993178"/>
          </a:xfrm>
        </p:grpSpPr>
        <p:sp>
          <p:nvSpPr>
            <p:cNvPr id="130" name="Paralelogramo 129"/>
            <p:cNvSpPr/>
            <p:nvPr/>
          </p:nvSpPr>
          <p:spPr>
            <a:xfrm>
              <a:off x="2187567" y="1556792"/>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30" name="Agrupar 29"/>
            <p:cNvGrpSpPr/>
            <p:nvPr/>
          </p:nvGrpSpPr>
          <p:grpSpPr>
            <a:xfrm>
              <a:off x="2289983" y="1613330"/>
              <a:ext cx="1916855" cy="905241"/>
              <a:chOff x="2730507" y="1005241"/>
              <a:chExt cx="1916855" cy="905241"/>
            </a:xfrm>
          </p:grpSpPr>
          <p:grpSp>
            <p:nvGrpSpPr>
              <p:cNvPr id="18" name="Agrupar 17"/>
              <p:cNvGrpSpPr/>
              <p:nvPr/>
            </p:nvGrpSpPr>
            <p:grpSpPr>
              <a:xfrm>
                <a:off x="2730507" y="1005241"/>
                <a:ext cx="1916855" cy="898624"/>
                <a:chOff x="1054271" y="874661"/>
                <a:chExt cx="1916855" cy="898624"/>
              </a:xfrm>
            </p:grpSpPr>
            <p:sp>
              <p:nvSpPr>
                <p:cNvPr id="6" name="Paralelogramo 5"/>
                <p:cNvSpPr/>
                <p:nvPr/>
              </p:nvSpPr>
              <p:spPr>
                <a:xfrm>
                  <a:off x="1054271" y="874661"/>
                  <a:ext cx="1916855" cy="898624"/>
                </a:xfrm>
                <a:prstGeom prst="parallelogram">
                  <a:avLst>
                    <a:gd name="adj" fmla="val 47664"/>
                  </a:avLst>
                </a:prstGeom>
                <a:solidFill>
                  <a:srgbClr val="FFFFFF"/>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pic>
              <p:nvPicPr>
                <p:cNvPr id="7" name="Imagen 6" descr="Screen Shot 2019-09-27 at 14.10.13.png"/>
                <p:cNvPicPr>
                  <a:picLocks noChangeAspect="1"/>
                </p:cNvPicPr>
                <p:nvPr/>
              </p:nvPicPr>
              <p:blipFill rotWithShape="1">
                <a:blip r:embed="rId5">
                  <a:extLst>
                    <a:ext uri="{28A0092B-C50C-407E-A947-70E740481C1C}">
                      <a14:useLocalDpi xmlns:a14="http://schemas.microsoft.com/office/drawing/2010/main" val="0"/>
                    </a:ext>
                  </a:extLst>
                </a:blip>
                <a:srcRect l="8992" r="6734"/>
                <a:stretch/>
              </p:blipFill>
              <p:spPr>
                <a:xfrm>
                  <a:off x="1316567" y="884185"/>
                  <a:ext cx="1309322" cy="871468"/>
                </a:xfrm>
                <a:prstGeom prst="rect">
                  <a:avLst/>
                </a:prstGeom>
                <a:scene3d>
                  <a:camera prst="perspectiveFront" fov="5400000">
                    <a:rot lat="304488" lon="1206851" rev="52230"/>
                  </a:camera>
                  <a:lightRig rig="threePt" dir="t"/>
                </a:scene3d>
              </p:spPr>
            </p:pic>
          </p:grpSp>
          <p:cxnSp>
            <p:nvCxnSpPr>
              <p:cNvPr id="25" name="Conector recto 24"/>
              <p:cNvCxnSpPr/>
              <p:nvPr/>
            </p:nvCxnSpPr>
            <p:spPr>
              <a:xfrm flipV="1">
                <a:off x="3044825" y="1005241"/>
                <a:ext cx="107950" cy="223484"/>
              </a:xfrm>
              <a:prstGeom prst="line">
                <a:avLst/>
              </a:prstGeom>
              <a:ln w="9525" cmpd="sng">
                <a:solidFill>
                  <a:srgbClr val="7F7F7F"/>
                </a:solidFill>
              </a:ln>
            </p:spPr>
            <p:style>
              <a:lnRef idx="2">
                <a:schemeClr val="accent1"/>
              </a:lnRef>
              <a:fillRef idx="0">
                <a:schemeClr val="accent1"/>
              </a:fillRef>
              <a:effectRef idx="1">
                <a:schemeClr val="accent1"/>
              </a:effectRef>
              <a:fontRef idx="minor">
                <a:schemeClr val="tx1"/>
              </a:fontRef>
            </p:style>
          </p:cxnSp>
          <p:cxnSp>
            <p:nvCxnSpPr>
              <p:cNvPr id="27" name="Conector recto 26"/>
              <p:cNvCxnSpPr/>
              <p:nvPr/>
            </p:nvCxnSpPr>
            <p:spPr>
              <a:xfrm flipV="1">
                <a:off x="4214366" y="1686998"/>
                <a:ext cx="107950" cy="223484"/>
              </a:xfrm>
              <a:prstGeom prst="line">
                <a:avLst/>
              </a:prstGeom>
              <a:ln w="9525" cmpd="sng">
                <a:solidFill>
                  <a:srgbClr val="7F7F7F"/>
                </a:solidFill>
              </a:ln>
            </p:spPr>
            <p:style>
              <a:lnRef idx="2">
                <a:schemeClr val="accent1"/>
              </a:lnRef>
              <a:fillRef idx="0">
                <a:schemeClr val="accent1"/>
              </a:fillRef>
              <a:effectRef idx="1">
                <a:schemeClr val="accent1"/>
              </a:effectRef>
              <a:fontRef idx="minor">
                <a:schemeClr val="tx1"/>
              </a:fontRef>
            </p:style>
          </p:cxnSp>
        </p:grpSp>
        <p:sp>
          <p:nvSpPr>
            <p:cNvPr id="31" name="CuadroTexto 30"/>
            <p:cNvSpPr txBox="1"/>
            <p:nvPr/>
          </p:nvSpPr>
          <p:spPr>
            <a:xfrm rot="20816069">
              <a:off x="2175553" y="2288360"/>
              <a:ext cx="992273" cy="261610"/>
            </a:xfrm>
            <a:prstGeom prst="rect">
              <a:avLst/>
            </a:prstGeom>
            <a:noFill/>
          </p:spPr>
          <p:txBody>
            <a:bodyPr wrap="none" rtlCol="0">
              <a:spAutoFit/>
              <a:scene3d>
                <a:camera prst="perspectiveContrastingLeftFacing"/>
                <a:lightRig rig="threePt" dir="t"/>
              </a:scene3d>
            </a:bodyPr>
            <a:lstStyle/>
            <a:p>
              <a:r>
                <a:rPr lang="es-ES" sz="1050" dirty="0">
                  <a:latin typeface="Arial"/>
                  <a:cs typeface="Arial"/>
                </a:rPr>
                <a:t>Precipitación</a:t>
              </a:r>
            </a:p>
          </p:txBody>
        </p:sp>
      </p:grpSp>
      <p:grpSp>
        <p:nvGrpSpPr>
          <p:cNvPr id="134" name="Agrupar 133"/>
          <p:cNvGrpSpPr/>
          <p:nvPr/>
        </p:nvGrpSpPr>
        <p:grpSpPr>
          <a:xfrm>
            <a:off x="2127667" y="295496"/>
            <a:ext cx="2116280" cy="992114"/>
            <a:chOff x="1763688" y="295496"/>
            <a:chExt cx="2116280" cy="992114"/>
          </a:xfrm>
        </p:grpSpPr>
        <p:sp>
          <p:nvSpPr>
            <p:cNvPr id="119" name="Paralelogramo 118"/>
            <p:cNvSpPr/>
            <p:nvPr/>
          </p:nvSpPr>
          <p:spPr>
            <a:xfrm>
              <a:off x="1763688" y="295496"/>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112" name="Agrupar 111"/>
            <p:cNvGrpSpPr/>
            <p:nvPr/>
          </p:nvGrpSpPr>
          <p:grpSpPr>
            <a:xfrm>
              <a:off x="1868789" y="332656"/>
              <a:ext cx="1916855" cy="899532"/>
              <a:chOff x="1926004" y="332656"/>
              <a:chExt cx="1916855" cy="899532"/>
            </a:xfrm>
          </p:grpSpPr>
          <p:sp>
            <p:nvSpPr>
              <p:cNvPr id="88" name="Paralelogramo 87"/>
              <p:cNvSpPr/>
              <p:nvPr/>
            </p:nvSpPr>
            <p:spPr>
              <a:xfrm>
                <a:off x="1926004" y="332656"/>
                <a:ext cx="1916855" cy="898624"/>
              </a:xfrm>
              <a:prstGeom prst="parallelogram">
                <a:avLst>
                  <a:gd name="adj" fmla="val 47664"/>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89" name="CuadroTexto 88"/>
              <p:cNvSpPr txBox="1"/>
              <p:nvPr/>
            </p:nvSpPr>
            <p:spPr>
              <a:xfrm rot="20816069">
                <a:off x="2005777" y="978272"/>
                <a:ext cx="603876" cy="253916"/>
              </a:xfrm>
              <a:prstGeom prst="rect">
                <a:avLst/>
              </a:prstGeom>
              <a:noFill/>
            </p:spPr>
            <p:txBody>
              <a:bodyPr wrap="none" rtlCol="0">
                <a:spAutoFit/>
                <a:scene3d>
                  <a:camera prst="perspectiveContrastingLeftFacing"/>
                  <a:lightRig rig="threePt" dir="t"/>
                </a:scene3d>
              </a:bodyPr>
              <a:lstStyle/>
              <a:p>
                <a:r>
                  <a:rPr lang="es-ES" sz="1050" dirty="0">
                    <a:latin typeface="Arial"/>
                    <a:cs typeface="Arial"/>
                  </a:rPr>
                  <a:t>Puntos</a:t>
                </a:r>
              </a:p>
            </p:txBody>
          </p:sp>
          <p:sp>
            <p:nvSpPr>
              <p:cNvPr id="24" name="Elipse 23"/>
              <p:cNvSpPr/>
              <p:nvPr/>
            </p:nvSpPr>
            <p:spPr>
              <a:xfrm>
                <a:off x="2463796" y="486834"/>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0" name="Elipse 89"/>
              <p:cNvSpPr/>
              <p:nvPr/>
            </p:nvSpPr>
            <p:spPr>
              <a:xfrm>
                <a:off x="2616196" y="639234"/>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1" name="Elipse 90"/>
              <p:cNvSpPr/>
              <p:nvPr/>
            </p:nvSpPr>
            <p:spPr>
              <a:xfrm>
                <a:off x="2341077" y="754593"/>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2" name="Elipse 91"/>
              <p:cNvSpPr/>
              <p:nvPr/>
            </p:nvSpPr>
            <p:spPr>
              <a:xfrm>
                <a:off x="2493477" y="906993"/>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3" name="Elipse 92"/>
              <p:cNvSpPr/>
              <p:nvPr/>
            </p:nvSpPr>
            <p:spPr>
              <a:xfrm>
                <a:off x="3275856" y="548680"/>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4" name="Elipse 93"/>
              <p:cNvSpPr/>
              <p:nvPr/>
            </p:nvSpPr>
            <p:spPr>
              <a:xfrm>
                <a:off x="2888248" y="1012230"/>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5" name="Elipse 94"/>
              <p:cNvSpPr/>
              <p:nvPr/>
            </p:nvSpPr>
            <p:spPr>
              <a:xfrm>
                <a:off x="2987824" y="476672"/>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6" name="Elipse 95"/>
              <p:cNvSpPr/>
              <p:nvPr/>
            </p:nvSpPr>
            <p:spPr>
              <a:xfrm>
                <a:off x="3275856" y="1052736"/>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7" name="Elipse 96"/>
              <p:cNvSpPr/>
              <p:nvPr/>
            </p:nvSpPr>
            <p:spPr>
              <a:xfrm>
                <a:off x="3059832" y="764704"/>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grpSp>
      <p:sp>
        <p:nvSpPr>
          <p:cNvPr id="141" name="Llamada ovalada 140"/>
          <p:cNvSpPr/>
          <p:nvPr/>
        </p:nvSpPr>
        <p:spPr>
          <a:xfrm>
            <a:off x="4303847" y="4591821"/>
            <a:ext cx="2647662" cy="1990541"/>
          </a:xfrm>
          <a:prstGeom prst="wedgeEllipseCallout">
            <a:avLst>
              <a:gd name="adj1" fmla="val -11186"/>
              <a:gd name="adj2" fmla="val 66020"/>
            </a:avLst>
          </a:prstGeom>
          <a:solidFill>
            <a:schemeClr val="bg1"/>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s-ES" sz="1600" dirty="0">
                <a:solidFill>
                  <a:schemeClr val="accent6">
                    <a:lumMod val="75000"/>
                  </a:schemeClr>
                </a:solidFill>
                <a:latin typeface="Arial"/>
                <a:cs typeface="Arial"/>
              </a:rPr>
              <a:t>En primer lugar necesitaremos un mapa que muestre la distribución de los biomas del planeta</a:t>
            </a:r>
          </a:p>
        </p:txBody>
      </p:sp>
      <p:sp>
        <p:nvSpPr>
          <p:cNvPr id="44" name="Llamada ovalada 43"/>
          <p:cNvSpPr/>
          <p:nvPr/>
        </p:nvSpPr>
        <p:spPr>
          <a:xfrm>
            <a:off x="0" y="1998156"/>
            <a:ext cx="2533474" cy="1990541"/>
          </a:xfrm>
          <a:prstGeom prst="wedgeEllipseCallout">
            <a:avLst>
              <a:gd name="adj1" fmla="val -57514"/>
              <a:gd name="adj2" fmla="val 27845"/>
            </a:avLst>
          </a:prstGeom>
          <a:solidFill>
            <a:schemeClr val="bg1"/>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s-ES" sz="1500" dirty="0">
                <a:solidFill>
                  <a:schemeClr val="accent6">
                    <a:lumMod val="75000"/>
                  </a:schemeClr>
                </a:solidFill>
                <a:latin typeface="Arial"/>
                <a:cs typeface="Arial"/>
              </a:rPr>
              <a:t>También sendos mapas que muestren la distribución espacial de la temperatura y la precipitación</a:t>
            </a:r>
          </a:p>
        </p:txBody>
      </p:sp>
      <p:sp>
        <p:nvSpPr>
          <p:cNvPr id="47" name="Llamada ovalada 46"/>
          <p:cNvSpPr/>
          <p:nvPr/>
        </p:nvSpPr>
        <p:spPr>
          <a:xfrm>
            <a:off x="-86840" y="-9955"/>
            <a:ext cx="2533474" cy="1990541"/>
          </a:xfrm>
          <a:prstGeom prst="wedgeEllipseCallout">
            <a:avLst>
              <a:gd name="adj1" fmla="val -48088"/>
              <a:gd name="adj2" fmla="val 46387"/>
            </a:avLst>
          </a:prstGeom>
          <a:solidFill>
            <a:schemeClr val="bg1"/>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s-ES" sz="1500" dirty="0">
                <a:solidFill>
                  <a:schemeClr val="accent6">
                    <a:lumMod val="75000"/>
                  </a:schemeClr>
                </a:solidFill>
                <a:latin typeface="Arial"/>
                <a:cs typeface="Arial"/>
              </a:rPr>
              <a:t>También crearemos un mapa de puntos distribuidos al azar en cada bioma. Estos puntos son los que formarán la gráfica</a:t>
            </a:r>
          </a:p>
        </p:txBody>
      </p:sp>
      <p:pic>
        <p:nvPicPr>
          <p:cNvPr id="49" name="Picture 48">
            <a:extLst>
              <a:ext uri="{FF2B5EF4-FFF2-40B4-BE49-F238E27FC236}">
                <a16:creationId xmlns:a16="http://schemas.microsoft.com/office/drawing/2014/main" id="{F62B3A63-0948-FA44-A031-B249E57155BE}"/>
              </a:ext>
            </a:extLst>
          </p:cNvPr>
          <p:cNvPicPr>
            <a:picLocks noChangeAspect="1"/>
          </p:cNvPicPr>
          <p:nvPr/>
        </p:nvPicPr>
        <p:blipFill>
          <a:blip r:embed="rId6"/>
          <a:stretch>
            <a:fillRect/>
          </a:stretch>
        </p:blipFill>
        <p:spPr>
          <a:xfrm>
            <a:off x="6565709" y="4542136"/>
            <a:ext cx="2315191" cy="1560653"/>
          </a:xfrm>
          <a:prstGeom prst="rect">
            <a:avLst/>
          </a:prstGeom>
        </p:spPr>
      </p:pic>
    </p:spTree>
    <p:extLst>
      <p:ext uri="{BB962C8B-B14F-4D97-AF65-F5344CB8AC3E}">
        <p14:creationId xmlns:p14="http://schemas.microsoft.com/office/powerpoint/2010/main" val="2027786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1" grpId="0" animBg="1"/>
      <p:bldP spid="44" grpId="0" animBg="1"/>
      <p:bldP spid="47"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7" name="Agrupar 136"/>
          <p:cNvGrpSpPr/>
          <p:nvPr/>
        </p:nvGrpSpPr>
        <p:grpSpPr>
          <a:xfrm>
            <a:off x="2151627" y="4198444"/>
            <a:ext cx="2116280" cy="992114"/>
            <a:chOff x="1787648" y="4173044"/>
            <a:chExt cx="2116280" cy="992114"/>
          </a:xfrm>
        </p:grpSpPr>
        <p:sp>
          <p:nvSpPr>
            <p:cNvPr id="132" name="Paralelogramo 131"/>
            <p:cNvSpPr/>
            <p:nvPr/>
          </p:nvSpPr>
          <p:spPr>
            <a:xfrm>
              <a:off x="1787648" y="4173044"/>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2" name="Agrupar 1"/>
            <p:cNvGrpSpPr/>
            <p:nvPr/>
          </p:nvGrpSpPr>
          <p:grpSpPr>
            <a:xfrm>
              <a:off x="1868789" y="4232804"/>
              <a:ext cx="1916855" cy="899532"/>
              <a:chOff x="602556" y="3758112"/>
              <a:chExt cx="1916855" cy="899532"/>
            </a:xfrm>
          </p:grpSpPr>
          <p:pic>
            <p:nvPicPr>
              <p:cNvPr id="81" name="Imagen 80" descr="Screen Shot 2019-09-28 at 16.23.21.png"/>
              <p:cNvPicPr>
                <a:picLocks noChangeAspect="1"/>
              </p:cNvPicPr>
              <p:nvPr/>
            </p:nvPicPr>
            <p:blipFill rotWithShape="1">
              <a:blip r:embed="rId3">
                <a:extLst>
                  <a:ext uri="{28A0092B-C50C-407E-A947-70E740481C1C}">
                    <a14:useLocalDpi xmlns:a14="http://schemas.microsoft.com/office/drawing/2010/main" val="0"/>
                  </a:ext>
                </a:extLst>
              </a:blip>
              <a:srcRect l="10086" r="6441"/>
              <a:stretch/>
            </p:blipFill>
            <p:spPr>
              <a:xfrm>
                <a:off x="903262" y="3785536"/>
                <a:ext cx="1291103" cy="871200"/>
              </a:xfrm>
              <a:prstGeom prst="rect">
                <a:avLst/>
              </a:prstGeom>
              <a:scene3d>
                <a:camera prst="perspectiveFront" fov="5400000">
                  <a:rot lat="304488" lon="1206851" rev="52230"/>
                </a:camera>
                <a:lightRig rig="threePt" dir="t"/>
              </a:scene3d>
            </p:spPr>
          </p:pic>
          <p:sp>
            <p:nvSpPr>
              <p:cNvPr id="12" name="Paralelogramo 11"/>
              <p:cNvSpPr/>
              <p:nvPr/>
            </p:nvSpPr>
            <p:spPr>
              <a:xfrm>
                <a:off x="602556" y="3758112"/>
                <a:ext cx="1916855" cy="898624"/>
              </a:xfrm>
              <a:prstGeom prst="parallelogram">
                <a:avLst>
                  <a:gd name="adj" fmla="val 47664"/>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34" name="CuadroTexto 33"/>
              <p:cNvSpPr txBox="1"/>
              <p:nvPr/>
            </p:nvSpPr>
            <p:spPr>
              <a:xfrm rot="20816069">
                <a:off x="667436" y="4403728"/>
                <a:ext cx="633660" cy="253916"/>
              </a:xfrm>
              <a:prstGeom prst="rect">
                <a:avLst/>
              </a:prstGeom>
              <a:noFill/>
            </p:spPr>
            <p:txBody>
              <a:bodyPr wrap="none" rtlCol="0">
                <a:spAutoFit/>
                <a:scene3d>
                  <a:camera prst="perspectiveContrastingLeftFacing"/>
                  <a:lightRig rig="threePt" dir="t"/>
                </a:scene3d>
              </a:bodyPr>
              <a:lstStyle/>
              <a:p>
                <a:r>
                  <a:rPr lang="es-ES" sz="1050" dirty="0">
                    <a:latin typeface="Arial"/>
                    <a:cs typeface="Arial"/>
                  </a:rPr>
                  <a:t>Biomas</a:t>
                </a:r>
              </a:p>
            </p:txBody>
          </p:sp>
        </p:grpSp>
      </p:grpSp>
      <p:grpSp>
        <p:nvGrpSpPr>
          <p:cNvPr id="5" name="Agrupar 4"/>
          <p:cNvGrpSpPr/>
          <p:nvPr/>
        </p:nvGrpSpPr>
        <p:grpSpPr>
          <a:xfrm>
            <a:off x="2187567" y="2902719"/>
            <a:ext cx="2116280" cy="992114"/>
            <a:chOff x="2187567" y="2902719"/>
            <a:chExt cx="2116280" cy="992114"/>
          </a:xfrm>
        </p:grpSpPr>
        <p:sp>
          <p:nvSpPr>
            <p:cNvPr id="131" name="Paralelogramo 130"/>
            <p:cNvSpPr/>
            <p:nvPr/>
          </p:nvSpPr>
          <p:spPr>
            <a:xfrm>
              <a:off x="2187567" y="2902719"/>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17" name="Agrupar 16"/>
            <p:cNvGrpSpPr/>
            <p:nvPr/>
          </p:nvGrpSpPr>
          <p:grpSpPr>
            <a:xfrm>
              <a:off x="2277056" y="2933083"/>
              <a:ext cx="1916855" cy="898624"/>
              <a:chOff x="781312" y="1903865"/>
              <a:chExt cx="1916855" cy="898624"/>
            </a:xfrm>
          </p:grpSpPr>
          <p:pic>
            <p:nvPicPr>
              <p:cNvPr id="8" name="Imagen 7" descr="Screen Shot 2019-09-27 at 14.14.29.png"/>
              <p:cNvPicPr>
                <a:picLocks noChangeAspect="1"/>
              </p:cNvPicPr>
              <p:nvPr/>
            </p:nvPicPr>
            <p:blipFill rotWithShape="1">
              <a:blip r:embed="rId4">
                <a:extLst>
                  <a:ext uri="{28A0092B-C50C-407E-A947-70E740481C1C}">
                    <a14:useLocalDpi xmlns:a14="http://schemas.microsoft.com/office/drawing/2010/main" val="0"/>
                  </a:ext>
                </a:extLst>
              </a:blip>
              <a:srcRect l="7659" r="5227"/>
              <a:stretch/>
            </p:blipFill>
            <p:spPr>
              <a:xfrm>
                <a:off x="1152096" y="1916832"/>
                <a:ext cx="1233951" cy="871200"/>
              </a:xfrm>
              <a:prstGeom prst="rect">
                <a:avLst/>
              </a:prstGeom>
              <a:scene3d>
                <a:camera prst="perspectiveFront" fov="5400000">
                  <a:rot lat="304488" lon="1206851" rev="52230"/>
                </a:camera>
                <a:lightRig rig="threePt" dir="t"/>
              </a:scene3d>
            </p:spPr>
          </p:pic>
          <p:sp>
            <p:nvSpPr>
              <p:cNvPr id="10" name="Paralelogramo 9"/>
              <p:cNvSpPr/>
              <p:nvPr/>
            </p:nvSpPr>
            <p:spPr>
              <a:xfrm>
                <a:off x="781312" y="1903865"/>
                <a:ext cx="1916855" cy="898624"/>
              </a:xfrm>
              <a:prstGeom prst="parallelogram">
                <a:avLst>
                  <a:gd name="adj" fmla="val 47664"/>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sp>
          <p:nvSpPr>
            <p:cNvPr id="33" name="CuadroTexto 32"/>
            <p:cNvSpPr txBox="1"/>
            <p:nvPr/>
          </p:nvSpPr>
          <p:spPr>
            <a:xfrm rot="20816069">
              <a:off x="2188479" y="3597746"/>
              <a:ext cx="940573" cy="253916"/>
            </a:xfrm>
            <a:prstGeom prst="rect">
              <a:avLst/>
            </a:prstGeom>
            <a:noFill/>
          </p:spPr>
          <p:txBody>
            <a:bodyPr wrap="none" rtlCol="0">
              <a:spAutoFit/>
              <a:scene3d>
                <a:camera prst="perspectiveContrastingLeftFacing"/>
                <a:lightRig rig="threePt" dir="t"/>
              </a:scene3d>
            </a:bodyPr>
            <a:lstStyle/>
            <a:p>
              <a:r>
                <a:rPr lang="es-ES" sz="1050" dirty="0">
                  <a:latin typeface="Arial"/>
                  <a:cs typeface="Arial"/>
                </a:rPr>
                <a:t>Temperatura</a:t>
              </a:r>
            </a:p>
          </p:txBody>
        </p:sp>
      </p:grpSp>
      <p:grpSp>
        <p:nvGrpSpPr>
          <p:cNvPr id="4" name="Agrupar 3"/>
          <p:cNvGrpSpPr/>
          <p:nvPr/>
        </p:nvGrpSpPr>
        <p:grpSpPr>
          <a:xfrm>
            <a:off x="2175553" y="1556792"/>
            <a:ext cx="2128294" cy="993178"/>
            <a:chOff x="2175553" y="1556792"/>
            <a:chExt cx="2128294" cy="993178"/>
          </a:xfrm>
        </p:grpSpPr>
        <p:sp>
          <p:nvSpPr>
            <p:cNvPr id="130" name="Paralelogramo 129"/>
            <p:cNvSpPr/>
            <p:nvPr/>
          </p:nvSpPr>
          <p:spPr>
            <a:xfrm>
              <a:off x="2187567" y="1556792"/>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30" name="Agrupar 29"/>
            <p:cNvGrpSpPr/>
            <p:nvPr/>
          </p:nvGrpSpPr>
          <p:grpSpPr>
            <a:xfrm>
              <a:off x="2289983" y="1613330"/>
              <a:ext cx="1916855" cy="905241"/>
              <a:chOff x="2730507" y="1005241"/>
              <a:chExt cx="1916855" cy="905241"/>
            </a:xfrm>
          </p:grpSpPr>
          <p:grpSp>
            <p:nvGrpSpPr>
              <p:cNvPr id="18" name="Agrupar 17"/>
              <p:cNvGrpSpPr/>
              <p:nvPr/>
            </p:nvGrpSpPr>
            <p:grpSpPr>
              <a:xfrm>
                <a:off x="2730507" y="1005241"/>
                <a:ext cx="1916855" cy="898624"/>
                <a:chOff x="1054271" y="874661"/>
                <a:chExt cx="1916855" cy="898624"/>
              </a:xfrm>
            </p:grpSpPr>
            <p:sp>
              <p:nvSpPr>
                <p:cNvPr id="6" name="Paralelogramo 5"/>
                <p:cNvSpPr/>
                <p:nvPr/>
              </p:nvSpPr>
              <p:spPr>
                <a:xfrm>
                  <a:off x="1054271" y="874661"/>
                  <a:ext cx="1916855" cy="898624"/>
                </a:xfrm>
                <a:prstGeom prst="parallelogram">
                  <a:avLst>
                    <a:gd name="adj" fmla="val 47664"/>
                  </a:avLst>
                </a:prstGeom>
                <a:solidFill>
                  <a:srgbClr val="FFFFFF"/>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pic>
              <p:nvPicPr>
                <p:cNvPr id="7" name="Imagen 6" descr="Screen Shot 2019-09-27 at 14.10.13.png"/>
                <p:cNvPicPr>
                  <a:picLocks noChangeAspect="1"/>
                </p:cNvPicPr>
                <p:nvPr/>
              </p:nvPicPr>
              <p:blipFill rotWithShape="1">
                <a:blip r:embed="rId5">
                  <a:extLst>
                    <a:ext uri="{28A0092B-C50C-407E-A947-70E740481C1C}">
                      <a14:useLocalDpi xmlns:a14="http://schemas.microsoft.com/office/drawing/2010/main" val="0"/>
                    </a:ext>
                  </a:extLst>
                </a:blip>
                <a:srcRect l="8992" r="6734"/>
                <a:stretch/>
              </p:blipFill>
              <p:spPr>
                <a:xfrm>
                  <a:off x="1316567" y="884185"/>
                  <a:ext cx="1309322" cy="871468"/>
                </a:xfrm>
                <a:prstGeom prst="rect">
                  <a:avLst/>
                </a:prstGeom>
                <a:scene3d>
                  <a:camera prst="perspectiveFront" fov="5400000">
                    <a:rot lat="304488" lon="1206851" rev="52230"/>
                  </a:camera>
                  <a:lightRig rig="threePt" dir="t"/>
                </a:scene3d>
              </p:spPr>
            </p:pic>
          </p:grpSp>
          <p:cxnSp>
            <p:nvCxnSpPr>
              <p:cNvPr id="25" name="Conector recto 24"/>
              <p:cNvCxnSpPr/>
              <p:nvPr/>
            </p:nvCxnSpPr>
            <p:spPr>
              <a:xfrm flipV="1">
                <a:off x="3044825" y="1005241"/>
                <a:ext cx="107950" cy="223484"/>
              </a:xfrm>
              <a:prstGeom prst="line">
                <a:avLst/>
              </a:prstGeom>
              <a:ln w="9525" cmpd="sng">
                <a:solidFill>
                  <a:srgbClr val="7F7F7F"/>
                </a:solidFill>
              </a:ln>
            </p:spPr>
            <p:style>
              <a:lnRef idx="2">
                <a:schemeClr val="accent1"/>
              </a:lnRef>
              <a:fillRef idx="0">
                <a:schemeClr val="accent1"/>
              </a:fillRef>
              <a:effectRef idx="1">
                <a:schemeClr val="accent1"/>
              </a:effectRef>
              <a:fontRef idx="minor">
                <a:schemeClr val="tx1"/>
              </a:fontRef>
            </p:style>
          </p:cxnSp>
          <p:cxnSp>
            <p:nvCxnSpPr>
              <p:cNvPr id="27" name="Conector recto 26"/>
              <p:cNvCxnSpPr/>
              <p:nvPr/>
            </p:nvCxnSpPr>
            <p:spPr>
              <a:xfrm flipV="1">
                <a:off x="4214366" y="1686998"/>
                <a:ext cx="107950" cy="223484"/>
              </a:xfrm>
              <a:prstGeom prst="line">
                <a:avLst/>
              </a:prstGeom>
              <a:ln w="9525" cmpd="sng">
                <a:solidFill>
                  <a:srgbClr val="7F7F7F"/>
                </a:solidFill>
              </a:ln>
            </p:spPr>
            <p:style>
              <a:lnRef idx="2">
                <a:schemeClr val="accent1"/>
              </a:lnRef>
              <a:fillRef idx="0">
                <a:schemeClr val="accent1"/>
              </a:fillRef>
              <a:effectRef idx="1">
                <a:schemeClr val="accent1"/>
              </a:effectRef>
              <a:fontRef idx="minor">
                <a:schemeClr val="tx1"/>
              </a:fontRef>
            </p:style>
          </p:cxnSp>
        </p:grpSp>
        <p:sp>
          <p:nvSpPr>
            <p:cNvPr id="31" name="CuadroTexto 30"/>
            <p:cNvSpPr txBox="1"/>
            <p:nvPr/>
          </p:nvSpPr>
          <p:spPr>
            <a:xfrm rot="20816069">
              <a:off x="2175553" y="2288360"/>
              <a:ext cx="992273" cy="261610"/>
            </a:xfrm>
            <a:prstGeom prst="rect">
              <a:avLst/>
            </a:prstGeom>
            <a:noFill/>
          </p:spPr>
          <p:txBody>
            <a:bodyPr wrap="none" rtlCol="0">
              <a:spAutoFit/>
              <a:scene3d>
                <a:camera prst="perspectiveContrastingLeftFacing"/>
                <a:lightRig rig="threePt" dir="t"/>
              </a:scene3d>
            </a:bodyPr>
            <a:lstStyle/>
            <a:p>
              <a:r>
                <a:rPr lang="es-ES" sz="1050" dirty="0">
                  <a:latin typeface="Arial"/>
                  <a:cs typeface="Arial"/>
                </a:rPr>
                <a:t>Precipitación</a:t>
              </a:r>
            </a:p>
          </p:txBody>
        </p:sp>
      </p:grpSp>
      <p:grpSp>
        <p:nvGrpSpPr>
          <p:cNvPr id="134" name="Agrupar 133"/>
          <p:cNvGrpSpPr/>
          <p:nvPr/>
        </p:nvGrpSpPr>
        <p:grpSpPr>
          <a:xfrm>
            <a:off x="2127667" y="295496"/>
            <a:ext cx="2116280" cy="992114"/>
            <a:chOff x="1763688" y="295496"/>
            <a:chExt cx="2116280" cy="992114"/>
          </a:xfrm>
        </p:grpSpPr>
        <p:sp>
          <p:nvSpPr>
            <p:cNvPr id="119" name="Paralelogramo 118"/>
            <p:cNvSpPr/>
            <p:nvPr/>
          </p:nvSpPr>
          <p:spPr>
            <a:xfrm>
              <a:off x="1763688" y="295496"/>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112" name="Agrupar 111"/>
            <p:cNvGrpSpPr/>
            <p:nvPr/>
          </p:nvGrpSpPr>
          <p:grpSpPr>
            <a:xfrm>
              <a:off x="1868789" y="332656"/>
              <a:ext cx="1916855" cy="899532"/>
              <a:chOff x="1926004" y="332656"/>
              <a:chExt cx="1916855" cy="899532"/>
            </a:xfrm>
          </p:grpSpPr>
          <p:sp>
            <p:nvSpPr>
              <p:cNvPr id="88" name="Paralelogramo 87"/>
              <p:cNvSpPr/>
              <p:nvPr/>
            </p:nvSpPr>
            <p:spPr>
              <a:xfrm>
                <a:off x="1926004" y="332656"/>
                <a:ext cx="1916855" cy="898624"/>
              </a:xfrm>
              <a:prstGeom prst="parallelogram">
                <a:avLst>
                  <a:gd name="adj" fmla="val 47664"/>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89" name="CuadroTexto 88"/>
              <p:cNvSpPr txBox="1"/>
              <p:nvPr/>
            </p:nvSpPr>
            <p:spPr>
              <a:xfrm rot="20816069">
                <a:off x="2005777" y="978272"/>
                <a:ext cx="603876" cy="253916"/>
              </a:xfrm>
              <a:prstGeom prst="rect">
                <a:avLst/>
              </a:prstGeom>
              <a:noFill/>
            </p:spPr>
            <p:txBody>
              <a:bodyPr wrap="none" rtlCol="0">
                <a:spAutoFit/>
                <a:scene3d>
                  <a:camera prst="perspectiveContrastingLeftFacing"/>
                  <a:lightRig rig="threePt" dir="t"/>
                </a:scene3d>
              </a:bodyPr>
              <a:lstStyle/>
              <a:p>
                <a:r>
                  <a:rPr lang="es-ES" sz="1050" dirty="0">
                    <a:latin typeface="Arial"/>
                    <a:cs typeface="Arial"/>
                  </a:rPr>
                  <a:t>Puntos</a:t>
                </a:r>
              </a:p>
            </p:txBody>
          </p:sp>
          <p:sp>
            <p:nvSpPr>
              <p:cNvPr id="24" name="Elipse 23"/>
              <p:cNvSpPr/>
              <p:nvPr/>
            </p:nvSpPr>
            <p:spPr>
              <a:xfrm>
                <a:off x="2463796" y="486834"/>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0" name="Elipse 89"/>
              <p:cNvSpPr/>
              <p:nvPr/>
            </p:nvSpPr>
            <p:spPr>
              <a:xfrm>
                <a:off x="2616196" y="639234"/>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1" name="Elipse 90"/>
              <p:cNvSpPr/>
              <p:nvPr/>
            </p:nvSpPr>
            <p:spPr>
              <a:xfrm>
                <a:off x="2341077" y="754593"/>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2" name="Elipse 91"/>
              <p:cNvSpPr/>
              <p:nvPr/>
            </p:nvSpPr>
            <p:spPr>
              <a:xfrm>
                <a:off x="2493477" y="906993"/>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3" name="Elipse 92"/>
              <p:cNvSpPr/>
              <p:nvPr/>
            </p:nvSpPr>
            <p:spPr>
              <a:xfrm>
                <a:off x="3275856" y="548680"/>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4" name="Elipse 93"/>
              <p:cNvSpPr/>
              <p:nvPr/>
            </p:nvSpPr>
            <p:spPr>
              <a:xfrm>
                <a:off x="2888248" y="1012230"/>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5" name="Elipse 94"/>
              <p:cNvSpPr/>
              <p:nvPr/>
            </p:nvSpPr>
            <p:spPr>
              <a:xfrm>
                <a:off x="2987824" y="476672"/>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6" name="Elipse 95"/>
              <p:cNvSpPr/>
              <p:nvPr/>
            </p:nvSpPr>
            <p:spPr>
              <a:xfrm>
                <a:off x="3275856" y="1052736"/>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7" name="Elipse 96"/>
              <p:cNvSpPr/>
              <p:nvPr/>
            </p:nvSpPr>
            <p:spPr>
              <a:xfrm>
                <a:off x="3059832" y="764704"/>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grpSp>
      <p:sp>
        <p:nvSpPr>
          <p:cNvPr id="141" name="Llamada ovalada 140"/>
          <p:cNvSpPr/>
          <p:nvPr/>
        </p:nvSpPr>
        <p:spPr>
          <a:xfrm>
            <a:off x="5058442" y="639234"/>
            <a:ext cx="3863424" cy="2699453"/>
          </a:xfrm>
          <a:prstGeom prst="wedgeEllipseCallout">
            <a:avLst>
              <a:gd name="adj1" fmla="val 78601"/>
              <a:gd name="adj2" fmla="val 48023"/>
            </a:avLst>
          </a:prstGeom>
          <a:solidFill>
            <a:schemeClr val="bg1"/>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s-ES" sz="1600" dirty="0">
                <a:solidFill>
                  <a:schemeClr val="accent6">
                    <a:lumMod val="75000"/>
                  </a:schemeClr>
                </a:solidFill>
                <a:latin typeface="Arial"/>
                <a:cs typeface="Arial"/>
              </a:rPr>
              <a:t>Una vez pintados los puntos se realizará un sencillo proceso en el que a cada uno se le asociará el bioma en el que se encuentra y sus valores climáticos (temperatura y precipitación)</a:t>
            </a:r>
          </a:p>
        </p:txBody>
      </p:sp>
      <p:grpSp>
        <p:nvGrpSpPr>
          <p:cNvPr id="49" name="Agrupar 48"/>
          <p:cNvGrpSpPr/>
          <p:nvPr/>
        </p:nvGrpSpPr>
        <p:grpSpPr>
          <a:xfrm flipV="1">
            <a:off x="2635360" y="476671"/>
            <a:ext cx="999469" cy="4395023"/>
            <a:chOff x="2655456" y="476672"/>
            <a:chExt cx="999469" cy="5841537"/>
          </a:xfrm>
        </p:grpSpPr>
        <p:cxnSp>
          <p:nvCxnSpPr>
            <p:cNvPr id="50" name="Conector recto de flecha 49"/>
            <p:cNvCxnSpPr/>
            <p:nvPr/>
          </p:nvCxnSpPr>
          <p:spPr>
            <a:xfrm>
              <a:off x="2655456" y="762208"/>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1" name="Conector recto de flecha 50"/>
            <p:cNvCxnSpPr/>
            <p:nvPr/>
          </p:nvCxnSpPr>
          <p:spPr>
            <a:xfrm>
              <a:off x="2771800" y="476672"/>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2" name="Conector recto de flecha 51"/>
            <p:cNvCxnSpPr/>
            <p:nvPr/>
          </p:nvCxnSpPr>
          <p:spPr>
            <a:xfrm>
              <a:off x="2831828" y="944782"/>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3" name="Conector recto de flecha 52"/>
            <p:cNvCxnSpPr/>
            <p:nvPr/>
          </p:nvCxnSpPr>
          <p:spPr>
            <a:xfrm>
              <a:off x="2947111" y="646849"/>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4" name="Conector recto de flecha 53"/>
            <p:cNvCxnSpPr/>
            <p:nvPr/>
          </p:nvCxnSpPr>
          <p:spPr>
            <a:xfrm>
              <a:off x="3206370" y="1026895"/>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5" name="Conector recto de flecha 54"/>
            <p:cNvCxnSpPr/>
            <p:nvPr/>
          </p:nvCxnSpPr>
          <p:spPr>
            <a:xfrm>
              <a:off x="3303663" y="476672"/>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6" name="Conector recto de flecha 55"/>
            <p:cNvCxnSpPr/>
            <p:nvPr/>
          </p:nvCxnSpPr>
          <p:spPr>
            <a:xfrm>
              <a:off x="3383794" y="797818"/>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7" name="Conector recto de flecha 56"/>
            <p:cNvCxnSpPr/>
            <p:nvPr/>
          </p:nvCxnSpPr>
          <p:spPr>
            <a:xfrm>
              <a:off x="3611798" y="605708"/>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8" name="Conector recto de flecha 57"/>
            <p:cNvCxnSpPr/>
            <p:nvPr/>
          </p:nvCxnSpPr>
          <p:spPr>
            <a:xfrm>
              <a:off x="3596079" y="1069929"/>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grpSp>
      <p:pic>
        <p:nvPicPr>
          <p:cNvPr id="59" name="Picture 58">
            <a:extLst>
              <a:ext uri="{FF2B5EF4-FFF2-40B4-BE49-F238E27FC236}">
                <a16:creationId xmlns:a16="http://schemas.microsoft.com/office/drawing/2014/main" id="{492D6689-8101-154D-964D-0D26C7C98A2C}"/>
              </a:ext>
            </a:extLst>
          </p:cNvPr>
          <p:cNvPicPr>
            <a:picLocks noChangeAspect="1"/>
          </p:cNvPicPr>
          <p:nvPr/>
        </p:nvPicPr>
        <p:blipFill>
          <a:blip r:embed="rId6"/>
          <a:stretch>
            <a:fillRect/>
          </a:stretch>
        </p:blipFill>
        <p:spPr>
          <a:xfrm>
            <a:off x="6565709" y="4542136"/>
            <a:ext cx="2315191" cy="1560653"/>
          </a:xfrm>
          <a:prstGeom prst="rect">
            <a:avLst/>
          </a:prstGeom>
        </p:spPr>
      </p:pic>
    </p:spTree>
    <p:extLst>
      <p:ext uri="{BB962C8B-B14F-4D97-AF65-F5344CB8AC3E}">
        <p14:creationId xmlns:p14="http://schemas.microsoft.com/office/powerpoint/2010/main" val="123200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1"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7" name="Agrupar 136"/>
          <p:cNvGrpSpPr/>
          <p:nvPr/>
        </p:nvGrpSpPr>
        <p:grpSpPr>
          <a:xfrm>
            <a:off x="2151627" y="4198444"/>
            <a:ext cx="2116280" cy="992114"/>
            <a:chOff x="1787648" y="4173044"/>
            <a:chExt cx="2116280" cy="992114"/>
          </a:xfrm>
        </p:grpSpPr>
        <p:sp>
          <p:nvSpPr>
            <p:cNvPr id="132" name="Paralelogramo 131"/>
            <p:cNvSpPr/>
            <p:nvPr/>
          </p:nvSpPr>
          <p:spPr>
            <a:xfrm>
              <a:off x="1787648" y="4173044"/>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2" name="Agrupar 1"/>
            <p:cNvGrpSpPr/>
            <p:nvPr/>
          </p:nvGrpSpPr>
          <p:grpSpPr>
            <a:xfrm>
              <a:off x="1868789" y="4232804"/>
              <a:ext cx="1916855" cy="899532"/>
              <a:chOff x="602556" y="3758112"/>
              <a:chExt cx="1916855" cy="899532"/>
            </a:xfrm>
          </p:grpSpPr>
          <p:pic>
            <p:nvPicPr>
              <p:cNvPr id="81" name="Imagen 80" descr="Screen Shot 2019-09-28 at 16.23.21.png"/>
              <p:cNvPicPr>
                <a:picLocks noChangeAspect="1"/>
              </p:cNvPicPr>
              <p:nvPr/>
            </p:nvPicPr>
            <p:blipFill rotWithShape="1">
              <a:blip r:embed="rId3">
                <a:extLst>
                  <a:ext uri="{28A0092B-C50C-407E-A947-70E740481C1C}">
                    <a14:useLocalDpi xmlns:a14="http://schemas.microsoft.com/office/drawing/2010/main" val="0"/>
                  </a:ext>
                </a:extLst>
              </a:blip>
              <a:srcRect l="10086" r="6441"/>
              <a:stretch/>
            </p:blipFill>
            <p:spPr>
              <a:xfrm>
                <a:off x="903262" y="3785536"/>
                <a:ext cx="1291103" cy="871200"/>
              </a:xfrm>
              <a:prstGeom prst="rect">
                <a:avLst/>
              </a:prstGeom>
              <a:scene3d>
                <a:camera prst="perspectiveFront" fov="5400000">
                  <a:rot lat="304488" lon="1206851" rev="52230"/>
                </a:camera>
                <a:lightRig rig="threePt" dir="t"/>
              </a:scene3d>
            </p:spPr>
          </p:pic>
          <p:sp>
            <p:nvSpPr>
              <p:cNvPr id="12" name="Paralelogramo 11"/>
              <p:cNvSpPr/>
              <p:nvPr/>
            </p:nvSpPr>
            <p:spPr>
              <a:xfrm>
                <a:off x="602556" y="3758112"/>
                <a:ext cx="1916855" cy="898624"/>
              </a:xfrm>
              <a:prstGeom prst="parallelogram">
                <a:avLst>
                  <a:gd name="adj" fmla="val 47664"/>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34" name="CuadroTexto 33"/>
              <p:cNvSpPr txBox="1"/>
              <p:nvPr/>
            </p:nvSpPr>
            <p:spPr>
              <a:xfrm rot="20816069">
                <a:off x="667436" y="4403728"/>
                <a:ext cx="633660" cy="253916"/>
              </a:xfrm>
              <a:prstGeom prst="rect">
                <a:avLst/>
              </a:prstGeom>
              <a:noFill/>
            </p:spPr>
            <p:txBody>
              <a:bodyPr wrap="none" rtlCol="0">
                <a:spAutoFit/>
                <a:scene3d>
                  <a:camera prst="perspectiveContrastingLeftFacing"/>
                  <a:lightRig rig="threePt" dir="t"/>
                </a:scene3d>
              </a:bodyPr>
              <a:lstStyle/>
              <a:p>
                <a:r>
                  <a:rPr lang="es-ES" sz="1050" dirty="0">
                    <a:latin typeface="Arial"/>
                    <a:cs typeface="Arial"/>
                  </a:rPr>
                  <a:t>Biomas</a:t>
                </a:r>
              </a:p>
            </p:txBody>
          </p:sp>
        </p:grpSp>
      </p:grpSp>
      <p:grpSp>
        <p:nvGrpSpPr>
          <p:cNvPr id="5" name="Agrupar 4"/>
          <p:cNvGrpSpPr/>
          <p:nvPr/>
        </p:nvGrpSpPr>
        <p:grpSpPr>
          <a:xfrm>
            <a:off x="2187567" y="2902719"/>
            <a:ext cx="2116280" cy="992114"/>
            <a:chOff x="2187567" y="2902719"/>
            <a:chExt cx="2116280" cy="992114"/>
          </a:xfrm>
        </p:grpSpPr>
        <p:sp>
          <p:nvSpPr>
            <p:cNvPr id="131" name="Paralelogramo 130"/>
            <p:cNvSpPr/>
            <p:nvPr/>
          </p:nvSpPr>
          <p:spPr>
            <a:xfrm>
              <a:off x="2187567" y="2902719"/>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17" name="Agrupar 16"/>
            <p:cNvGrpSpPr/>
            <p:nvPr/>
          </p:nvGrpSpPr>
          <p:grpSpPr>
            <a:xfrm>
              <a:off x="2277056" y="2933083"/>
              <a:ext cx="1916855" cy="898624"/>
              <a:chOff x="781312" y="1903865"/>
              <a:chExt cx="1916855" cy="898624"/>
            </a:xfrm>
          </p:grpSpPr>
          <p:pic>
            <p:nvPicPr>
              <p:cNvPr id="8" name="Imagen 7" descr="Screen Shot 2019-09-27 at 14.14.29.png"/>
              <p:cNvPicPr>
                <a:picLocks noChangeAspect="1"/>
              </p:cNvPicPr>
              <p:nvPr/>
            </p:nvPicPr>
            <p:blipFill rotWithShape="1">
              <a:blip r:embed="rId4">
                <a:extLst>
                  <a:ext uri="{28A0092B-C50C-407E-A947-70E740481C1C}">
                    <a14:useLocalDpi xmlns:a14="http://schemas.microsoft.com/office/drawing/2010/main" val="0"/>
                  </a:ext>
                </a:extLst>
              </a:blip>
              <a:srcRect l="7659" r="5227"/>
              <a:stretch/>
            </p:blipFill>
            <p:spPr>
              <a:xfrm>
                <a:off x="1152096" y="1916832"/>
                <a:ext cx="1233951" cy="871200"/>
              </a:xfrm>
              <a:prstGeom prst="rect">
                <a:avLst/>
              </a:prstGeom>
              <a:scene3d>
                <a:camera prst="perspectiveFront" fov="5400000">
                  <a:rot lat="304488" lon="1206851" rev="52230"/>
                </a:camera>
                <a:lightRig rig="threePt" dir="t"/>
              </a:scene3d>
            </p:spPr>
          </p:pic>
          <p:sp>
            <p:nvSpPr>
              <p:cNvPr id="10" name="Paralelogramo 9"/>
              <p:cNvSpPr/>
              <p:nvPr/>
            </p:nvSpPr>
            <p:spPr>
              <a:xfrm>
                <a:off x="781312" y="1903865"/>
                <a:ext cx="1916855" cy="898624"/>
              </a:xfrm>
              <a:prstGeom prst="parallelogram">
                <a:avLst>
                  <a:gd name="adj" fmla="val 47664"/>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sp>
          <p:nvSpPr>
            <p:cNvPr id="33" name="CuadroTexto 32"/>
            <p:cNvSpPr txBox="1"/>
            <p:nvPr/>
          </p:nvSpPr>
          <p:spPr>
            <a:xfrm rot="20816069">
              <a:off x="2188479" y="3597746"/>
              <a:ext cx="940573" cy="253916"/>
            </a:xfrm>
            <a:prstGeom prst="rect">
              <a:avLst/>
            </a:prstGeom>
            <a:noFill/>
          </p:spPr>
          <p:txBody>
            <a:bodyPr wrap="none" rtlCol="0">
              <a:spAutoFit/>
              <a:scene3d>
                <a:camera prst="perspectiveContrastingLeftFacing"/>
                <a:lightRig rig="threePt" dir="t"/>
              </a:scene3d>
            </a:bodyPr>
            <a:lstStyle/>
            <a:p>
              <a:r>
                <a:rPr lang="es-ES" sz="1050" dirty="0">
                  <a:latin typeface="Arial"/>
                  <a:cs typeface="Arial"/>
                </a:rPr>
                <a:t>Temperatura</a:t>
              </a:r>
            </a:p>
          </p:txBody>
        </p:sp>
      </p:grpSp>
      <p:grpSp>
        <p:nvGrpSpPr>
          <p:cNvPr id="4" name="Agrupar 3"/>
          <p:cNvGrpSpPr/>
          <p:nvPr/>
        </p:nvGrpSpPr>
        <p:grpSpPr>
          <a:xfrm>
            <a:off x="2175553" y="1556792"/>
            <a:ext cx="2128294" cy="993178"/>
            <a:chOff x="2175553" y="1556792"/>
            <a:chExt cx="2128294" cy="993178"/>
          </a:xfrm>
        </p:grpSpPr>
        <p:sp>
          <p:nvSpPr>
            <p:cNvPr id="130" name="Paralelogramo 129"/>
            <p:cNvSpPr/>
            <p:nvPr/>
          </p:nvSpPr>
          <p:spPr>
            <a:xfrm>
              <a:off x="2187567" y="1556792"/>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30" name="Agrupar 29"/>
            <p:cNvGrpSpPr/>
            <p:nvPr/>
          </p:nvGrpSpPr>
          <p:grpSpPr>
            <a:xfrm>
              <a:off x="2289983" y="1613330"/>
              <a:ext cx="1916855" cy="905241"/>
              <a:chOff x="2730507" y="1005241"/>
              <a:chExt cx="1916855" cy="905241"/>
            </a:xfrm>
          </p:grpSpPr>
          <p:grpSp>
            <p:nvGrpSpPr>
              <p:cNvPr id="18" name="Agrupar 17"/>
              <p:cNvGrpSpPr/>
              <p:nvPr/>
            </p:nvGrpSpPr>
            <p:grpSpPr>
              <a:xfrm>
                <a:off x="2730507" y="1005241"/>
                <a:ext cx="1916855" cy="898624"/>
                <a:chOff x="1054271" y="874661"/>
                <a:chExt cx="1916855" cy="898624"/>
              </a:xfrm>
            </p:grpSpPr>
            <p:sp>
              <p:nvSpPr>
                <p:cNvPr id="6" name="Paralelogramo 5"/>
                <p:cNvSpPr/>
                <p:nvPr/>
              </p:nvSpPr>
              <p:spPr>
                <a:xfrm>
                  <a:off x="1054271" y="874661"/>
                  <a:ext cx="1916855" cy="898624"/>
                </a:xfrm>
                <a:prstGeom prst="parallelogram">
                  <a:avLst>
                    <a:gd name="adj" fmla="val 47664"/>
                  </a:avLst>
                </a:prstGeom>
                <a:solidFill>
                  <a:srgbClr val="FFFFFF"/>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pic>
              <p:nvPicPr>
                <p:cNvPr id="7" name="Imagen 6" descr="Screen Shot 2019-09-27 at 14.10.13.png"/>
                <p:cNvPicPr>
                  <a:picLocks noChangeAspect="1"/>
                </p:cNvPicPr>
                <p:nvPr/>
              </p:nvPicPr>
              <p:blipFill rotWithShape="1">
                <a:blip r:embed="rId5">
                  <a:extLst>
                    <a:ext uri="{28A0092B-C50C-407E-A947-70E740481C1C}">
                      <a14:useLocalDpi xmlns:a14="http://schemas.microsoft.com/office/drawing/2010/main" val="0"/>
                    </a:ext>
                  </a:extLst>
                </a:blip>
                <a:srcRect l="8992" r="6734"/>
                <a:stretch/>
              </p:blipFill>
              <p:spPr>
                <a:xfrm>
                  <a:off x="1316567" y="884185"/>
                  <a:ext cx="1309322" cy="871468"/>
                </a:xfrm>
                <a:prstGeom prst="rect">
                  <a:avLst/>
                </a:prstGeom>
                <a:scene3d>
                  <a:camera prst="perspectiveFront" fov="5400000">
                    <a:rot lat="304488" lon="1206851" rev="52230"/>
                  </a:camera>
                  <a:lightRig rig="threePt" dir="t"/>
                </a:scene3d>
              </p:spPr>
            </p:pic>
          </p:grpSp>
          <p:cxnSp>
            <p:nvCxnSpPr>
              <p:cNvPr id="25" name="Conector recto 24"/>
              <p:cNvCxnSpPr/>
              <p:nvPr/>
            </p:nvCxnSpPr>
            <p:spPr>
              <a:xfrm flipV="1">
                <a:off x="3044825" y="1005241"/>
                <a:ext cx="107950" cy="223484"/>
              </a:xfrm>
              <a:prstGeom prst="line">
                <a:avLst/>
              </a:prstGeom>
              <a:ln w="9525" cmpd="sng">
                <a:solidFill>
                  <a:srgbClr val="7F7F7F"/>
                </a:solidFill>
              </a:ln>
            </p:spPr>
            <p:style>
              <a:lnRef idx="2">
                <a:schemeClr val="accent1"/>
              </a:lnRef>
              <a:fillRef idx="0">
                <a:schemeClr val="accent1"/>
              </a:fillRef>
              <a:effectRef idx="1">
                <a:schemeClr val="accent1"/>
              </a:effectRef>
              <a:fontRef idx="minor">
                <a:schemeClr val="tx1"/>
              </a:fontRef>
            </p:style>
          </p:cxnSp>
          <p:cxnSp>
            <p:nvCxnSpPr>
              <p:cNvPr id="27" name="Conector recto 26"/>
              <p:cNvCxnSpPr/>
              <p:nvPr/>
            </p:nvCxnSpPr>
            <p:spPr>
              <a:xfrm flipV="1">
                <a:off x="4214366" y="1686998"/>
                <a:ext cx="107950" cy="223484"/>
              </a:xfrm>
              <a:prstGeom prst="line">
                <a:avLst/>
              </a:prstGeom>
              <a:ln w="9525" cmpd="sng">
                <a:solidFill>
                  <a:srgbClr val="7F7F7F"/>
                </a:solidFill>
              </a:ln>
            </p:spPr>
            <p:style>
              <a:lnRef idx="2">
                <a:schemeClr val="accent1"/>
              </a:lnRef>
              <a:fillRef idx="0">
                <a:schemeClr val="accent1"/>
              </a:fillRef>
              <a:effectRef idx="1">
                <a:schemeClr val="accent1"/>
              </a:effectRef>
              <a:fontRef idx="minor">
                <a:schemeClr val="tx1"/>
              </a:fontRef>
            </p:style>
          </p:cxnSp>
        </p:grpSp>
        <p:sp>
          <p:nvSpPr>
            <p:cNvPr id="31" name="CuadroTexto 30"/>
            <p:cNvSpPr txBox="1"/>
            <p:nvPr/>
          </p:nvSpPr>
          <p:spPr>
            <a:xfrm rot="20816069">
              <a:off x="2175553" y="2288360"/>
              <a:ext cx="992273" cy="261610"/>
            </a:xfrm>
            <a:prstGeom prst="rect">
              <a:avLst/>
            </a:prstGeom>
            <a:noFill/>
          </p:spPr>
          <p:txBody>
            <a:bodyPr wrap="none" rtlCol="0">
              <a:spAutoFit/>
              <a:scene3d>
                <a:camera prst="perspectiveContrastingLeftFacing"/>
                <a:lightRig rig="threePt" dir="t"/>
              </a:scene3d>
            </a:bodyPr>
            <a:lstStyle/>
            <a:p>
              <a:r>
                <a:rPr lang="es-ES" sz="1050" dirty="0">
                  <a:latin typeface="Arial"/>
                  <a:cs typeface="Arial"/>
                </a:rPr>
                <a:t>Precipitación</a:t>
              </a:r>
            </a:p>
          </p:txBody>
        </p:sp>
      </p:grpSp>
      <p:grpSp>
        <p:nvGrpSpPr>
          <p:cNvPr id="134" name="Agrupar 133"/>
          <p:cNvGrpSpPr/>
          <p:nvPr/>
        </p:nvGrpSpPr>
        <p:grpSpPr>
          <a:xfrm>
            <a:off x="2127667" y="295496"/>
            <a:ext cx="2116280" cy="992114"/>
            <a:chOff x="1763688" y="295496"/>
            <a:chExt cx="2116280" cy="992114"/>
          </a:xfrm>
        </p:grpSpPr>
        <p:sp>
          <p:nvSpPr>
            <p:cNvPr id="119" name="Paralelogramo 118"/>
            <p:cNvSpPr/>
            <p:nvPr/>
          </p:nvSpPr>
          <p:spPr>
            <a:xfrm>
              <a:off x="1763688" y="295496"/>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112" name="Agrupar 111"/>
            <p:cNvGrpSpPr/>
            <p:nvPr/>
          </p:nvGrpSpPr>
          <p:grpSpPr>
            <a:xfrm>
              <a:off x="1868789" y="332656"/>
              <a:ext cx="1916855" cy="899532"/>
              <a:chOff x="1926004" y="332656"/>
              <a:chExt cx="1916855" cy="899532"/>
            </a:xfrm>
          </p:grpSpPr>
          <p:sp>
            <p:nvSpPr>
              <p:cNvPr id="88" name="Paralelogramo 87"/>
              <p:cNvSpPr/>
              <p:nvPr/>
            </p:nvSpPr>
            <p:spPr>
              <a:xfrm>
                <a:off x="1926004" y="332656"/>
                <a:ext cx="1916855" cy="898624"/>
              </a:xfrm>
              <a:prstGeom prst="parallelogram">
                <a:avLst>
                  <a:gd name="adj" fmla="val 47664"/>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89" name="CuadroTexto 88"/>
              <p:cNvSpPr txBox="1"/>
              <p:nvPr/>
            </p:nvSpPr>
            <p:spPr>
              <a:xfrm rot="20816069">
                <a:off x="2005777" y="978272"/>
                <a:ext cx="603876" cy="253916"/>
              </a:xfrm>
              <a:prstGeom prst="rect">
                <a:avLst/>
              </a:prstGeom>
              <a:noFill/>
            </p:spPr>
            <p:txBody>
              <a:bodyPr wrap="none" rtlCol="0">
                <a:spAutoFit/>
                <a:scene3d>
                  <a:camera prst="perspectiveContrastingLeftFacing"/>
                  <a:lightRig rig="threePt" dir="t"/>
                </a:scene3d>
              </a:bodyPr>
              <a:lstStyle/>
              <a:p>
                <a:r>
                  <a:rPr lang="es-ES" sz="1050" dirty="0">
                    <a:latin typeface="Arial"/>
                    <a:cs typeface="Arial"/>
                  </a:rPr>
                  <a:t>Puntos</a:t>
                </a:r>
              </a:p>
            </p:txBody>
          </p:sp>
          <p:sp>
            <p:nvSpPr>
              <p:cNvPr id="24" name="Elipse 23"/>
              <p:cNvSpPr/>
              <p:nvPr/>
            </p:nvSpPr>
            <p:spPr>
              <a:xfrm>
                <a:off x="2463796" y="486834"/>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0" name="Elipse 89"/>
              <p:cNvSpPr/>
              <p:nvPr/>
            </p:nvSpPr>
            <p:spPr>
              <a:xfrm>
                <a:off x="2616196" y="639234"/>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1" name="Elipse 90"/>
              <p:cNvSpPr/>
              <p:nvPr/>
            </p:nvSpPr>
            <p:spPr>
              <a:xfrm>
                <a:off x="2341077" y="754593"/>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2" name="Elipse 91"/>
              <p:cNvSpPr/>
              <p:nvPr/>
            </p:nvSpPr>
            <p:spPr>
              <a:xfrm>
                <a:off x="2493477" y="906993"/>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3" name="Elipse 92"/>
              <p:cNvSpPr/>
              <p:nvPr/>
            </p:nvSpPr>
            <p:spPr>
              <a:xfrm>
                <a:off x="3275856" y="548680"/>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4" name="Elipse 93"/>
              <p:cNvSpPr/>
              <p:nvPr/>
            </p:nvSpPr>
            <p:spPr>
              <a:xfrm>
                <a:off x="2888248" y="1012230"/>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5" name="Elipse 94"/>
              <p:cNvSpPr/>
              <p:nvPr/>
            </p:nvSpPr>
            <p:spPr>
              <a:xfrm>
                <a:off x="2987824" y="476672"/>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6" name="Elipse 95"/>
              <p:cNvSpPr/>
              <p:nvPr/>
            </p:nvSpPr>
            <p:spPr>
              <a:xfrm>
                <a:off x="3275856" y="1052736"/>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7" name="Elipse 96"/>
              <p:cNvSpPr/>
              <p:nvPr/>
            </p:nvSpPr>
            <p:spPr>
              <a:xfrm>
                <a:off x="3059832" y="764704"/>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grpSp>
      <p:sp>
        <p:nvSpPr>
          <p:cNvPr id="141" name="Llamada ovalada 140"/>
          <p:cNvSpPr/>
          <p:nvPr/>
        </p:nvSpPr>
        <p:spPr>
          <a:xfrm>
            <a:off x="5871974" y="2265787"/>
            <a:ext cx="3049891" cy="2131021"/>
          </a:xfrm>
          <a:prstGeom prst="wedgeEllipseCallout">
            <a:avLst>
              <a:gd name="adj1" fmla="val 78601"/>
              <a:gd name="adj2" fmla="val 48023"/>
            </a:avLst>
          </a:prstGeom>
          <a:solidFill>
            <a:schemeClr val="bg1"/>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s-ES" sz="1600" dirty="0">
                <a:solidFill>
                  <a:schemeClr val="accent6">
                    <a:lumMod val="75000"/>
                  </a:schemeClr>
                </a:solidFill>
                <a:latin typeface="Arial"/>
                <a:cs typeface="Arial"/>
              </a:rPr>
              <a:t>Se obtendrá una tabla en la que cada registro (fila) tendrá información sobre cada uno de los puntos del mapa.</a:t>
            </a:r>
          </a:p>
        </p:txBody>
      </p:sp>
      <p:grpSp>
        <p:nvGrpSpPr>
          <p:cNvPr id="49" name="Agrupar 48"/>
          <p:cNvGrpSpPr/>
          <p:nvPr/>
        </p:nvGrpSpPr>
        <p:grpSpPr>
          <a:xfrm flipV="1">
            <a:off x="2655456" y="476672"/>
            <a:ext cx="999469" cy="4393120"/>
            <a:chOff x="2655456" y="476672"/>
            <a:chExt cx="999469" cy="5841537"/>
          </a:xfrm>
        </p:grpSpPr>
        <p:cxnSp>
          <p:nvCxnSpPr>
            <p:cNvPr id="50" name="Conector recto de flecha 49"/>
            <p:cNvCxnSpPr/>
            <p:nvPr/>
          </p:nvCxnSpPr>
          <p:spPr>
            <a:xfrm>
              <a:off x="2655456" y="762208"/>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1" name="Conector recto de flecha 50"/>
            <p:cNvCxnSpPr/>
            <p:nvPr/>
          </p:nvCxnSpPr>
          <p:spPr>
            <a:xfrm>
              <a:off x="2771800" y="476672"/>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2" name="Conector recto de flecha 51"/>
            <p:cNvCxnSpPr/>
            <p:nvPr/>
          </p:nvCxnSpPr>
          <p:spPr>
            <a:xfrm>
              <a:off x="2831828" y="944782"/>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3" name="Conector recto de flecha 52"/>
            <p:cNvCxnSpPr/>
            <p:nvPr/>
          </p:nvCxnSpPr>
          <p:spPr>
            <a:xfrm>
              <a:off x="2947111" y="646849"/>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4" name="Conector recto de flecha 53"/>
            <p:cNvCxnSpPr/>
            <p:nvPr/>
          </p:nvCxnSpPr>
          <p:spPr>
            <a:xfrm>
              <a:off x="3206370" y="1026895"/>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5" name="Conector recto de flecha 54"/>
            <p:cNvCxnSpPr/>
            <p:nvPr/>
          </p:nvCxnSpPr>
          <p:spPr>
            <a:xfrm>
              <a:off x="3303663" y="476672"/>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6" name="Conector recto de flecha 55"/>
            <p:cNvCxnSpPr/>
            <p:nvPr/>
          </p:nvCxnSpPr>
          <p:spPr>
            <a:xfrm>
              <a:off x="3383794" y="797818"/>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7" name="Conector recto de flecha 56"/>
            <p:cNvCxnSpPr/>
            <p:nvPr/>
          </p:nvCxnSpPr>
          <p:spPr>
            <a:xfrm>
              <a:off x="3611798" y="605708"/>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8" name="Conector recto de flecha 57"/>
            <p:cNvCxnSpPr/>
            <p:nvPr/>
          </p:nvCxnSpPr>
          <p:spPr>
            <a:xfrm>
              <a:off x="3596079" y="1069929"/>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grpSp>
      <p:graphicFrame>
        <p:nvGraphicFramePr>
          <p:cNvPr id="59" name="Tabla 58"/>
          <p:cNvGraphicFramePr>
            <a:graphicFrameLocks noGrp="1"/>
          </p:cNvGraphicFramePr>
          <p:nvPr>
            <p:extLst>
              <p:ext uri="{D42A27DB-BD31-4B8C-83A1-F6EECF244321}">
                <p14:modId xmlns:p14="http://schemas.microsoft.com/office/powerpoint/2010/main" val="511802674"/>
              </p:ext>
            </p:extLst>
          </p:nvPr>
        </p:nvGraphicFramePr>
        <p:xfrm>
          <a:off x="5400400" y="344638"/>
          <a:ext cx="2126413" cy="1066800"/>
        </p:xfrm>
        <a:graphic>
          <a:graphicData uri="http://schemas.openxmlformats.org/drawingml/2006/table">
            <a:tbl>
              <a:tblPr firstRow="1" bandRow="1">
                <a:tableStyleId>{5C22544A-7EE6-4342-B048-85BDC9FD1C3A}</a:tableStyleId>
              </a:tblPr>
              <a:tblGrid>
                <a:gridCol w="538176">
                  <a:extLst>
                    <a:ext uri="{9D8B030D-6E8A-4147-A177-3AD203B41FA5}">
                      <a16:colId xmlns:a16="http://schemas.microsoft.com/office/drawing/2014/main" val="20000"/>
                    </a:ext>
                  </a:extLst>
                </a:gridCol>
                <a:gridCol w="542611">
                  <a:extLst>
                    <a:ext uri="{9D8B030D-6E8A-4147-A177-3AD203B41FA5}">
                      <a16:colId xmlns:a16="http://schemas.microsoft.com/office/drawing/2014/main" val="20001"/>
                    </a:ext>
                  </a:extLst>
                </a:gridCol>
                <a:gridCol w="482918">
                  <a:extLst>
                    <a:ext uri="{9D8B030D-6E8A-4147-A177-3AD203B41FA5}">
                      <a16:colId xmlns:a16="http://schemas.microsoft.com/office/drawing/2014/main" val="20002"/>
                    </a:ext>
                  </a:extLst>
                </a:gridCol>
                <a:gridCol w="562708">
                  <a:extLst>
                    <a:ext uri="{9D8B030D-6E8A-4147-A177-3AD203B41FA5}">
                      <a16:colId xmlns:a16="http://schemas.microsoft.com/office/drawing/2014/main" val="20003"/>
                    </a:ext>
                  </a:extLst>
                </a:gridCol>
              </a:tblGrid>
              <a:tr h="0">
                <a:tc>
                  <a:txBody>
                    <a:bodyPr/>
                    <a:lstStyle/>
                    <a:p>
                      <a:r>
                        <a:rPr lang="es-ES" sz="800" dirty="0" err="1">
                          <a:latin typeface="Arial"/>
                          <a:cs typeface="Arial"/>
                        </a:rPr>
                        <a:t>Pto_id</a:t>
                      </a:r>
                      <a:endParaRPr lang="es-ES" sz="800" dirty="0">
                        <a:latin typeface="Arial"/>
                        <a:cs typeface="Arial"/>
                      </a:endParaRPr>
                    </a:p>
                  </a:txBody>
                  <a:tcPr/>
                </a:tc>
                <a:tc>
                  <a:txBody>
                    <a:bodyPr/>
                    <a:lstStyle/>
                    <a:p>
                      <a:r>
                        <a:rPr lang="es-ES" sz="800" dirty="0">
                          <a:latin typeface="Arial"/>
                          <a:cs typeface="Arial"/>
                        </a:rPr>
                        <a:t>Bioma</a:t>
                      </a:r>
                    </a:p>
                  </a:txBody>
                  <a:tcPr/>
                </a:tc>
                <a:tc>
                  <a:txBody>
                    <a:bodyPr/>
                    <a:lstStyle/>
                    <a:p>
                      <a:r>
                        <a:rPr lang="es-ES" sz="800" dirty="0" err="1">
                          <a:latin typeface="Arial"/>
                          <a:cs typeface="Arial"/>
                        </a:rPr>
                        <a:t>Temp</a:t>
                      </a:r>
                      <a:endParaRPr lang="es-ES" sz="800" dirty="0">
                        <a:latin typeface="Arial"/>
                        <a:cs typeface="Arial"/>
                      </a:endParaRPr>
                    </a:p>
                  </a:txBody>
                  <a:tcPr/>
                </a:tc>
                <a:tc>
                  <a:txBody>
                    <a:bodyPr/>
                    <a:lstStyle/>
                    <a:p>
                      <a:r>
                        <a:rPr lang="es-ES" sz="800" dirty="0" err="1">
                          <a:latin typeface="Arial"/>
                          <a:cs typeface="Arial"/>
                        </a:rPr>
                        <a:t>Precip</a:t>
                      </a:r>
                      <a:endParaRPr lang="es-ES" sz="800" dirty="0">
                        <a:latin typeface="Arial"/>
                        <a:cs typeface="Arial"/>
                      </a:endParaRPr>
                    </a:p>
                  </a:txBody>
                  <a:tcPr/>
                </a:tc>
                <a:extLst>
                  <a:ext uri="{0D108BD9-81ED-4DB2-BD59-A6C34878D82A}">
                    <a16:rowId xmlns:a16="http://schemas.microsoft.com/office/drawing/2014/main" val="10000"/>
                  </a:ext>
                </a:extLst>
              </a:tr>
              <a:tr h="0">
                <a:tc>
                  <a:txBody>
                    <a:bodyPr/>
                    <a:lstStyle/>
                    <a:p>
                      <a:pPr algn="r"/>
                      <a:r>
                        <a:rPr lang="es-ES" sz="800" dirty="0">
                          <a:latin typeface="Arial"/>
                          <a:cs typeface="Arial"/>
                        </a:rPr>
                        <a:t>1</a:t>
                      </a:r>
                    </a:p>
                  </a:txBody>
                  <a:tcPr/>
                </a:tc>
                <a:tc>
                  <a:txBody>
                    <a:bodyPr/>
                    <a:lstStyle/>
                    <a:p>
                      <a:pPr algn="r"/>
                      <a:r>
                        <a:rPr lang="es-ES" sz="800" dirty="0">
                          <a:latin typeface="Arial"/>
                          <a:cs typeface="Arial"/>
                        </a:rPr>
                        <a:t>1</a:t>
                      </a:r>
                    </a:p>
                  </a:txBody>
                  <a:tcPr/>
                </a:tc>
                <a:tc>
                  <a:txBody>
                    <a:bodyPr/>
                    <a:lstStyle/>
                    <a:p>
                      <a:pPr algn="r"/>
                      <a:r>
                        <a:rPr lang="es-ES" sz="800" dirty="0">
                          <a:latin typeface="Arial"/>
                          <a:cs typeface="Arial"/>
                        </a:rPr>
                        <a:t>12</a:t>
                      </a:r>
                    </a:p>
                  </a:txBody>
                  <a:tcPr/>
                </a:tc>
                <a:tc>
                  <a:txBody>
                    <a:bodyPr/>
                    <a:lstStyle/>
                    <a:p>
                      <a:pPr algn="r"/>
                      <a:r>
                        <a:rPr lang="es-ES" sz="800" dirty="0">
                          <a:latin typeface="Arial"/>
                          <a:cs typeface="Arial"/>
                        </a:rPr>
                        <a:t>189</a:t>
                      </a:r>
                    </a:p>
                  </a:txBody>
                  <a:tcPr/>
                </a:tc>
                <a:extLst>
                  <a:ext uri="{0D108BD9-81ED-4DB2-BD59-A6C34878D82A}">
                    <a16:rowId xmlns:a16="http://schemas.microsoft.com/office/drawing/2014/main" val="10001"/>
                  </a:ext>
                </a:extLst>
              </a:tr>
              <a:tr h="0">
                <a:tc>
                  <a:txBody>
                    <a:bodyPr/>
                    <a:lstStyle/>
                    <a:p>
                      <a:pPr algn="r"/>
                      <a:r>
                        <a:rPr lang="es-ES" sz="800" dirty="0">
                          <a:latin typeface="Arial"/>
                          <a:cs typeface="Arial"/>
                        </a:rPr>
                        <a:t>2</a:t>
                      </a:r>
                    </a:p>
                  </a:txBody>
                  <a:tcPr/>
                </a:tc>
                <a:tc>
                  <a:txBody>
                    <a:bodyPr/>
                    <a:lstStyle/>
                    <a:p>
                      <a:pPr algn="r"/>
                      <a:r>
                        <a:rPr lang="es-ES" sz="800" dirty="0">
                          <a:latin typeface="Arial"/>
                          <a:cs typeface="Arial"/>
                        </a:rPr>
                        <a:t>1</a:t>
                      </a:r>
                    </a:p>
                  </a:txBody>
                  <a:tcPr/>
                </a:tc>
                <a:tc>
                  <a:txBody>
                    <a:bodyPr/>
                    <a:lstStyle/>
                    <a:p>
                      <a:pPr algn="r"/>
                      <a:r>
                        <a:rPr lang="es-ES" sz="800" dirty="0">
                          <a:latin typeface="Arial"/>
                          <a:cs typeface="Arial"/>
                        </a:rPr>
                        <a:t>13</a:t>
                      </a:r>
                    </a:p>
                  </a:txBody>
                  <a:tcPr/>
                </a:tc>
                <a:tc>
                  <a:txBody>
                    <a:bodyPr/>
                    <a:lstStyle/>
                    <a:p>
                      <a:pPr algn="r"/>
                      <a:r>
                        <a:rPr lang="es-ES" sz="800" dirty="0">
                          <a:latin typeface="Arial"/>
                          <a:cs typeface="Arial"/>
                        </a:rPr>
                        <a:t>100</a:t>
                      </a:r>
                    </a:p>
                  </a:txBody>
                  <a:tcPr/>
                </a:tc>
                <a:extLst>
                  <a:ext uri="{0D108BD9-81ED-4DB2-BD59-A6C34878D82A}">
                    <a16:rowId xmlns:a16="http://schemas.microsoft.com/office/drawing/2014/main" val="10002"/>
                  </a:ext>
                </a:extLst>
              </a:tr>
              <a:tr h="0">
                <a:tc>
                  <a:txBody>
                    <a:bodyPr/>
                    <a:lstStyle/>
                    <a:p>
                      <a:pPr algn="r"/>
                      <a:r>
                        <a:rPr lang="es-ES" sz="800" dirty="0">
                          <a:latin typeface="Arial"/>
                          <a:cs typeface="Arial"/>
                        </a:rPr>
                        <a:t>3</a:t>
                      </a:r>
                    </a:p>
                  </a:txBody>
                  <a:tcPr/>
                </a:tc>
                <a:tc>
                  <a:txBody>
                    <a:bodyPr/>
                    <a:lstStyle/>
                    <a:p>
                      <a:pPr algn="r"/>
                      <a:r>
                        <a:rPr lang="es-ES" sz="800" dirty="0">
                          <a:latin typeface="Arial"/>
                          <a:cs typeface="Arial"/>
                        </a:rPr>
                        <a:t>2</a:t>
                      </a:r>
                    </a:p>
                  </a:txBody>
                  <a:tcPr/>
                </a:tc>
                <a:tc>
                  <a:txBody>
                    <a:bodyPr/>
                    <a:lstStyle/>
                    <a:p>
                      <a:pPr algn="r"/>
                      <a:r>
                        <a:rPr lang="es-ES" sz="800" dirty="0">
                          <a:latin typeface="Arial"/>
                          <a:cs typeface="Arial"/>
                        </a:rPr>
                        <a:t>20</a:t>
                      </a:r>
                    </a:p>
                  </a:txBody>
                  <a:tcPr/>
                </a:tc>
                <a:tc>
                  <a:txBody>
                    <a:bodyPr/>
                    <a:lstStyle/>
                    <a:p>
                      <a:pPr algn="r"/>
                      <a:r>
                        <a:rPr lang="es-ES" sz="800" dirty="0">
                          <a:latin typeface="Arial"/>
                          <a:cs typeface="Arial"/>
                        </a:rPr>
                        <a:t>1000</a:t>
                      </a:r>
                    </a:p>
                  </a:txBody>
                  <a:tcPr/>
                </a:tc>
                <a:extLst>
                  <a:ext uri="{0D108BD9-81ED-4DB2-BD59-A6C34878D82A}">
                    <a16:rowId xmlns:a16="http://schemas.microsoft.com/office/drawing/2014/main" val="10003"/>
                  </a:ext>
                </a:extLst>
              </a:tr>
              <a:tr h="0">
                <a:tc>
                  <a:txBody>
                    <a:bodyPr/>
                    <a:lstStyle/>
                    <a:p>
                      <a:pPr algn="r"/>
                      <a:r>
                        <a:rPr lang="es-ES" sz="800" dirty="0">
                          <a:latin typeface="Arial"/>
                          <a:cs typeface="Arial"/>
                        </a:rPr>
                        <a:t>4</a:t>
                      </a:r>
                    </a:p>
                  </a:txBody>
                  <a:tcPr/>
                </a:tc>
                <a:tc>
                  <a:txBody>
                    <a:bodyPr/>
                    <a:lstStyle/>
                    <a:p>
                      <a:pPr algn="r"/>
                      <a:r>
                        <a:rPr lang="es-ES" sz="800" dirty="0">
                          <a:latin typeface="Arial"/>
                          <a:cs typeface="Arial"/>
                        </a:rPr>
                        <a:t>3</a:t>
                      </a:r>
                    </a:p>
                  </a:txBody>
                  <a:tcPr/>
                </a:tc>
                <a:tc>
                  <a:txBody>
                    <a:bodyPr/>
                    <a:lstStyle/>
                    <a:p>
                      <a:pPr algn="r"/>
                      <a:r>
                        <a:rPr lang="es-ES" sz="800" dirty="0">
                          <a:latin typeface="Arial"/>
                          <a:cs typeface="Arial"/>
                        </a:rPr>
                        <a:t>-3</a:t>
                      </a:r>
                    </a:p>
                  </a:txBody>
                  <a:tcPr/>
                </a:tc>
                <a:tc>
                  <a:txBody>
                    <a:bodyPr/>
                    <a:lstStyle/>
                    <a:p>
                      <a:pPr algn="r"/>
                      <a:r>
                        <a:rPr lang="es-ES" sz="800" dirty="0">
                          <a:latin typeface="Arial"/>
                          <a:cs typeface="Arial"/>
                        </a:rPr>
                        <a:t>23</a:t>
                      </a:r>
                    </a:p>
                  </a:txBody>
                  <a:tcPr/>
                </a:tc>
                <a:extLst>
                  <a:ext uri="{0D108BD9-81ED-4DB2-BD59-A6C34878D82A}">
                    <a16:rowId xmlns:a16="http://schemas.microsoft.com/office/drawing/2014/main" val="10004"/>
                  </a:ext>
                </a:extLst>
              </a:tr>
            </a:tbl>
          </a:graphicData>
        </a:graphic>
      </p:graphicFrame>
      <p:grpSp>
        <p:nvGrpSpPr>
          <p:cNvPr id="9" name="Agrupar 8"/>
          <p:cNvGrpSpPr/>
          <p:nvPr/>
        </p:nvGrpSpPr>
        <p:grpSpPr>
          <a:xfrm>
            <a:off x="3993919" y="878038"/>
            <a:ext cx="1406481" cy="3794808"/>
            <a:chOff x="3993919" y="878038"/>
            <a:chExt cx="1406481" cy="3794808"/>
          </a:xfrm>
        </p:grpSpPr>
        <p:cxnSp>
          <p:nvCxnSpPr>
            <p:cNvPr id="60" name="Conector recto de flecha 59"/>
            <p:cNvCxnSpPr>
              <a:endCxn id="59" idx="1"/>
            </p:cNvCxnSpPr>
            <p:nvPr/>
          </p:nvCxnSpPr>
          <p:spPr>
            <a:xfrm flipV="1">
              <a:off x="3995936" y="878038"/>
              <a:ext cx="1404464" cy="30682"/>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sp>
          <p:nvSpPr>
            <p:cNvPr id="61" name="Forma libre 60"/>
            <p:cNvSpPr/>
            <p:nvPr/>
          </p:nvSpPr>
          <p:spPr>
            <a:xfrm>
              <a:off x="4026765" y="944782"/>
              <a:ext cx="753392" cy="3728064"/>
            </a:xfrm>
            <a:custGeom>
              <a:avLst/>
              <a:gdLst>
                <a:gd name="connsiteX0" fmla="*/ 0 w 646939"/>
                <a:gd name="connsiteY0" fmla="*/ 3366846 h 3366846"/>
                <a:gd name="connsiteX1" fmla="*/ 646939 w 646939"/>
                <a:gd name="connsiteY1" fmla="*/ 3354864 h 3366846"/>
                <a:gd name="connsiteX2" fmla="*/ 622978 w 646939"/>
                <a:gd name="connsiteY2" fmla="*/ 0 h 3366846"/>
              </a:gdLst>
              <a:ahLst/>
              <a:cxnLst>
                <a:cxn ang="0">
                  <a:pos x="connsiteX0" y="connsiteY0"/>
                </a:cxn>
                <a:cxn ang="0">
                  <a:pos x="connsiteX1" y="connsiteY1"/>
                </a:cxn>
                <a:cxn ang="0">
                  <a:pos x="connsiteX2" y="connsiteY2"/>
                </a:cxn>
              </a:cxnLst>
              <a:rect l="l" t="t" r="r" b="b"/>
              <a:pathLst>
                <a:path w="646939" h="3366846">
                  <a:moveTo>
                    <a:pt x="0" y="3366846"/>
                  </a:moveTo>
                  <a:lnTo>
                    <a:pt x="646939" y="3354864"/>
                  </a:lnTo>
                  <a:lnTo>
                    <a:pt x="622978" y="0"/>
                  </a:lnTo>
                </a:path>
              </a:pathLst>
            </a:cu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sp>
          <p:nvSpPr>
            <p:cNvPr id="62" name="Forma libre 61"/>
            <p:cNvSpPr/>
            <p:nvPr/>
          </p:nvSpPr>
          <p:spPr>
            <a:xfrm>
              <a:off x="4011257" y="944782"/>
              <a:ext cx="658919" cy="2505935"/>
            </a:xfrm>
            <a:custGeom>
              <a:avLst/>
              <a:gdLst>
                <a:gd name="connsiteX0" fmla="*/ 0 w 658919"/>
                <a:gd name="connsiteY0" fmla="*/ 2084808 h 2084808"/>
                <a:gd name="connsiteX1" fmla="*/ 658919 w 658919"/>
                <a:gd name="connsiteY1" fmla="*/ 2072826 h 2084808"/>
                <a:gd name="connsiteX2" fmla="*/ 646939 w 658919"/>
                <a:gd name="connsiteY2" fmla="*/ 0 h 2084808"/>
              </a:gdLst>
              <a:ahLst/>
              <a:cxnLst>
                <a:cxn ang="0">
                  <a:pos x="connsiteX0" y="connsiteY0"/>
                </a:cxn>
                <a:cxn ang="0">
                  <a:pos x="connsiteX1" y="connsiteY1"/>
                </a:cxn>
                <a:cxn ang="0">
                  <a:pos x="connsiteX2" y="connsiteY2"/>
                </a:cxn>
              </a:cxnLst>
              <a:rect l="l" t="t" r="r" b="b"/>
              <a:pathLst>
                <a:path w="658919" h="2084808">
                  <a:moveTo>
                    <a:pt x="0" y="2084808"/>
                  </a:moveTo>
                  <a:lnTo>
                    <a:pt x="658919" y="2072826"/>
                  </a:lnTo>
                  <a:cubicBezTo>
                    <a:pt x="654926" y="1381884"/>
                    <a:pt x="650932" y="690942"/>
                    <a:pt x="646939" y="0"/>
                  </a:cubicBezTo>
                </a:path>
              </a:pathLst>
            </a:cu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sp>
          <p:nvSpPr>
            <p:cNvPr id="63" name="Forma libre 62"/>
            <p:cNvSpPr/>
            <p:nvPr/>
          </p:nvSpPr>
          <p:spPr>
            <a:xfrm>
              <a:off x="3993919" y="944782"/>
              <a:ext cx="548962" cy="1180312"/>
            </a:xfrm>
            <a:custGeom>
              <a:avLst/>
              <a:gdLst>
                <a:gd name="connsiteX0" fmla="*/ 0 w 658919"/>
                <a:gd name="connsiteY0" fmla="*/ 2084808 h 2084808"/>
                <a:gd name="connsiteX1" fmla="*/ 658919 w 658919"/>
                <a:gd name="connsiteY1" fmla="*/ 2072826 h 2084808"/>
                <a:gd name="connsiteX2" fmla="*/ 646939 w 658919"/>
                <a:gd name="connsiteY2" fmla="*/ 0 h 2084808"/>
              </a:gdLst>
              <a:ahLst/>
              <a:cxnLst>
                <a:cxn ang="0">
                  <a:pos x="connsiteX0" y="connsiteY0"/>
                </a:cxn>
                <a:cxn ang="0">
                  <a:pos x="connsiteX1" y="connsiteY1"/>
                </a:cxn>
                <a:cxn ang="0">
                  <a:pos x="connsiteX2" y="connsiteY2"/>
                </a:cxn>
              </a:cxnLst>
              <a:rect l="l" t="t" r="r" b="b"/>
              <a:pathLst>
                <a:path w="658919" h="2084808">
                  <a:moveTo>
                    <a:pt x="0" y="2084808"/>
                  </a:moveTo>
                  <a:lnTo>
                    <a:pt x="658919" y="2072826"/>
                  </a:lnTo>
                  <a:cubicBezTo>
                    <a:pt x="654926" y="1381884"/>
                    <a:pt x="650932" y="690942"/>
                    <a:pt x="646939" y="0"/>
                  </a:cubicBezTo>
                </a:path>
              </a:pathLst>
            </a:cu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grpSp>
      <p:pic>
        <p:nvPicPr>
          <p:cNvPr id="64" name="Picture 63">
            <a:extLst>
              <a:ext uri="{FF2B5EF4-FFF2-40B4-BE49-F238E27FC236}">
                <a16:creationId xmlns:a16="http://schemas.microsoft.com/office/drawing/2014/main" id="{B140F43E-5614-6B4C-BDF0-CE19C7E2E965}"/>
              </a:ext>
            </a:extLst>
          </p:cNvPr>
          <p:cNvPicPr>
            <a:picLocks noChangeAspect="1"/>
          </p:cNvPicPr>
          <p:nvPr/>
        </p:nvPicPr>
        <p:blipFill>
          <a:blip r:embed="rId6"/>
          <a:stretch>
            <a:fillRect/>
          </a:stretch>
        </p:blipFill>
        <p:spPr>
          <a:xfrm>
            <a:off x="6565709" y="4542136"/>
            <a:ext cx="2315191" cy="1560653"/>
          </a:xfrm>
          <a:prstGeom prst="rect">
            <a:avLst/>
          </a:prstGeom>
        </p:spPr>
      </p:pic>
    </p:spTree>
    <p:extLst>
      <p:ext uri="{BB962C8B-B14F-4D97-AF65-F5344CB8AC3E}">
        <p14:creationId xmlns:p14="http://schemas.microsoft.com/office/powerpoint/2010/main" val="1008099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1"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7" name="Agrupar 136"/>
          <p:cNvGrpSpPr/>
          <p:nvPr/>
        </p:nvGrpSpPr>
        <p:grpSpPr>
          <a:xfrm>
            <a:off x="2151627" y="4198444"/>
            <a:ext cx="2116280" cy="992114"/>
            <a:chOff x="1787648" y="4173044"/>
            <a:chExt cx="2116280" cy="992114"/>
          </a:xfrm>
        </p:grpSpPr>
        <p:sp>
          <p:nvSpPr>
            <p:cNvPr id="132" name="Paralelogramo 131"/>
            <p:cNvSpPr/>
            <p:nvPr/>
          </p:nvSpPr>
          <p:spPr>
            <a:xfrm>
              <a:off x="1787648" y="4173044"/>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2" name="Agrupar 1"/>
            <p:cNvGrpSpPr/>
            <p:nvPr/>
          </p:nvGrpSpPr>
          <p:grpSpPr>
            <a:xfrm>
              <a:off x="1868789" y="4232804"/>
              <a:ext cx="1916855" cy="899532"/>
              <a:chOff x="602556" y="3758112"/>
              <a:chExt cx="1916855" cy="899532"/>
            </a:xfrm>
          </p:grpSpPr>
          <p:pic>
            <p:nvPicPr>
              <p:cNvPr id="81" name="Imagen 80" descr="Screen Shot 2019-09-28 at 16.23.21.png"/>
              <p:cNvPicPr>
                <a:picLocks noChangeAspect="1"/>
              </p:cNvPicPr>
              <p:nvPr/>
            </p:nvPicPr>
            <p:blipFill rotWithShape="1">
              <a:blip r:embed="rId3">
                <a:extLst>
                  <a:ext uri="{28A0092B-C50C-407E-A947-70E740481C1C}">
                    <a14:useLocalDpi xmlns:a14="http://schemas.microsoft.com/office/drawing/2010/main" val="0"/>
                  </a:ext>
                </a:extLst>
              </a:blip>
              <a:srcRect l="10086" r="6441"/>
              <a:stretch/>
            </p:blipFill>
            <p:spPr>
              <a:xfrm>
                <a:off x="903262" y="3785536"/>
                <a:ext cx="1291103" cy="871200"/>
              </a:xfrm>
              <a:prstGeom prst="rect">
                <a:avLst/>
              </a:prstGeom>
              <a:scene3d>
                <a:camera prst="perspectiveFront" fov="5400000">
                  <a:rot lat="304488" lon="1206851" rev="52230"/>
                </a:camera>
                <a:lightRig rig="threePt" dir="t"/>
              </a:scene3d>
            </p:spPr>
          </p:pic>
          <p:sp>
            <p:nvSpPr>
              <p:cNvPr id="12" name="Paralelogramo 11"/>
              <p:cNvSpPr/>
              <p:nvPr/>
            </p:nvSpPr>
            <p:spPr>
              <a:xfrm>
                <a:off x="602556" y="3758112"/>
                <a:ext cx="1916855" cy="898624"/>
              </a:xfrm>
              <a:prstGeom prst="parallelogram">
                <a:avLst>
                  <a:gd name="adj" fmla="val 47664"/>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34" name="CuadroTexto 33"/>
              <p:cNvSpPr txBox="1"/>
              <p:nvPr/>
            </p:nvSpPr>
            <p:spPr>
              <a:xfrm rot="20816069">
                <a:off x="667436" y="4403728"/>
                <a:ext cx="633660" cy="253916"/>
              </a:xfrm>
              <a:prstGeom prst="rect">
                <a:avLst/>
              </a:prstGeom>
              <a:noFill/>
            </p:spPr>
            <p:txBody>
              <a:bodyPr wrap="none" rtlCol="0">
                <a:spAutoFit/>
                <a:scene3d>
                  <a:camera prst="perspectiveContrastingLeftFacing"/>
                  <a:lightRig rig="threePt" dir="t"/>
                </a:scene3d>
              </a:bodyPr>
              <a:lstStyle/>
              <a:p>
                <a:r>
                  <a:rPr lang="es-ES" sz="1050" dirty="0">
                    <a:latin typeface="Arial"/>
                    <a:cs typeface="Arial"/>
                  </a:rPr>
                  <a:t>Biomas</a:t>
                </a:r>
              </a:p>
            </p:txBody>
          </p:sp>
        </p:grpSp>
      </p:grpSp>
      <p:grpSp>
        <p:nvGrpSpPr>
          <p:cNvPr id="5" name="Agrupar 4"/>
          <p:cNvGrpSpPr/>
          <p:nvPr/>
        </p:nvGrpSpPr>
        <p:grpSpPr>
          <a:xfrm>
            <a:off x="2187567" y="2902719"/>
            <a:ext cx="2116280" cy="992114"/>
            <a:chOff x="2187567" y="2902719"/>
            <a:chExt cx="2116280" cy="992114"/>
          </a:xfrm>
        </p:grpSpPr>
        <p:sp>
          <p:nvSpPr>
            <p:cNvPr id="131" name="Paralelogramo 130"/>
            <p:cNvSpPr/>
            <p:nvPr/>
          </p:nvSpPr>
          <p:spPr>
            <a:xfrm>
              <a:off x="2187567" y="2902719"/>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17" name="Agrupar 16"/>
            <p:cNvGrpSpPr/>
            <p:nvPr/>
          </p:nvGrpSpPr>
          <p:grpSpPr>
            <a:xfrm>
              <a:off x="2277056" y="2933083"/>
              <a:ext cx="1916855" cy="898624"/>
              <a:chOff x="781312" y="1903865"/>
              <a:chExt cx="1916855" cy="898624"/>
            </a:xfrm>
          </p:grpSpPr>
          <p:pic>
            <p:nvPicPr>
              <p:cNvPr id="8" name="Imagen 7" descr="Screen Shot 2019-09-27 at 14.14.29.png"/>
              <p:cNvPicPr>
                <a:picLocks noChangeAspect="1"/>
              </p:cNvPicPr>
              <p:nvPr/>
            </p:nvPicPr>
            <p:blipFill rotWithShape="1">
              <a:blip r:embed="rId4">
                <a:extLst>
                  <a:ext uri="{28A0092B-C50C-407E-A947-70E740481C1C}">
                    <a14:useLocalDpi xmlns:a14="http://schemas.microsoft.com/office/drawing/2010/main" val="0"/>
                  </a:ext>
                </a:extLst>
              </a:blip>
              <a:srcRect l="7659" r="5227"/>
              <a:stretch/>
            </p:blipFill>
            <p:spPr>
              <a:xfrm>
                <a:off x="1152096" y="1916832"/>
                <a:ext cx="1233951" cy="871200"/>
              </a:xfrm>
              <a:prstGeom prst="rect">
                <a:avLst/>
              </a:prstGeom>
              <a:scene3d>
                <a:camera prst="perspectiveFront" fov="5400000">
                  <a:rot lat="304488" lon="1206851" rev="52230"/>
                </a:camera>
                <a:lightRig rig="threePt" dir="t"/>
              </a:scene3d>
            </p:spPr>
          </p:pic>
          <p:sp>
            <p:nvSpPr>
              <p:cNvPr id="10" name="Paralelogramo 9"/>
              <p:cNvSpPr/>
              <p:nvPr/>
            </p:nvSpPr>
            <p:spPr>
              <a:xfrm>
                <a:off x="781312" y="1903865"/>
                <a:ext cx="1916855" cy="898624"/>
              </a:xfrm>
              <a:prstGeom prst="parallelogram">
                <a:avLst>
                  <a:gd name="adj" fmla="val 47664"/>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sp>
          <p:nvSpPr>
            <p:cNvPr id="33" name="CuadroTexto 32"/>
            <p:cNvSpPr txBox="1"/>
            <p:nvPr/>
          </p:nvSpPr>
          <p:spPr>
            <a:xfrm rot="20816069">
              <a:off x="2188479" y="3597746"/>
              <a:ext cx="940573" cy="253916"/>
            </a:xfrm>
            <a:prstGeom prst="rect">
              <a:avLst/>
            </a:prstGeom>
            <a:noFill/>
          </p:spPr>
          <p:txBody>
            <a:bodyPr wrap="none" rtlCol="0">
              <a:spAutoFit/>
              <a:scene3d>
                <a:camera prst="perspectiveContrastingLeftFacing"/>
                <a:lightRig rig="threePt" dir="t"/>
              </a:scene3d>
            </a:bodyPr>
            <a:lstStyle/>
            <a:p>
              <a:r>
                <a:rPr lang="es-ES" sz="1050" dirty="0">
                  <a:latin typeface="Arial"/>
                  <a:cs typeface="Arial"/>
                </a:rPr>
                <a:t>Temperatura</a:t>
              </a:r>
            </a:p>
          </p:txBody>
        </p:sp>
      </p:grpSp>
      <p:grpSp>
        <p:nvGrpSpPr>
          <p:cNvPr id="4" name="Agrupar 3"/>
          <p:cNvGrpSpPr/>
          <p:nvPr/>
        </p:nvGrpSpPr>
        <p:grpSpPr>
          <a:xfrm>
            <a:off x="2175553" y="1556792"/>
            <a:ext cx="2128294" cy="993178"/>
            <a:chOff x="2175553" y="1556792"/>
            <a:chExt cx="2128294" cy="993178"/>
          </a:xfrm>
        </p:grpSpPr>
        <p:sp>
          <p:nvSpPr>
            <p:cNvPr id="130" name="Paralelogramo 129"/>
            <p:cNvSpPr/>
            <p:nvPr/>
          </p:nvSpPr>
          <p:spPr>
            <a:xfrm>
              <a:off x="2187567" y="1556792"/>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30" name="Agrupar 29"/>
            <p:cNvGrpSpPr/>
            <p:nvPr/>
          </p:nvGrpSpPr>
          <p:grpSpPr>
            <a:xfrm>
              <a:off x="2289983" y="1613330"/>
              <a:ext cx="1916855" cy="905241"/>
              <a:chOff x="2730507" y="1005241"/>
              <a:chExt cx="1916855" cy="905241"/>
            </a:xfrm>
          </p:grpSpPr>
          <p:grpSp>
            <p:nvGrpSpPr>
              <p:cNvPr id="18" name="Agrupar 17"/>
              <p:cNvGrpSpPr/>
              <p:nvPr/>
            </p:nvGrpSpPr>
            <p:grpSpPr>
              <a:xfrm>
                <a:off x="2730507" y="1005241"/>
                <a:ext cx="1916855" cy="898624"/>
                <a:chOff x="1054271" y="874661"/>
                <a:chExt cx="1916855" cy="898624"/>
              </a:xfrm>
            </p:grpSpPr>
            <p:sp>
              <p:nvSpPr>
                <p:cNvPr id="6" name="Paralelogramo 5"/>
                <p:cNvSpPr/>
                <p:nvPr/>
              </p:nvSpPr>
              <p:spPr>
                <a:xfrm>
                  <a:off x="1054271" y="874661"/>
                  <a:ext cx="1916855" cy="898624"/>
                </a:xfrm>
                <a:prstGeom prst="parallelogram">
                  <a:avLst>
                    <a:gd name="adj" fmla="val 47664"/>
                  </a:avLst>
                </a:prstGeom>
                <a:solidFill>
                  <a:srgbClr val="FFFFFF"/>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pic>
              <p:nvPicPr>
                <p:cNvPr id="7" name="Imagen 6" descr="Screen Shot 2019-09-27 at 14.10.13.png"/>
                <p:cNvPicPr>
                  <a:picLocks noChangeAspect="1"/>
                </p:cNvPicPr>
                <p:nvPr/>
              </p:nvPicPr>
              <p:blipFill rotWithShape="1">
                <a:blip r:embed="rId5">
                  <a:extLst>
                    <a:ext uri="{28A0092B-C50C-407E-A947-70E740481C1C}">
                      <a14:useLocalDpi xmlns:a14="http://schemas.microsoft.com/office/drawing/2010/main" val="0"/>
                    </a:ext>
                  </a:extLst>
                </a:blip>
                <a:srcRect l="8992" r="6734"/>
                <a:stretch/>
              </p:blipFill>
              <p:spPr>
                <a:xfrm>
                  <a:off x="1316567" y="884185"/>
                  <a:ext cx="1309322" cy="871468"/>
                </a:xfrm>
                <a:prstGeom prst="rect">
                  <a:avLst/>
                </a:prstGeom>
                <a:scene3d>
                  <a:camera prst="perspectiveFront" fov="5400000">
                    <a:rot lat="304488" lon="1206851" rev="52230"/>
                  </a:camera>
                  <a:lightRig rig="threePt" dir="t"/>
                </a:scene3d>
              </p:spPr>
            </p:pic>
          </p:grpSp>
          <p:cxnSp>
            <p:nvCxnSpPr>
              <p:cNvPr id="25" name="Conector recto 24"/>
              <p:cNvCxnSpPr/>
              <p:nvPr/>
            </p:nvCxnSpPr>
            <p:spPr>
              <a:xfrm flipV="1">
                <a:off x="3044825" y="1005241"/>
                <a:ext cx="107950" cy="223484"/>
              </a:xfrm>
              <a:prstGeom prst="line">
                <a:avLst/>
              </a:prstGeom>
              <a:ln w="9525" cmpd="sng">
                <a:solidFill>
                  <a:srgbClr val="7F7F7F"/>
                </a:solidFill>
              </a:ln>
            </p:spPr>
            <p:style>
              <a:lnRef idx="2">
                <a:schemeClr val="accent1"/>
              </a:lnRef>
              <a:fillRef idx="0">
                <a:schemeClr val="accent1"/>
              </a:fillRef>
              <a:effectRef idx="1">
                <a:schemeClr val="accent1"/>
              </a:effectRef>
              <a:fontRef idx="minor">
                <a:schemeClr val="tx1"/>
              </a:fontRef>
            </p:style>
          </p:cxnSp>
          <p:cxnSp>
            <p:nvCxnSpPr>
              <p:cNvPr id="27" name="Conector recto 26"/>
              <p:cNvCxnSpPr/>
              <p:nvPr/>
            </p:nvCxnSpPr>
            <p:spPr>
              <a:xfrm flipV="1">
                <a:off x="4214366" y="1686998"/>
                <a:ext cx="107950" cy="223484"/>
              </a:xfrm>
              <a:prstGeom prst="line">
                <a:avLst/>
              </a:prstGeom>
              <a:ln w="9525" cmpd="sng">
                <a:solidFill>
                  <a:srgbClr val="7F7F7F"/>
                </a:solidFill>
              </a:ln>
            </p:spPr>
            <p:style>
              <a:lnRef idx="2">
                <a:schemeClr val="accent1"/>
              </a:lnRef>
              <a:fillRef idx="0">
                <a:schemeClr val="accent1"/>
              </a:fillRef>
              <a:effectRef idx="1">
                <a:schemeClr val="accent1"/>
              </a:effectRef>
              <a:fontRef idx="minor">
                <a:schemeClr val="tx1"/>
              </a:fontRef>
            </p:style>
          </p:cxnSp>
        </p:grpSp>
        <p:sp>
          <p:nvSpPr>
            <p:cNvPr id="31" name="CuadroTexto 30"/>
            <p:cNvSpPr txBox="1"/>
            <p:nvPr/>
          </p:nvSpPr>
          <p:spPr>
            <a:xfrm rot="20816069">
              <a:off x="2175553" y="2288360"/>
              <a:ext cx="992273" cy="261610"/>
            </a:xfrm>
            <a:prstGeom prst="rect">
              <a:avLst/>
            </a:prstGeom>
            <a:noFill/>
          </p:spPr>
          <p:txBody>
            <a:bodyPr wrap="none" rtlCol="0">
              <a:spAutoFit/>
              <a:scene3d>
                <a:camera prst="perspectiveContrastingLeftFacing"/>
                <a:lightRig rig="threePt" dir="t"/>
              </a:scene3d>
            </a:bodyPr>
            <a:lstStyle/>
            <a:p>
              <a:r>
                <a:rPr lang="es-ES" sz="1050" dirty="0">
                  <a:latin typeface="Arial"/>
                  <a:cs typeface="Arial"/>
                </a:rPr>
                <a:t>Precipitación</a:t>
              </a:r>
            </a:p>
          </p:txBody>
        </p:sp>
      </p:grpSp>
      <p:grpSp>
        <p:nvGrpSpPr>
          <p:cNvPr id="134" name="Agrupar 133"/>
          <p:cNvGrpSpPr/>
          <p:nvPr/>
        </p:nvGrpSpPr>
        <p:grpSpPr>
          <a:xfrm>
            <a:off x="2127667" y="295496"/>
            <a:ext cx="2116280" cy="992114"/>
            <a:chOff x="1763688" y="295496"/>
            <a:chExt cx="2116280" cy="992114"/>
          </a:xfrm>
        </p:grpSpPr>
        <p:sp>
          <p:nvSpPr>
            <p:cNvPr id="119" name="Paralelogramo 118"/>
            <p:cNvSpPr/>
            <p:nvPr/>
          </p:nvSpPr>
          <p:spPr>
            <a:xfrm>
              <a:off x="1763688" y="295496"/>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112" name="Agrupar 111"/>
            <p:cNvGrpSpPr/>
            <p:nvPr/>
          </p:nvGrpSpPr>
          <p:grpSpPr>
            <a:xfrm>
              <a:off x="1868789" y="332656"/>
              <a:ext cx="1916855" cy="899532"/>
              <a:chOff x="1926004" y="332656"/>
              <a:chExt cx="1916855" cy="899532"/>
            </a:xfrm>
          </p:grpSpPr>
          <p:sp>
            <p:nvSpPr>
              <p:cNvPr id="88" name="Paralelogramo 87"/>
              <p:cNvSpPr/>
              <p:nvPr/>
            </p:nvSpPr>
            <p:spPr>
              <a:xfrm>
                <a:off x="1926004" y="332656"/>
                <a:ext cx="1916855" cy="898624"/>
              </a:xfrm>
              <a:prstGeom prst="parallelogram">
                <a:avLst>
                  <a:gd name="adj" fmla="val 47664"/>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89" name="CuadroTexto 88"/>
              <p:cNvSpPr txBox="1"/>
              <p:nvPr/>
            </p:nvSpPr>
            <p:spPr>
              <a:xfrm rot="20816069">
                <a:off x="2005777" y="978272"/>
                <a:ext cx="603876" cy="253916"/>
              </a:xfrm>
              <a:prstGeom prst="rect">
                <a:avLst/>
              </a:prstGeom>
              <a:noFill/>
            </p:spPr>
            <p:txBody>
              <a:bodyPr wrap="none" rtlCol="0">
                <a:spAutoFit/>
                <a:scene3d>
                  <a:camera prst="perspectiveContrastingLeftFacing"/>
                  <a:lightRig rig="threePt" dir="t"/>
                </a:scene3d>
              </a:bodyPr>
              <a:lstStyle/>
              <a:p>
                <a:r>
                  <a:rPr lang="es-ES" sz="1050" dirty="0">
                    <a:latin typeface="Arial"/>
                    <a:cs typeface="Arial"/>
                  </a:rPr>
                  <a:t>Puntos</a:t>
                </a:r>
              </a:p>
            </p:txBody>
          </p:sp>
          <p:sp>
            <p:nvSpPr>
              <p:cNvPr id="24" name="Elipse 23"/>
              <p:cNvSpPr/>
              <p:nvPr/>
            </p:nvSpPr>
            <p:spPr>
              <a:xfrm>
                <a:off x="2463796" y="486834"/>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0" name="Elipse 89"/>
              <p:cNvSpPr/>
              <p:nvPr/>
            </p:nvSpPr>
            <p:spPr>
              <a:xfrm>
                <a:off x="2616196" y="639234"/>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1" name="Elipse 90"/>
              <p:cNvSpPr/>
              <p:nvPr/>
            </p:nvSpPr>
            <p:spPr>
              <a:xfrm>
                <a:off x="2341077" y="754593"/>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2" name="Elipse 91"/>
              <p:cNvSpPr/>
              <p:nvPr/>
            </p:nvSpPr>
            <p:spPr>
              <a:xfrm>
                <a:off x="2493477" y="906993"/>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3" name="Elipse 92"/>
              <p:cNvSpPr/>
              <p:nvPr/>
            </p:nvSpPr>
            <p:spPr>
              <a:xfrm>
                <a:off x="3275856" y="548680"/>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4" name="Elipse 93"/>
              <p:cNvSpPr/>
              <p:nvPr/>
            </p:nvSpPr>
            <p:spPr>
              <a:xfrm>
                <a:off x="2888248" y="1012230"/>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5" name="Elipse 94"/>
              <p:cNvSpPr/>
              <p:nvPr/>
            </p:nvSpPr>
            <p:spPr>
              <a:xfrm>
                <a:off x="2987824" y="476672"/>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6" name="Elipse 95"/>
              <p:cNvSpPr/>
              <p:nvPr/>
            </p:nvSpPr>
            <p:spPr>
              <a:xfrm>
                <a:off x="3275856" y="1052736"/>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7" name="Elipse 96"/>
              <p:cNvSpPr/>
              <p:nvPr/>
            </p:nvSpPr>
            <p:spPr>
              <a:xfrm>
                <a:off x="3059832" y="764704"/>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grpSp>
      <p:grpSp>
        <p:nvGrpSpPr>
          <p:cNvPr id="49" name="Agrupar 48"/>
          <p:cNvGrpSpPr/>
          <p:nvPr/>
        </p:nvGrpSpPr>
        <p:grpSpPr>
          <a:xfrm flipV="1">
            <a:off x="2655456" y="476672"/>
            <a:ext cx="999469" cy="4393120"/>
            <a:chOff x="2655456" y="476672"/>
            <a:chExt cx="999469" cy="5841537"/>
          </a:xfrm>
        </p:grpSpPr>
        <p:cxnSp>
          <p:nvCxnSpPr>
            <p:cNvPr id="50" name="Conector recto de flecha 49"/>
            <p:cNvCxnSpPr/>
            <p:nvPr/>
          </p:nvCxnSpPr>
          <p:spPr>
            <a:xfrm>
              <a:off x="2655456" y="762208"/>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1" name="Conector recto de flecha 50"/>
            <p:cNvCxnSpPr/>
            <p:nvPr/>
          </p:nvCxnSpPr>
          <p:spPr>
            <a:xfrm>
              <a:off x="2771800" y="476672"/>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2" name="Conector recto de flecha 51"/>
            <p:cNvCxnSpPr/>
            <p:nvPr/>
          </p:nvCxnSpPr>
          <p:spPr>
            <a:xfrm>
              <a:off x="2831828" y="944782"/>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3" name="Conector recto de flecha 52"/>
            <p:cNvCxnSpPr/>
            <p:nvPr/>
          </p:nvCxnSpPr>
          <p:spPr>
            <a:xfrm>
              <a:off x="2947111" y="646849"/>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4" name="Conector recto de flecha 53"/>
            <p:cNvCxnSpPr/>
            <p:nvPr/>
          </p:nvCxnSpPr>
          <p:spPr>
            <a:xfrm>
              <a:off x="3206370" y="1026895"/>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5" name="Conector recto de flecha 54"/>
            <p:cNvCxnSpPr/>
            <p:nvPr/>
          </p:nvCxnSpPr>
          <p:spPr>
            <a:xfrm>
              <a:off x="3303663" y="476672"/>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6" name="Conector recto de flecha 55"/>
            <p:cNvCxnSpPr/>
            <p:nvPr/>
          </p:nvCxnSpPr>
          <p:spPr>
            <a:xfrm>
              <a:off x="3383794" y="797818"/>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7" name="Conector recto de flecha 56"/>
            <p:cNvCxnSpPr/>
            <p:nvPr/>
          </p:nvCxnSpPr>
          <p:spPr>
            <a:xfrm>
              <a:off x="3611798" y="605708"/>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8" name="Conector recto de flecha 57"/>
            <p:cNvCxnSpPr/>
            <p:nvPr/>
          </p:nvCxnSpPr>
          <p:spPr>
            <a:xfrm>
              <a:off x="3596079" y="1069929"/>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grpSp>
      <p:graphicFrame>
        <p:nvGraphicFramePr>
          <p:cNvPr id="59" name="Tabla 58"/>
          <p:cNvGraphicFramePr>
            <a:graphicFrameLocks noGrp="1"/>
          </p:cNvGraphicFramePr>
          <p:nvPr/>
        </p:nvGraphicFramePr>
        <p:xfrm>
          <a:off x="5400400" y="344638"/>
          <a:ext cx="2126413" cy="1066800"/>
        </p:xfrm>
        <a:graphic>
          <a:graphicData uri="http://schemas.openxmlformats.org/drawingml/2006/table">
            <a:tbl>
              <a:tblPr firstRow="1" bandRow="1">
                <a:tableStyleId>{5C22544A-7EE6-4342-B048-85BDC9FD1C3A}</a:tableStyleId>
              </a:tblPr>
              <a:tblGrid>
                <a:gridCol w="538176">
                  <a:extLst>
                    <a:ext uri="{9D8B030D-6E8A-4147-A177-3AD203B41FA5}">
                      <a16:colId xmlns:a16="http://schemas.microsoft.com/office/drawing/2014/main" val="20000"/>
                    </a:ext>
                  </a:extLst>
                </a:gridCol>
                <a:gridCol w="542611">
                  <a:extLst>
                    <a:ext uri="{9D8B030D-6E8A-4147-A177-3AD203B41FA5}">
                      <a16:colId xmlns:a16="http://schemas.microsoft.com/office/drawing/2014/main" val="20001"/>
                    </a:ext>
                  </a:extLst>
                </a:gridCol>
                <a:gridCol w="482918">
                  <a:extLst>
                    <a:ext uri="{9D8B030D-6E8A-4147-A177-3AD203B41FA5}">
                      <a16:colId xmlns:a16="http://schemas.microsoft.com/office/drawing/2014/main" val="20002"/>
                    </a:ext>
                  </a:extLst>
                </a:gridCol>
                <a:gridCol w="562708">
                  <a:extLst>
                    <a:ext uri="{9D8B030D-6E8A-4147-A177-3AD203B41FA5}">
                      <a16:colId xmlns:a16="http://schemas.microsoft.com/office/drawing/2014/main" val="20003"/>
                    </a:ext>
                  </a:extLst>
                </a:gridCol>
              </a:tblGrid>
              <a:tr h="0">
                <a:tc>
                  <a:txBody>
                    <a:bodyPr/>
                    <a:lstStyle/>
                    <a:p>
                      <a:r>
                        <a:rPr lang="es-ES" sz="800" dirty="0" err="1">
                          <a:latin typeface="Arial"/>
                          <a:cs typeface="Arial"/>
                        </a:rPr>
                        <a:t>Pto_id</a:t>
                      </a:r>
                      <a:endParaRPr lang="es-ES" sz="800" dirty="0">
                        <a:latin typeface="Arial"/>
                        <a:cs typeface="Arial"/>
                      </a:endParaRPr>
                    </a:p>
                  </a:txBody>
                  <a:tcPr/>
                </a:tc>
                <a:tc>
                  <a:txBody>
                    <a:bodyPr/>
                    <a:lstStyle/>
                    <a:p>
                      <a:r>
                        <a:rPr lang="es-ES" sz="800" dirty="0">
                          <a:latin typeface="Arial"/>
                          <a:cs typeface="Arial"/>
                        </a:rPr>
                        <a:t>Bioma</a:t>
                      </a:r>
                    </a:p>
                  </a:txBody>
                  <a:tcPr/>
                </a:tc>
                <a:tc>
                  <a:txBody>
                    <a:bodyPr/>
                    <a:lstStyle/>
                    <a:p>
                      <a:r>
                        <a:rPr lang="es-ES" sz="800" dirty="0" err="1">
                          <a:latin typeface="Arial"/>
                          <a:cs typeface="Arial"/>
                        </a:rPr>
                        <a:t>Temp</a:t>
                      </a:r>
                      <a:endParaRPr lang="es-ES" sz="800" dirty="0">
                        <a:latin typeface="Arial"/>
                        <a:cs typeface="Arial"/>
                      </a:endParaRPr>
                    </a:p>
                  </a:txBody>
                  <a:tcPr/>
                </a:tc>
                <a:tc>
                  <a:txBody>
                    <a:bodyPr/>
                    <a:lstStyle/>
                    <a:p>
                      <a:r>
                        <a:rPr lang="es-ES" sz="800" dirty="0" err="1">
                          <a:latin typeface="Arial"/>
                          <a:cs typeface="Arial"/>
                        </a:rPr>
                        <a:t>Precip</a:t>
                      </a:r>
                      <a:endParaRPr lang="es-ES" sz="800" dirty="0">
                        <a:latin typeface="Arial"/>
                        <a:cs typeface="Arial"/>
                      </a:endParaRPr>
                    </a:p>
                  </a:txBody>
                  <a:tcPr/>
                </a:tc>
                <a:extLst>
                  <a:ext uri="{0D108BD9-81ED-4DB2-BD59-A6C34878D82A}">
                    <a16:rowId xmlns:a16="http://schemas.microsoft.com/office/drawing/2014/main" val="10000"/>
                  </a:ext>
                </a:extLst>
              </a:tr>
              <a:tr h="0">
                <a:tc>
                  <a:txBody>
                    <a:bodyPr/>
                    <a:lstStyle/>
                    <a:p>
                      <a:pPr algn="r"/>
                      <a:r>
                        <a:rPr lang="es-ES" sz="800" dirty="0">
                          <a:latin typeface="Arial"/>
                          <a:cs typeface="Arial"/>
                        </a:rPr>
                        <a:t>1</a:t>
                      </a:r>
                    </a:p>
                  </a:txBody>
                  <a:tcPr/>
                </a:tc>
                <a:tc>
                  <a:txBody>
                    <a:bodyPr/>
                    <a:lstStyle/>
                    <a:p>
                      <a:pPr algn="r"/>
                      <a:r>
                        <a:rPr lang="es-ES" sz="800" dirty="0">
                          <a:latin typeface="Arial"/>
                          <a:cs typeface="Arial"/>
                        </a:rPr>
                        <a:t>1</a:t>
                      </a:r>
                    </a:p>
                  </a:txBody>
                  <a:tcPr/>
                </a:tc>
                <a:tc>
                  <a:txBody>
                    <a:bodyPr/>
                    <a:lstStyle/>
                    <a:p>
                      <a:pPr algn="r"/>
                      <a:r>
                        <a:rPr lang="es-ES" sz="800" dirty="0">
                          <a:latin typeface="Arial"/>
                          <a:cs typeface="Arial"/>
                        </a:rPr>
                        <a:t>12</a:t>
                      </a:r>
                    </a:p>
                  </a:txBody>
                  <a:tcPr/>
                </a:tc>
                <a:tc>
                  <a:txBody>
                    <a:bodyPr/>
                    <a:lstStyle/>
                    <a:p>
                      <a:pPr algn="r"/>
                      <a:r>
                        <a:rPr lang="es-ES" sz="800" dirty="0">
                          <a:latin typeface="Arial"/>
                          <a:cs typeface="Arial"/>
                        </a:rPr>
                        <a:t>189</a:t>
                      </a:r>
                    </a:p>
                  </a:txBody>
                  <a:tcPr/>
                </a:tc>
                <a:extLst>
                  <a:ext uri="{0D108BD9-81ED-4DB2-BD59-A6C34878D82A}">
                    <a16:rowId xmlns:a16="http://schemas.microsoft.com/office/drawing/2014/main" val="10001"/>
                  </a:ext>
                </a:extLst>
              </a:tr>
              <a:tr h="0">
                <a:tc>
                  <a:txBody>
                    <a:bodyPr/>
                    <a:lstStyle/>
                    <a:p>
                      <a:pPr algn="r"/>
                      <a:r>
                        <a:rPr lang="es-ES" sz="800" dirty="0">
                          <a:latin typeface="Arial"/>
                          <a:cs typeface="Arial"/>
                        </a:rPr>
                        <a:t>2</a:t>
                      </a:r>
                    </a:p>
                  </a:txBody>
                  <a:tcPr/>
                </a:tc>
                <a:tc>
                  <a:txBody>
                    <a:bodyPr/>
                    <a:lstStyle/>
                    <a:p>
                      <a:pPr algn="r"/>
                      <a:r>
                        <a:rPr lang="es-ES" sz="800" dirty="0">
                          <a:latin typeface="Arial"/>
                          <a:cs typeface="Arial"/>
                        </a:rPr>
                        <a:t>1</a:t>
                      </a:r>
                    </a:p>
                  </a:txBody>
                  <a:tcPr/>
                </a:tc>
                <a:tc>
                  <a:txBody>
                    <a:bodyPr/>
                    <a:lstStyle/>
                    <a:p>
                      <a:pPr algn="r"/>
                      <a:r>
                        <a:rPr lang="es-ES" sz="800" dirty="0">
                          <a:latin typeface="Arial"/>
                          <a:cs typeface="Arial"/>
                        </a:rPr>
                        <a:t>13</a:t>
                      </a:r>
                    </a:p>
                  </a:txBody>
                  <a:tcPr/>
                </a:tc>
                <a:tc>
                  <a:txBody>
                    <a:bodyPr/>
                    <a:lstStyle/>
                    <a:p>
                      <a:pPr algn="r"/>
                      <a:r>
                        <a:rPr lang="es-ES" sz="800" dirty="0">
                          <a:latin typeface="Arial"/>
                          <a:cs typeface="Arial"/>
                        </a:rPr>
                        <a:t>100</a:t>
                      </a:r>
                    </a:p>
                  </a:txBody>
                  <a:tcPr/>
                </a:tc>
                <a:extLst>
                  <a:ext uri="{0D108BD9-81ED-4DB2-BD59-A6C34878D82A}">
                    <a16:rowId xmlns:a16="http://schemas.microsoft.com/office/drawing/2014/main" val="10002"/>
                  </a:ext>
                </a:extLst>
              </a:tr>
              <a:tr h="0">
                <a:tc>
                  <a:txBody>
                    <a:bodyPr/>
                    <a:lstStyle/>
                    <a:p>
                      <a:pPr algn="r"/>
                      <a:r>
                        <a:rPr lang="es-ES" sz="800" dirty="0">
                          <a:latin typeface="Arial"/>
                          <a:cs typeface="Arial"/>
                        </a:rPr>
                        <a:t>3</a:t>
                      </a:r>
                    </a:p>
                  </a:txBody>
                  <a:tcPr/>
                </a:tc>
                <a:tc>
                  <a:txBody>
                    <a:bodyPr/>
                    <a:lstStyle/>
                    <a:p>
                      <a:pPr algn="r"/>
                      <a:r>
                        <a:rPr lang="es-ES" sz="800" dirty="0">
                          <a:latin typeface="Arial"/>
                          <a:cs typeface="Arial"/>
                        </a:rPr>
                        <a:t>2</a:t>
                      </a:r>
                    </a:p>
                  </a:txBody>
                  <a:tcPr/>
                </a:tc>
                <a:tc>
                  <a:txBody>
                    <a:bodyPr/>
                    <a:lstStyle/>
                    <a:p>
                      <a:pPr algn="r"/>
                      <a:r>
                        <a:rPr lang="es-ES" sz="800" dirty="0">
                          <a:latin typeface="Arial"/>
                          <a:cs typeface="Arial"/>
                        </a:rPr>
                        <a:t>20</a:t>
                      </a:r>
                    </a:p>
                  </a:txBody>
                  <a:tcPr/>
                </a:tc>
                <a:tc>
                  <a:txBody>
                    <a:bodyPr/>
                    <a:lstStyle/>
                    <a:p>
                      <a:pPr algn="r"/>
                      <a:r>
                        <a:rPr lang="es-ES" sz="800" dirty="0">
                          <a:latin typeface="Arial"/>
                          <a:cs typeface="Arial"/>
                        </a:rPr>
                        <a:t>1000</a:t>
                      </a:r>
                    </a:p>
                  </a:txBody>
                  <a:tcPr/>
                </a:tc>
                <a:extLst>
                  <a:ext uri="{0D108BD9-81ED-4DB2-BD59-A6C34878D82A}">
                    <a16:rowId xmlns:a16="http://schemas.microsoft.com/office/drawing/2014/main" val="10003"/>
                  </a:ext>
                </a:extLst>
              </a:tr>
              <a:tr h="0">
                <a:tc>
                  <a:txBody>
                    <a:bodyPr/>
                    <a:lstStyle/>
                    <a:p>
                      <a:pPr algn="r"/>
                      <a:r>
                        <a:rPr lang="es-ES" sz="800" dirty="0">
                          <a:latin typeface="Arial"/>
                          <a:cs typeface="Arial"/>
                        </a:rPr>
                        <a:t>4</a:t>
                      </a:r>
                    </a:p>
                  </a:txBody>
                  <a:tcPr/>
                </a:tc>
                <a:tc>
                  <a:txBody>
                    <a:bodyPr/>
                    <a:lstStyle/>
                    <a:p>
                      <a:pPr algn="r"/>
                      <a:r>
                        <a:rPr lang="es-ES" sz="800" dirty="0">
                          <a:latin typeface="Arial"/>
                          <a:cs typeface="Arial"/>
                        </a:rPr>
                        <a:t>3</a:t>
                      </a:r>
                    </a:p>
                  </a:txBody>
                  <a:tcPr/>
                </a:tc>
                <a:tc>
                  <a:txBody>
                    <a:bodyPr/>
                    <a:lstStyle/>
                    <a:p>
                      <a:pPr algn="r"/>
                      <a:r>
                        <a:rPr lang="es-ES" sz="800" dirty="0">
                          <a:latin typeface="Arial"/>
                          <a:cs typeface="Arial"/>
                        </a:rPr>
                        <a:t>-3</a:t>
                      </a:r>
                    </a:p>
                  </a:txBody>
                  <a:tcPr/>
                </a:tc>
                <a:tc>
                  <a:txBody>
                    <a:bodyPr/>
                    <a:lstStyle/>
                    <a:p>
                      <a:pPr algn="r"/>
                      <a:r>
                        <a:rPr lang="es-ES" sz="800" dirty="0">
                          <a:latin typeface="Arial"/>
                          <a:cs typeface="Arial"/>
                        </a:rPr>
                        <a:t>23</a:t>
                      </a:r>
                    </a:p>
                  </a:txBody>
                  <a:tcPr/>
                </a:tc>
                <a:extLst>
                  <a:ext uri="{0D108BD9-81ED-4DB2-BD59-A6C34878D82A}">
                    <a16:rowId xmlns:a16="http://schemas.microsoft.com/office/drawing/2014/main" val="10004"/>
                  </a:ext>
                </a:extLst>
              </a:tr>
            </a:tbl>
          </a:graphicData>
        </a:graphic>
      </p:graphicFrame>
      <p:grpSp>
        <p:nvGrpSpPr>
          <p:cNvPr id="9" name="Agrupar 8"/>
          <p:cNvGrpSpPr/>
          <p:nvPr/>
        </p:nvGrpSpPr>
        <p:grpSpPr>
          <a:xfrm>
            <a:off x="3993919" y="878038"/>
            <a:ext cx="1406481" cy="3794808"/>
            <a:chOff x="3993919" y="878038"/>
            <a:chExt cx="1406481" cy="3794808"/>
          </a:xfrm>
        </p:grpSpPr>
        <p:cxnSp>
          <p:nvCxnSpPr>
            <p:cNvPr id="60" name="Conector recto de flecha 59"/>
            <p:cNvCxnSpPr>
              <a:endCxn id="59" idx="1"/>
            </p:cNvCxnSpPr>
            <p:nvPr/>
          </p:nvCxnSpPr>
          <p:spPr>
            <a:xfrm flipV="1">
              <a:off x="3995936" y="878038"/>
              <a:ext cx="1404464" cy="30682"/>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sp>
          <p:nvSpPr>
            <p:cNvPr id="61" name="Forma libre 60"/>
            <p:cNvSpPr/>
            <p:nvPr/>
          </p:nvSpPr>
          <p:spPr>
            <a:xfrm>
              <a:off x="4026765" y="944782"/>
              <a:ext cx="753392" cy="3728064"/>
            </a:xfrm>
            <a:custGeom>
              <a:avLst/>
              <a:gdLst>
                <a:gd name="connsiteX0" fmla="*/ 0 w 646939"/>
                <a:gd name="connsiteY0" fmla="*/ 3366846 h 3366846"/>
                <a:gd name="connsiteX1" fmla="*/ 646939 w 646939"/>
                <a:gd name="connsiteY1" fmla="*/ 3354864 h 3366846"/>
                <a:gd name="connsiteX2" fmla="*/ 622978 w 646939"/>
                <a:gd name="connsiteY2" fmla="*/ 0 h 3366846"/>
              </a:gdLst>
              <a:ahLst/>
              <a:cxnLst>
                <a:cxn ang="0">
                  <a:pos x="connsiteX0" y="connsiteY0"/>
                </a:cxn>
                <a:cxn ang="0">
                  <a:pos x="connsiteX1" y="connsiteY1"/>
                </a:cxn>
                <a:cxn ang="0">
                  <a:pos x="connsiteX2" y="connsiteY2"/>
                </a:cxn>
              </a:cxnLst>
              <a:rect l="l" t="t" r="r" b="b"/>
              <a:pathLst>
                <a:path w="646939" h="3366846">
                  <a:moveTo>
                    <a:pt x="0" y="3366846"/>
                  </a:moveTo>
                  <a:lnTo>
                    <a:pt x="646939" y="3354864"/>
                  </a:lnTo>
                  <a:lnTo>
                    <a:pt x="622978" y="0"/>
                  </a:lnTo>
                </a:path>
              </a:pathLst>
            </a:cu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sp>
          <p:nvSpPr>
            <p:cNvPr id="62" name="Forma libre 61"/>
            <p:cNvSpPr/>
            <p:nvPr/>
          </p:nvSpPr>
          <p:spPr>
            <a:xfrm>
              <a:off x="4011257" y="944782"/>
              <a:ext cx="658919" cy="2505935"/>
            </a:xfrm>
            <a:custGeom>
              <a:avLst/>
              <a:gdLst>
                <a:gd name="connsiteX0" fmla="*/ 0 w 658919"/>
                <a:gd name="connsiteY0" fmla="*/ 2084808 h 2084808"/>
                <a:gd name="connsiteX1" fmla="*/ 658919 w 658919"/>
                <a:gd name="connsiteY1" fmla="*/ 2072826 h 2084808"/>
                <a:gd name="connsiteX2" fmla="*/ 646939 w 658919"/>
                <a:gd name="connsiteY2" fmla="*/ 0 h 2084808"/>
              </a:gdLst>
              <a:ahLst/>
              <a:cxnLst>
                <a:cxn ang="0">
                  <a:pos x="connsiteX0" y="connsiteY0"/>
                </a:cxn>
                <a:cxn ang="0">
                  <a:pos x="connsiteX1" y="connsiteY1"/>
                </a:cxn>
                <a:cxn ang="0">
                  <a:pos x="connsiteX2" y="connsiteY2"/>
                </a:cxn>
              </a:cxnLst>
              <a:rect l="l" t="t" r="r" b="b"/>
              <a:pathLst>
                <a:path w="658919" h="2084808">
                  <a:moveTo>
                    <a:pt x="0" y="2084808"/>
                  </a:moveTo>
                  <a:lnTo>
                    <a:pt x="658919" y="2072826"/>
                  </a:lnTo>
                  <a:cubicBezTo>
                    <a:pt x="654926" y="1381884"/>
                    <a:pt x="650932" y="690942"/>
                    <a:pt x="646939" y="0"/>
                  </a:cubicBezTo>
                </a:path>
              </a:pathLst>
            </a:cu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sp>
          <p:nvSpPr>
            <p:cNvPr id="63" name="Forma libre 62"/>
            <p:cNvSpPr/>
            <p:nvPr/>
          </p:nvSpPr>
          <p:spPr>
            <a:xfrm>
              <a:off x="3993919" y="944782"/>
              <a:ext cx="548962" cy="1180312"/>
            </a:xfrm>
            <a:custGeom>
              <a:avLst/>
              <a:gdLst>
                <a:gd name="connsiteX0" fmla="*/ 0 w 658919"/>
                <a:gd name="connsiteY0" fmla="*/ 2084808 h 2084808"/>
                <a:gd name="connsiteX1" fmla="*/ 658919 w 658919"/>
                <a:gd name="connsiteY1" fmla="*/ 2072826 h 2084808"/>
                <a:gd name="connsiteX2" fmla="*/ 646939 w 658919"/>
                <a:gd name="connsiteY2" fmla="*/ 0 h 2084808"/>
              </a:gdLst>
              <a:ahLst/>
              <a:cxnLst>
                <a:cxn ang="0">
                  <a:pos x="connsiteX0" y="connsiteY0"/>
                </a:cxn>
                <a:cxn ang="0">
                  <a:pos x="connsiteX1" y="connsiteY1"/>
                </a:cxn>
                <a:cxn ang="0">
                  <a:pos x="connsiteX2" y="connsiteY2"/>
                </a:cxn>
              </a:cxnLst>
              <a:rect l="l" t="t" r="r" b="b"/>
              <a:pathLst>
                <a:path w="658919" h="2084808">
                  <a:moveTo>
                    <a:pt x="0" y="2084808"/>
                  </a:moveTo>
                  <a:lnTo>
                    <a:pt x="658919" y="2072826"/>
                  </a:lnTo>
                  <a:cubicBezTo>
                    <a:pt x="654926" y="1381884"/>
                    <a:pt x="650932" y="690942"/>
                    <a:pt x="646939" y="0"/>
                  </a:cubicBezTo>
                </a:path>
              </a:pathLst>
            </a:cu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grpSp>
      <p:sp>
        <p:nvSpPr>
          <p:cNvPr id="141" name="Llamada ovalada 140"/>
          <p:cNvSpPr/>
          <p:nvPr/>
        </p:nvSpPr>
        <p:spPr>
          <a:xfrm>
            <a:off x="2127667" y="3874177"/>
            <a:ext cx="3244546" cy="2131021"/>
          </a:xfrm>
          <a:prstGeom prst="wedgeEllipseCallout">
            <a:avLst>
              <a:gd name="adj1" fmla="val 54444"/>
              <a:gd name="adj2" fmla="val 92818"/>
            </a:avLst>
          </a:prstGeom>
          <a:solidFill>
            <a:schemeClr val="bg1"/>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s-ES" sz="1600" dirty="0">
                <a:solidFill>
                  <a:schemeClr val="accent6">
                    <a:lumMod val="75000"/>
                  </a:schemeClr>
                </a:solidFill>
                <a:latin typeface="Arial"/>
                <a:cs typeface="Arial"/>
              </a:rPr>
              <a:t>Además, añadiremos a esa tabla una nueva columna con el color que tendrá cada punto en la gráfica en función el bioma en el que esté</a:t>
            </a:r>
          </a:p>
        </p:txBody>
      </p:sp>
      <p:graphicFrame>
        <p:nvGraphicFramePr>
          <p:cNvPr id="64" name="Tabla 58">
            <a:extLst>
              <a:ext uri="{FF2B5EF4-FFF2-40B4-BE49-F238E27FC236}">
                <a16:creationId xmlns:a16="http://schemas.microsoft.com/office/drawing/2014/main" id="{06C7ED9B-5B3F-6541-BC76-FD19825C8FCB}"/>
              </a:ext>
            </a:extLst>
          </p:cNvPr>
          <p:cNvGraphicFramePr>
            <a:graphicFrameLocks noGrp="1"/>
          </p:cNvGraphicFramePr>
          <p:nvPr>
            <p:extLst>
              <p:ext uri="{D42A27DB-BD31-4B8C-83A1-F6EECF244321}">
                <p14:modId xmlns:p14="http://schemas.microsoft.com/office/powerpoint/2010/main" val="410272327"/>
              </p:ext>
            </p:extLst>
          </p:nvPr>
        </p:nvGraphicFramePr>
        <p:xfrm>
          <a:off x="5332644" y="2436853"/>
          <a:ext cx="1025529" cy="1066800"/>
        </p:xfrm>
        <a:graphic>
          <a:graphicData uri="http://schemas.openxmlformats.org/drawingml/2006/table">
            <a:tbl>
              <a:tblPr firstRow="1" bandRow="1">
                <a:tableStyleId>{5C22544A-7EE6-4342-B048-85BDC9FD1C3A}</a:tableStyleId>
              </a:tblPr>
              <a:tblGrid>
                <a:gridCol w="542611">
                  <a:extLst>
                    <a:ext uri="{9D8B030D-6E8A-4147-A177-3AD203B41FA5}">
                      <a16:colId xmlns:a16="http://schemas.microsoft.com/office/drawing/2014/main" val="20001"/>
                    </a:ext>
                  </a:extLst>
                </a:gridCol>
                <a:gridCol w="482918">
                  <a:extLst>
                    <a:ext uri="{9D8B030D-6E8A-4147-A177-3AD203B41FA5}">
                      <a16:colId xmlns:a16="http://schemas.microsoft.com/office/drawing/2014/main" val="20002"/>
                    </a:ext>
                  </a:extLst>
                </a:gridCol>
              </a:tblGrid>
              <a:tr h="0">
                <a:tc>
                  <a:txBody>
                    <a:bodyPr/>
                    <a:lstStyle/>
                    <a:p>
                      <a:r>
                        <a:rPr lang="es-ES" sz="800" dirty="0">
                          <a:latin typeface="Arial"/>
                          <a:cs typeface="Arial"/>
                        </a:rPr>
                        <a:t>Bioma</a:t>
                      </a:r>
                    </a:p>
                  </a:txBody>
                  <a:tcPr/>
                </a:tc>
                <a:tc>
                  <a:txBody>
                    <a:bodyPr/>
                    <a:lstStyle/>
                    <a:p>
                      <a:r>
                        <a:rPr lang="es-ES" sz="800" dirty="0">
                          <a:latin typeface="Arial"/>
                          <a:cs typeface="Arial"/>
                        </a:rPr>
                        <a:t>Color</a:t>
                      </a:r>
                    </a:p>
                  </a:txBody>
                  <a:tcPr/>
                </a:tc>
                <a:extLst>
                  <a:ext uri="{0D108BD9-81ED-4DB2-BD59-A6C34878D82A}">
                    <a16:rowId xmlns:a16="http://schemas.microsoft.com/office/drawing/2014/main" val="10000"/>
                  </a:ext>
                </a:extLst>
              </a:tr>
              <a:tr h="0">
                <a:tc>
                  <a:txBody>
                    <a:bodyPr/>
                    <a:lstStyle/>
                    <a:p>
                      <a:pPr algn="r"/>
                      <a:r>
                        <a:rPr lang="es-ES" sz="800" dirty="0">
                          <a:latin typeface="Arial"/>
                          <a:cs typeface="Arial"/>
                        </a:rPr>
                        <a:t>1</a:t>
                      </a:r>
                    </a:p>
                  </a:txBody>
                  <a:tcPr/>
                </a:tc>
                <a:tc>
                  <a:txBody>
                    <a:bodyPr/>
                    <a:lstStyle/>
                    <a:p>
                      <a:pPr algn="r"/>
                      <a:r>
                        <a:rPr lang="es-ES" sz="800" dirty="0">
                          <a:latin typeface="Arial"/>
                          <a:cs typeface="Arial"/>
                        </a:rPr>
                        <a:t>Red</a:t>
                      </a:r>
                    </a:p>
                  </a:txBody>
                  <a:tcPr/>
                </a:tc>
                <a:extLst>
                  <a:ext uri="{0D108BD9-81ED-4DB2-BD59-A6C34878D82A}">
                    <a16:rowId xmlns:a16="http://schemas.microsoft.com/office/drawing/2014/main" val="10001"/>
                  </a:ext>
                </a:extLst>
              </a:tr>
              <a:tr h="0">
                <a:tc>
                  <a:txBody>
                    <a:bodyPr/>
                    <a:lstStyle/>
                    <a:p>
                      <a:pPr algn="r"/>
                      <a:r>
                        <a:rPr lang="es-ES" sz="800" dirty="0">
                          <a:latin typeface="Arial"/>
                          <a:cs typeface="Arial"/>
                        </a:rPr>
                        <a:t>2</a:t>
                      </a:r>
                    </a:p>
                  </a:txBody>
                  <a:tcPr/>
                </a:tc>
                <a:tc>
                  <a:txBody>
                    <a:bodyPr/>
                    <a:lstStyle/>
                    <a:p>
                      <a:pPr algn="r"/>
                      <a:r>
                        <a:rPr lang="es-ES" sz="800" dirty="0" err="1">
                          <a:latin typeface="Arial"/>
                          <a:cs typeface="Arial"/>
                        </a:rPr>
                        <a:t>Yellow</a:t>
                      </a:r>
                      <a:endParaRPr lang="es-ES" sz="800" dirty="0">
                        <a:latin typeface="Arial"/>
                        <a:cs typeface="Arial"/>
                      </a:endParaRPr>
                    </a:p>
                  </a:txBody>
                  <a:tcPr/>
                </a:tc>
                <a:extLst>
                  <a:ext uri="{0D108BD9-81ED-4DB2-BD59-A6C34878D82A}">
                    <a16:rowId xmlns:a16="http://schemas.microsoft.com/office/drawing/2014/main" val="10002"/>
                  </a:ext>
                </a:extLst>
              </a:tr>
              <a:tr h="0">
                <a:tc>
                  <a:txBody>
                    <a:bodyPr/>
                    <a:lstStyle/>
                    <a:p>
                      <a:pPr algn="r"/>
                      <a:r>
                        <a:rPr lang="es-ES" sz="800" dirty="0">
                          <a:latin typeface="Arial"/>
                          <a:cs typeface="Arial"/>
                        </a:rPr>
                        <a:t>3</a:t>
                      </a:r>
                    </a:p>
                  </a:txBody>
                  <a:tcPr/>
                </a:tc>
                <a:tc>
                  <a:txBody>
                    <a:bodyPr/>
                    <a:lstStyle/>
                    <a:p>
                      <a:pPr algn="r"/>
                      <a:r>
                        <a:rPr lang="es-ES" sz="800" dirty="0">
                          <a:latin typeface="Arial"/>
                          <a:cs typeface="Arial"/>
                        </a:rPr>
                        <a:t>Green</a:t>
                      </a:r>
                    </a:p>
                  </a:txBody>
                  <a:tcPr/>
                </a:tc>
                <a:extLst>
                  <a:ext uri="{0D108BD9-81ED-4DB2-BD59-A6C34878D82A}">
                    <a16:rowId xmlns:a16="http://schemas.microsoft.com/office/drawing/2014/main" val="10003"/>
                  </a:ext>
                </a:extLst>
              </a:tr>
              <a:tr h="0">
                <a:tc>
                  <a:txBody>
                    <a:bodyPr/>
                    <a:lstStyle/>
                    <a:p>
                      <a:pPr algn="r"/>
                      <a:r>
                        <a:rPr lang="es-ES" sz="800" dirty="0">
                          <a:latin typeface="Arial"/>
                          <a:cs typeface="Arial"/>
                        </a:rPr>
                        <a:t>4</a:t>
                      </a:r>
                    </a:p>
                  </a:txBody>
                  <a:tcPr/>
                </a:tc>
                <a:tc>
                  <a:txBody>
                    <a:bodyPr/>
                    <a:lstStyle/>
                    <a:p>
                      <a:pPr algn="r"/>
                      <a:r>
                        <a:rPr lang="es-ES" sz="800" dirty="0" err="1">
                          <a:latin typeface="Arial"/>
                          <a:cs typeface="Arial"/>
                        </a:rPr>
                        <a:t>Purple</a:t>
                      </a:r>
                      <a:endParaRPr lang="es-ES" sz="800" dirty="0">
                        <a:latin typeface="Arial"/>
                        <a:cs typeface="Arial"/>
                      </a:endParaRPr>
                    </a:p>
                  </a:txBody>
                  <a:tcPr/>
                </a:tc>
                <a:extLst>
                  <a:ext uri="{0D108BD9-81ED-4DB2-BD59-A6C34878D82A}">
                    <a16:rowId xmlns:a16="http://schemas.microsoft.com/office/drawing/2014/main" val="10004"/>
                  </a:ext>
                </a:extLst>
              </a:tr>
            </a:tbl>
          </a:graphicData>
        </a:graphic>
      </p:graphicFrame>
      <p:cxnSp>
        <p:nvCxnSpPr>
          <p:cNvPr id="65" name="Conector recto de flecha 59">
            <a:extLst>
              <a:ext uri="{FF2B5EF4-FFF2-40B4-BE49-F238E27FC236}">
                <a16:creationId xmlns:a16="http://schemas.microsoft.com/office/drawing/2014/main" id="{423F3EE7-C3C6-F147-AAF6-E3A4F3790639}"/>
              </a:ext>
            </a:extLst>
          </p:cNvPr>
          <p:cNvCxnSpPr>
            <a:cxnSpLocks/>
          </p:cNvCxnSpPr>
          <p:nvPr/>
        </p:nvCxnSpPr>
        <p:spPr>
          <a:xfrm flipV="1">
            <a:off x="5793897" y="1487606"/>
            <a:ext cx="436081" cy="962547"/>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pic>
        <p:nvPicPr>
          <p:cNvPr id="66" name="Picture 65">
            <a:extLst>
              <a:ext uri="{FF2B5EF4-FFF2-40B4-BE49-F238E27FC236}">
                <a16:creationId xmlns:a16="http://schemas.microsoft.com/office/drawing/2014/main" id="{1C1B201A-0CE6-D749-864C-2148EFE935C7}"/>
              </a:ext>
            </a:extLst>
          </p:cNvPr>
          <p:cNvPicPr>
            <a:picLocks noChangeAspect="1"/>
          </p:cNvPicPr>
          <p:nvPr/>
        </p:nvPicPr>
        <p:blipFill>
          <a:blip r:embed="rId6"/>
          <a:stretch>
            <a:fillRect/>
          </a:stretch>
        </p:blipFill>
        <p:spPr>
          <a:xfrm>
            <a:off x="6565709" y="4542136"/>
            <a:ext cx="2315191" cy="1560653"/>
          </a:xfrm>
          <a:prstGeom prst="rect">
            <a:avLst/>
          </a:prstGeom>
        </p:spPr>
      </p:pic>
    </p:spTree>
    <p:extLst>
      <p:ext uri="{BB962C8B-B14F-4D97-AF65-F5344CB8AC3E}">
        <p14:creationId xmlns:p14="http://schemas.microsoft.com/office/powerpoint/2010/main" val="999286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1"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7" name="Agrupar 136"/>
          <p:cNvGrpSpPr/>
          <p:nvPr/>
        </p:nvGrpSpPr>
        <p:grpSpPr>
          <a:xfrm>
            <a:off x="2151627" y="4198444"/>
            <a:ext cx="2116280" cy="992114"/>
            <a:chOff x="1787648" y="4173044"/>
            <a:chExt cx="2116280" cy="992114"/>
          </a:xfrm>
        </p:grpSpPr>
        <p:sp>
          <p:nvSpPr>
            <p:cNvPr id="132" name="Paralelogramo 131"/>
            <p:cNvSpPr/>
            <p:nvPr/>
          </p:nvSpPr>
          <p:spPr>
            <a:xfrm>
              <a:off x="1787648" y="4173044"/>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2" name="Agrupar 1"/>
            <p:cNvGrpSpPr/>
            <p:nvPr/>
          </p:nvGrpSpPr>
          <p:grpSpPr>
            <a:xfrm>
              <a:off x="1868789" y="4232804"/>
              <a:ext cx="1916855" cy="899532"/>
              <a:chOff x="602556" y="3758112"/>
              <a:chExt cx="1916855" cy="899532"/>
            </a:xfrm>
          </p:grpSpPr>
          <p:pic>
            <p:nvPicPr>
              <p:cNvPr id="81" name="Imagen 80" descr="Screen Shot 2019-09-28 at 16.23.21.png"/>
              <p:cNvPicPr>
                <a:picLocks noChangeAspect="1"/>
              </p:cNvPicPr>
              <p:nvPr/>
            </p:nvPicPr>
            <p:blipFill rotWithShape="1">
              <a:blip r:embed="rId3">
                <a:extLst>
                  <a:ext uri="{28A0092B-C50C-407E-A947-70E740481C1C}">
                    <a14:useLocalDpi xmlns:a14="http://schemas.microsoft.com/office/drawing/2010/main" val="0"/>
                  </a:ext>
                </a:extLst>
              </a:blip>
              <a:srcRect l="10086" r="6441"/>
              <a:stretch/>
            </p:blipFill>
            <p:spPr>
              <a:xfrm>
                <a:off x="903262" y="3785536"/>
                <a:ext cx="1291103" cy="871200"/>
              </a:xfrm>
              <a:prstGeom prst="rect">
                <a:avLst/>
              </a:prstGeom>
              <a:scene3d>
                <a:camera prst="perspectiveFront" fov="5400000">
                  <a:rot lat="304488" lon="1206851" rev="52230"/>
                </a:camera>
                <a:lightRig rig="threePt" dir="t"/>
              </a:scene3d>
            </p:spPr>
          </p:pic>
          <p:sp>
            <p:nvSpPr>
              <p:cNvPr id="12" name="Paralelogramo 11"/>
              <p:cNvSpPr/>
              <p:nvPr/>
            </p:nvSpPr>
            <p:spPr>
              <a:xfrm>
                <a:off x="602556" y="3758112"/>
                <a:ext cx="1916855" cy="898624"/>
              </a:xfrm>
              <a:prstGeom prst="parallelogram">
                <a:avLst>
                  <a:gd name="adj" fmla="val 47664"/>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34" name="CuadroTexto 33"/>
              <p:cNvSpPr txBox="1"/>
              <p:nvPr/>
            </p:nvSpPr>
            <p:spPr>
              <a:xfrm rot="20816069">
                <a:off x="667436" y="4403728"/>
                <a:ext cx="633660" cy="253916"/>
              </a:xfrm>
              <a:prstGeom prst="rect">
                <a:avLst/>
              </a:prstGeom>
              <a:noFill/>
            </p:spPr>
            <p:txBody>
              <a:bodyPr wrap="none" rtlCol="0">
                <a:spAutoFit/>
                <a:scene3d>
                  <a:camera prst="perspectiveContrastingLeftFacing"/>
                  <a:lightRig rig="threePt" dir="t"/>
                </a:scene3d>
              </a:bodyPr>
              <a:lstStyle/>
              <a:p>
                <a:r>
                  <a:rPr lang="es-ES" sz="1050" dirty="0">
                    <a:latin typeface="Arial"/>
                    <a:cs typeface="Arial"/>
                  </a:rPr>
                  <a:t>Biomas</a:t>
                </a:r>
              </a:p>
            </p:txBody>
          </p:sp>
        </p:grpSp>
      </p:grpSp>
      <p:grpSp>
        <p:nvGrpSpPr>
          <p:cNvPr id="5" name="Agrupar 4"/>
          <p:cNvGrpSpPr/>
          <p:nvPr/>
        </p:nvGrpSpPr>
        <p:grpSpPr>
          <a:xfrm>
            <a:off x="2187567" y="2902719"/>
            <a:ext cx="2116280" cy="992114"/>
            <a:chOff x="2187567" y="2902719"/>
            <a:chExt cx="2116280" cy="992114"/>
          </a:xfrm>
        </p:grpSpPr>
        <p:sp>
          <p:nvSpPr>
            <p:cNvPr id="131" name="Paralelogramo 130"/>
            <p:cNvSpPr/>
            <p:nvPr/>
          </p:nvSpPr>
          <p:spPr>
            <a:xfrm>
              <a:off x="2187567" y="2902719"/>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17" name="Agrupar 16"/>
            <p:cNvGrpSpPr/>
            <p:nvPr/>
          </p:nvGrpSpPr>
          <p:grpSpPr>
            <a:xfrm>
              <a:off x="2277056" y="2933083"/>
              <a:ext cx="1916855" cy="898624"/>
              <a:chOff x="781312" y="1903865"/>
              <a:chExt cx="1916855" cy="898624"/>
            </a:xfrm>
          </p:grpSpPr>
          <p:pic>
            <p:nvPicPr>
              <p:cNvPr id="8" name="Imagen 7" descr="Screen Shot 2019-09-27 at 14.14.29.png"/>
              <p:cNvPicPr>
                <a:picLocks noChangeAspect="1"/>
              </p:cNvPicPr>
              <p:nvPr/>
            </p:nvPicPr>
            <p:blipFill rotWithShape="1">
              <a:blip r:embed="rId4">
                <a:extLst>
                  <a:ext uri="{28A0092B-C50C-407E-A947-70E740481C1C}">
                    <a14:useLocalDpi xmlns:a14="http://schemas.microsoft.com/office/drawing/2010/main" val="0"/>
                  </a:ext>
                </a:extLst>
              </a:blip>
              <a:srcRect l="7659" r="5227"/>
              <a:stretch/>
            </p:blipFill>
            <p:spPr>
              <a:xfrm>
                <a:off x="1152096" y="1916832"/>
                <a:ext cx="1233951" cy="871200"/>
              </a:xfrm>
              <a:prstGeom prst="rect">
                <a:avLst/>
              </a:prstGeom>
              <a:scene3d>
                <a:camera prst="perspectiveFront" fov="5400000">
                  <a:rot lat="304488" lon="1206851" rev="52230"/>
                </a:camera>
                <a:lightRig rig="threePt" dir="t"/>
              </a:scene3d>
            </p:spPr>
          </p:pic>
          <p:sp>
            <p:nvSpPr>
              <p:cNvPr id="10" name="Paralelogramo 9"/>
              <p:cNvSpPr/>
              <p:nvPr/>
            </p:nvSpPr>
            <p:spPr>
              <a:xfrm>
                <a:off x="781312" y="1903865"/>
                <a:ext cx="1916855" cy="898624"/>
              </a:xfrm>
              <a:prstGeom prst="parallelogram">
                <a:avLst>
                  <a:gd name="adj" fmla="val 47664"/>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sp>
          <p:nvSpPr>
            <p:cNvPr id="33" name="CuadroTexto 32"/>
            <p:cNvSpPr txBox="1"/>
            <p:nvPr/>
          </p:nvSpPr>
          <p:spPr>
            <a:xfrm rot="20816069">
              <a:off x="2188479" y="3597746"/>
              <a:ext cx="940573" cy="253916"/>
            </a:xfrm>
            <a:prstGeom prst="rect">
              <a:avLst/>
            </a:prstGeom>
            <a:noFill/>
          </p:spPr>
          <p:txBody>
            <a:bodyPr wrap="none" rtlCol="0">
              <a:spAutoFit/>
              <a:scene3d>
                <a:camera prst="perspectiveContrastingLeftFacing"/>
                <a:lightRig rig="threePt" dir="t"/>
              </a:scene3d>
            </a:bodyPr>
            <a:lstStyle/>
            <a:p>
              <a:r>
                <a:rPr lang="es-ES" sz="1050" dirty="0">
                  <a:latin typeface="Arial"/>
                  <a:cs typeface="Arial"/>
                </a:rPr>
                <a:t>Temperatura</a:t>
              </a:r>
            </a:p>
          </p:txBody>
        </p:sp>
      </p:grpSp>
      <p:grpSp>
        <p:nvGrpSpPr>
          <p:cNvPr id="4" name="Agrupar 3"/>
          <p:cNvGrpSpPr/>
          <p:nvPr/>
        </p:nvGrpSpPr>
        <p:grpSpPr>
          <a:xfrm>
            <a:off x="2175553" y="1556792"/>
            <a:ext cx="2128294" cy="993178"/>
            <a:chOff x="2175553" y="1556792"/>
            <a:chExt cx="2128294" cy="993178"/>
          </a:xfrm>
        </p:grpSpPr>
        <p:sp>
          <p:nvSpPr>
            <p:cNvPr id="130" name="Paralelogramo 129"/>
            <p:cNvSpPr/>
            <p:nvPr/>
          </p:nvSpPr>
          <p:spPr>
            <a:xfrm>
              <a:off x="2187567" y="1556792"/>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30" name="Agrupar 29"/>
            <p:cNvGrpSpPr/>
            <p:nvPr/>
          </p:nvGrpSpPr>
          <p:grpSpPr>
            <a:xfrm>
              <a:off x="2289983" y="1613330"/>
              <a:ext cx="1916855" cy="905241"/>
              <a:chOff x="2730507" y="1005241"/>
              <a:chExt cx="1916855" cy="905241"/>
            </a:xfrm>
          </p:grpSpPr>
          <p:grpSp>
            <p:nvGrpSpPr>
              <p:cNvPr id="18" name="Agrupar 17"/>
              <p:cNvGrpSpPr/>
              <p:nvPr/>
            </p:nvGrpSpPr>
            <p:grpSpPr>
              <a:xfrm>
                <a:off x="2730507" y="1005241"/>
                <a:ext cx="1916855" cy="898624"/>
                <a:chOff x="1054271" y="874661"/>
                <a:chExt cx="1916855" cy="898624"/>
              </a:xfrm>
            </p:grpSpPr>
            <p:sp>
              <p:nvSpPr>
                <p:cNvPr id="6" name="Paralelogramo 5"/>
                <p:cNvSpPr/>
                <p:nvPr/>
              </p:nvSpPr>
              <p:spPr>
                <a:xfrm>
                  <a:off x="1054271" y="874661"/>
                  <a:ext cx="1916855" cy="898624"/>
                </a:xfrm>
                <a:prstGeom prst="parallelogram">
                  <a:avLst>
                    <a:gd name="adj" fmla="val 47664"/>
                  </a:avLst>
                </a:prstGeom>
                <a:solidFill>
                  <a:srgbClr val="FFFFFF"/>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pic>
              <p:nvPicPr>
                <p:cNvPr id="7" name="Imagen 6" descr="Screen Shot 2019-09-27 at 14.10.13.png"/>
                <p:cNvPicPr>
                  <a:picLocks noChangeAspect="1"/>
                </p:cNvPicPr>
                <p:nvPr/>
              </p:nvPicPr>
              <p:blipFill rotWithShape="1">
                <a:blip r:embed="rId5">
                  <a:extLst>
                    <a:ext uri="{28A0092B-C50C-407E-A947-70E740481C1C}">
                      <a14:useLocalDpi xmlns:a14="http://schemas.microsoft.com/office/drawing/2010/main" val="0"/>
                    </a:ext>
                  </a:extLst>
                </a:blip>
                <a:srcRect l="8992" r="6734"/>
                <a:stretch/>
              </p:blipFill>
              <p:spPr>
                <a:xfrm>
                  <a:off x="1316567" y="884185"/>
                  <a:ext cx="1309322" cy="871468"/>
                </a:xfrm>
                <a:prstGeom prst="rect">
                  <a:avLst/>
                </a:prstGeom>
                <a:scene3d>
                  <a:camera prst="perspectiveFront" fov="5400000">
                    <a:rot lat="304488" lon="1206851" rev="52230"/>
                  </a:camera>
                  <a:lightRig rig="threePt" dir="t"/>
                </a:scene3d>
              </p:spPr>
            </p:pic>
          </p:grpSp>
          <p:cxnSp>
            <p:nvCxnSpPr>
              <p:cNvPr id="25" name="Conector recto 24"/>
              <p:cNvCxnSpPr/>
              <p:nvPr/>
            </p:nvCxnSpPr>
            <p:spPr>
              <a:xfrm flipV="1">
                <a:off x="3044825" y="1005241"/>
                <a:ext cx="107950" cy="223484"/>
              </a:xfrm>
              <a:prstGeom prst="line">
                <a:avLst/>
              </a:prstGeom>
              <a:ln w="9525" cmpd="sng">
                <a:solidFill>
                  <a:srgbClr val="7F7F7F"/>
                </a:solidFill>
              </a:ln>
            </p:spPr>
            <p:style>
              <a:lnRef idx="2">
                <a:schemeClr val="accent1"/>
              </a:lnRef>
              <a:fillRef idx="0">
                <a:schemeClr val="accent1"/>
              </a:fillRef>
              <a:effectRef idx="1">
                <a:schemeClr val="accent1"/>
              </a:effectRef>
              <a:fontRef idx="minor">
                <a:schemeClr val="tx1"/>
              </a:fontRef>
            </p:style>
          </p:cxnSp>
          <p:cxnSp>
            <p:nvCxnSpPr>
              <p:cNvPr id="27" name="Conector recto 26"/>
              <p:cNvCxnSpPr/>
              <p:nvPr/>
            </p:nvCxnSpPr>
            <p:spPr>
              <a:xfrm flipV="1">
                <a:off x="4214366" y="1686998"/>
                <a:ext cx="107950" cy="223484"/>
              </a:xfrm>
              <a:prstGeom prst="line">
                <a:avLst/>
              </a:prstGeom>
              <a:ln w="9525" cmpd="sng">
                <a:solidFill>
                  <a:srgbClr val="7F7F7F"/>
                </a:solidFill>
              </a:ln>
            </p:spPr>
            <p:style>
              <a:lnRef idx="2">
                <a:schemeClr val="accent1"/>
              </a:lnRef>
              <a:fillRef idx="0">
                <a:schemeClr val="accent1"/>
              </a:fillRef>
              <a:effectRef idx="1">
                <a:schemeClr val="accent1"/>
              </a:effectRef>
              <a:fontRef idx="minor">
                <a:schemeClr val="tx1"/>
              </a:fontRef>
            </p:style>
          </p:cxnSp>
        </p:grpSp>
        <p:sp>
          <p:nvSpPr>
            <p:cNvPr id="31" name="CuadroTexto 30"/>
            <p:cNvSpPr txBox="1"/>
            <p:nvPr/>
          </p:nvSpPr>
          <p:spPr>
            <a:xfrm rot="20816069">
              <a:off x="2175553" y="2288360"/>
              <a:ext cx="992273" cy="261610"/>
            </a:xfrm>
            <a:prstGeom prst="rect">
              <a:avLst/>
            </a:prstGeom>
            <a:noFill/>
          </p:spPr>
          <p:txBody>
            <a:bodyPr wrap="none" rtlCol="0">
              <a:spAutoFit/>
              <a:scene3d>
                <a:camera prst="perspectiveContrastingLeftFacing"/>
                <a:lightRig rig="threePt" dir="t"/>
              </a:scene3d>
            </a:bodyPr>
            <a:lstStyle/>
            <a:p>
              <a:r>
                <a:rPr lang="es-ES" sz="1050" dirty="0">
                  <a:latin typeface="Arial"/>
                  <a:cs typeface="Arial"/>
                </a:rPr>
                <a:t>Precipitación</a:t>
              </a:r>
            </a:p>
          </p:txBody>
        </p:sp>
      </p:grpSp>
      <p:grpSp>
        <p:nvGrpSpPr>
          <p:cNvPr id="134" name="Agrupar 133"/>
          <p:cNvGrpSpPr/>
          <p:nvPr/>
        </p:nvGrpSpPr>
        <p:grpSpPr>
          <a:xfrm>
            <a:off x="2127667" y="295496"/>
            <a:ext cx="2116280" cy="992114"/>
            <a:chOff x="1763688" y="295496"/>
            <a:chExt cx="2116280" cy="992114"/>
          </a:xfrm>
        </p:grpSpPr>
        <p:sp>
          <p:nvSpPr>
            <p:cNvPr id="119" name="Paralelogramo 118"/>
            <p:cNvSpPr/>
            <p:nvPr/>
          </p:nvSpPr>
          <p:spPr>
            <a:xfrm>
              <a:off x="1763688" y="295496"/>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112" name="Agrupar 111"/>
            <p:cNvGrpSpPr/>
            <p:nvPr/>
          </p:nvGrpSpPr>
          <p:grpSpPr>
            <a:xfrm>
              <a:off x="1868789" y="332656"/>
              <a:ext cx="1916855" cy="899532"/>
              <a:chOff x="1926004" y="332656"/>
              <a:chExt cx="1916855" cy="899532"/>
            </a:xfrm>
          </p:grpSpPr>
          <p:sp>
            <p:nvSpPr>
              <p:cNvPr id="88" name="Paralelogramo 87"/>
              <p:cNvSpPr/>
              <p:nvPr/>
            </p:nvSpPr>
            <p:spPr>
              <a:xfrm>
                <a:off x="1926004" y="332656"/>
                <a:ext cx="1916855" cy="898624"/>
              </a:xfrm>
              <a:prstGeom prst="parallelogram">
                <a:avLst>
                  <a:gd name="adj" fmla="val 47664"/>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89" name="CuadroTexto 88"/>
              <p:cNvSpPr txBox="1"/>
              <p:nvPr/>
            </p:nvSpPr>
            <p:spPr>
              <a:xfrm rot="20816069">
                <a:off x="2005777" y="978272"/>
                <a:ext cx="603876" cy="253916"/>
              </a:xfrm>
              <a:prstGeom prst="rect">
                <a:avLst/>
              </a:prstGeom>
              <a:noFill/>
            </p:spPr>
            <p:txBody>
              <a:bodyPr wrap="none" rtlCol="0">
                <a:spAutoFit/>
                <a:scene3d>
                  <a:camera prst="perspectiveContrastingLeftFacing"/>
                  <a:lightRig rig="threePt" dir="t"/>
                </a:scene3d>
              </a:bodyPr>
              <a:lstStyle/>
              <a:p>
                <a:r>
                  <a:rPr lang="es-ES" sz="1050" dirty="0">
                    <a:latin typeface="Arial"/>
                    <a:cs typeface="Arial"/>
                  </a:rPr>
                  <a:t>Puntos</a:t>
                </a:r>
              </a:p>
            </p:txBody>
          </p:sp>
          <p:sp>
            <p:nvSpPr>
              <p:cNvPr id="24" name="Elipse 23"/>
              <p:cNvSpPr/>
              <p:nvPr/>
            </p:nvSpPr>
            <p:spPr>
              <a:xfrm>
                <a:off x="2463796" y="486834"/>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0" name="Elipse 89"/>
              <p:cNvSpPr/>
              <p:nvPr/>
            </p:nvSpPr>
            <p:spPr>
              <a:xfrm>
                <a:off x="2616196" y="639234"/>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1" name="Elipse 90"/>
              <p:cNvSpPr/>
              <p:nvPr/>
            </p:nvSpPr>
            <p:spPr>
              <a:xfrm>
                <a:off x="2341077" y="754593"/>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2" name="Elipse 91"/>
              <p:cNvSpPr/>
              <p:nvPr/>
            </p:nvSpPr>
            <p:spPr>
              <a:xfrm>
                <a:off x="2493477" y="906993"/>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3" name="Elipse 92"/>
              <p:cNvSpPr/>
              <p:nvPr/>
            </p:nvSpPr>
            <p:spPr>
              <a:xfrm>
                <a:off x="3275856" y="548680"/>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4" name="Elipse 93"/>
              <p:cNvSpPr/>
              <p:nvPr/>
            </p:nvSpPr>
            <p:spPr>
              <a:xfrm>
                <a:off x="2888248" y="1012230"/>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5" name="Elipse 94"/>
              <p:cNvSpPr/>
              <p:nvPr/>
            </p:nvSpPr>
            <p:spPr>
              <a:xfrm>
                <a:off x="2987824" y="476672"/>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6" name="Elipse 95"/>
              <p:cNvSpPr/>
              <p:nvPr/>
            </p:nvSpPr>
            <p:spPr>
              <a:xfrm>
                <a:off x="3275856" y="1052736"/>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7" name="Elipse 96"/>
              <p:cNvSpPr/>
              <p:nvPr/>
            </p:nvSpPr>
            <p:spPr>
              <a:xfrm>
                <a:off x="3059832" y="764704"/>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grpSp>
      <p:grpSp>
        <p:nvGrpSpPr>
          <p:cNvPr id="49" name="Agrupar 48"/>
          <p:cNvGrpSpPr/>
          <p:nvPr/>
        </p:nvGrpSpPr>
        <p:grpSpPr>
          <a:xfrm flipV="1">
            <a:off x="2655456" y="476672"/>
            <a:ext cx="999469" cy="4393120"/>
            <a:chOff x="2655456" y="476672"/>
            <a:chExt cx="999469" cy="5841537"/>
          </a:xfrm>
        </p:grpSpPr>
        <p:cxnSp>
          <p:nvCxnSpPr>
            <p:cNvPr id="50" name="Conector recto de flecha 49"/>
            <p:cNvCxnSpPr/>
            <p:nvPr/>
          </p:nvCxnSpPr>
          <p:spPr>
            <a:xfrm>
              <a:off x="2655456" y="762208"/>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1" name="Conector recto de flecha 50"/>
            <p:cNvCxnSpPr/>
            <p:nvPr/>
          </p:nvCxnSpPr>
          <p:spPr>
            <a:xfrm>
              <a:off x="2771800" y="476672"/>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2" name="Conector recto de flecha 51"/>
            <p:cNvCxnSpPr/>
            <p:nvPr/>
          </p:nvCxnSpPr>
          <p:spPr>
            <a:xfrm>
              <a:off x="2831828" y="944782"/>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3" name="Conector recto de flecha 52"/>
            <p:cNvCxnSpPr/>
            <p:nvPr/>
          </p:nvCxnSpPr>
          <p:spPr>
            <a:xfrm>
              <a:off x="2947111" y="646849"/>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4" name="Conector recto de flecha 53"/>
            <p:cNvCxnSpPr/>
            <p:nvPr/>
          </p:nvCxnSpPr>
          <p:spPr>
            <a:xfrm>
              <a:off x="3206370" y="1026895"/>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5" name="Conector recto de flecha 54"/>
            <p:cNvCxnSpPr/>
            <p:nvPr/>
          </p:nvCxnSpPr>
          <p:spPr>
            <a:xfrm>
              <a:off x="3303663" y="476672"/>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6" name="Conector recto de flecha 55"/>
            <p:cNvCxnSpPr/>
            <p:nvPr/>
          </p:nvCxnSpPr>
          <p:spPr>
            <a:xfrm>
              <a:off x="3383794" y="797818"/>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7" name="Conector recto de flecha 56"/>
            <p:cNvCxnSpPr/>
            <p:nvPr/>
          </p:nvCxnSpPr>
          <p:spPr>
            <a:xfrm>
              <a:off x="3611798" y="605708"/>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8" name="Conector recto de flecha 57"/>
            <p:cNvCxnSpPr/>
            <p:nvPr/>
          </p:nvCxnSpPr>
          <p:spPr>
            <a:xfrm>
              <a:off x="3596079" y="1069929"/>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grpSp>
      <p:graphicFrame>
        <p:nvGraphicFramePr>
          <p:cNvPr id="59" name="Tabla 58"/>
          <p:cNvGraphicFramePr>
            <a:graphicFrameLocks noGrp="1"/>
          </p:cNvGraphicFramePr>
          <p:nvPr>
            <p:extLst>
              <p:ext uri="{D42A27DB-BD31-4B8C-83A1-F6EECF244321}">
                <p14:modId xmlns:p14="http://schemas.microsoft.com/office/powerpoint/2010/main" val="68634440"/>
              </p:ext>
            </p:extLst>
          </p:nvPr>
        </p:nvGraphicFramePr>
        <p:xfrm>
          <a:off x="5400400" y="344638"/>
          <a:ext cx="2052321" cy="1066800"/>
        </p:xfrm>
        <a:graphic>
          <a:graphicData uri="http://schemas.openxmlformats.org/drawingml/2006/table">
            <a:tbl>
              <a:tblPr firstRow="1" bandRow="1">
                <a:tableStyleId>{5C22544A-7EE6-4342-B048-85BDC9FD1C3A}</a:tableStyleId>
              </a:tblPr>
              <a:tblGrid>
                <a:gridCol w="522605">
                  <a:extLst>
                    <a:ext uri="{9D8B030D-6E8A-4147-A177-3AD203B41FA5}">
                      <a16:colId xmlns:a16="http://schemas.microsoft.com/office/drawing/2014/main" val="20000"/>
                    </a:ext>
                  </a:extLst>
                </a:gridCol>
                <a:gridCol w="522605">
                  <a:extLst>
                    <a:ext uri="{9D8B030D-6E8A-4147-A177-3AD203B41FA5}">
                      <a16:colId xmlns:a16="http://schemas.microsoft.com/office/drawing/2014/main" val="20001"/>
                    </a:ext>
                  </a:extLst>
                </a:gridCol>
                <a:gridCol w="482918">
                  <a:extLst>
                    <a:ext uri="{9D8B030D-6E8A-4147-A177-3AD203B41FA5}">
                      <a16:colId xmlns:a16="http://schemas.microsoft.com/office/drawing/2014/main" val="20002"/>
                    </a:ext>
                  </a:extLst>
                </a:gridCol>
                <a:gridCol w="524193">
                  <a:extLst>
                    <a:ext uri="{9D8B030D-6E8A-4147-A177-3AD203B41FA5}">
                      <a16:colId xmlns:a16="http://schemas.microsoft.com/office/drawing/2014/main" val="20003"/>
                    </a:ext>
                  </a:extLst>
                </a:gridCol>
              </a:tblGrid>
              <a:tr h="0">
                <a:tc>
                  <a:txBody>
                    <a:bodyPr/>
                    <a:lstStyle/>
                    <a:p>
                      <a:r>
                        <a:rPr lang="es-ES" sz="800" dirty="0" err="1">
                          <a:latin typeface="Arial"/>
                          <a:cs typeface="Arial"/>
                        </a:rPr>
                        <a:t>Pto_id</a:t>
                      </a:r>
                      <a:endParaRPr lang="es-ES" sz="800" dirty="0">
                        <a:latin typeface="Arial"/>
                        <a:cs typeface="Arial"/>
                      </a:endParaRPr>
                    </a:p>
                  </a:txBody>
                  <a:tcPr/>
                </a:tc>
                <a:tc>
                  <a:txBody>
                    <a:bodyPr/>
                    <a:lstStyle/>
                    <a:p>
                      <a:r>
                        <a:rPr lang="es-ES" sz="800" dirty="0">
                          <a:latin typeface="Arial"/>
                          <a:cs typeface="Arial"/>
                        </a:rPr>
                        <a:t>Bioma</a:t>
                      </a:r>
                    </a:p>
                  </a:txBody>
                  <a:tcPr/>
                </a:tc>
                <a:tc>
                  <a:txBody>
                    <a:bodyPr/>
                    <a:lstStyle/>
                    <a:p>
                      <a:r>
                        <a:rPr lang="es-ES" sz="800" dirty="0" err="1">
                          <a:latin typeface="Arial"/>
                          <a:cs typeface="Arial"/>
                        </a:rPr>
                        <a:t>Temp</a:t>
                      </a:r>
                      <a:endParaRPr lang="es-ES" sz="800" dirty="0">
                        <a:latin typeface="Arial"/>
                        <a:cs typeface="Arial"/>
                      </a:endParaRPr>
                    </a:p>
                  </a:txBody>
                  <a:tcPr/>
                </a:tc>
                <a:tc>
                  <a:txBody>
                    <a:bodyPr/>
                    <a:lstStyle/>
                    <a:p>
                      <a:r>
                        <a:rPr lang="es-ES" sz="800" dirty="0" err="1">
                          <a:latin typeface="Arial"/>
                          <a:cs typeface="Arial"/>
                        </a:rPr>
                        <a:t>Precip</a:t>
                      </a:r>
                      <a:endParaRPr lang="es-ES" sz="800" dirty="0">
                        <a:latin typeface="Arial"/>
                        <a:cs typeface="Arial"/>
                      </a:endParaRPr>
                    </a:p>
                  </a:txBody>
                  <a:tcPr/>
                </a:tc>
                <a:extLst>
                  <a:ext uri="{0D108BD9-81ED-4DB2-BD59-A6C34878D82A}">
                    <a16:rowId xmlns:a16="http://schemas.microsoft.com/office/drawing/2014/main" val="10000"/>
                  </a:ext>
                </a:extLst>
              </a:tr>
              <a:tr h="0">
                <a:tc>
                  <a:txBody>
                    <a:bodyPr/>
                    <a:lstStyle/>
                    <a:p>
                      <a:pPr algn="r"/>
                      <a:r>
                        <a:rPr lang="es-ES" sz="800" dirty="0">
                          <a:latin typeface="Arial"/>
                          <a:cs typeface="Arial"/>
                        </a:rPr>
                        <a:t>1</a:t>
                      </a:r>
                    </a:p>
                  </a:txBody>
                  <a:tcPr/>
                </a:tc>
                <a:tc>
                  <a:txBody>
                    <a:bodyPr/>
                    <a:lstStyle/>
                    <a:p>
                      <a:pPr algn="r"/>
                      <a:r>
                        <a:rPr lang="es-ES" sz="800" dirty="0">
                          <a:latin typeface="Arial"/>
                          <a:cs typeface="Arial"/>
                        </a:rPr>
                        <a:t>1</a:t>
                      </a:r>
                    </a:p>
                  </a:txBody>
                  <a:tcPr/>
                </a:tc>
                <a:tc>
                  <a:txBody>
                    <a:bodyPr/>
                    <a:lstStyle/>
                    <a:p>
                      <a:pPr algn="r"/>
                      <a:r>
                        <a:rPr lang="es-ES" sz="800" dirty="0">
                          <a:latin typeface="Arial"/>
                          <a:cs typeface="Arial"/>
                        </a:rPr>
                        <a:t>12</a:t>
                      </a:r>
                    </a:p>
                  </a:txBody>
                  <a:tcPr/>
                </a:tc>
                <a:tc>
                  <a:txBody>
                    <a:bodyPr/>
                    <a:lstStyle/>
                    <a:p>
                      <a:pPr algn="r"/>
                      <a:r>
                        <a:rPr lang="es-ES" sz="800" dirty="0">
                          <a:latin typeface="Arial"/>
                          <a:cs typeface="Arial"/>
                        </a:rPr>
                        <a:t>189</a:t>
                      </a:r>
                    </a:p>
                  </a:txBody>
                  <a:tcPr/>
                </a:tc>
                <a:extLst>
                  <a:ext uri="{0D108BD9-81ED-4DB2-BD59-A6C34878D82A}">
                    <a16:rowId xmlns:a16="http://schemas.microsoft.com/office/drawing/2014/main" val="10001"/>
                  </a:ext>
                </a:extLst>
              </a:tr>
              <a:tr h="0">
                <a:tc>
                  <a:txBody>
                    <a:bodyPr/>
                    <a:lstStyle/>
                    <a:p>
                      <a:pPr algn="r"/>
                      <a:r>
                        <a:rPr lang="es-ES" sz="800" dirty="0">
                          <a:latin typeface="Arial"/>
                          <a:cs typeface="Arial"/>
                        </a:rPr>
                        <a:t>2</a:t>
                      </a:r>
                    </a:p>
                  </a:txBody>
                  <a:tcPr/>
                </a:tc>
                <a:tc>
                  <a:txBody>
                    <a:bodyPr/>
                    <a:lstStyle/>
                    <a:p>
                      <a:pPr algn="r"/>
                      <a:r>
                        <a:rPr lang="es-ES" sz="800" dirty="0">
                          <a:latin typeface="Arial"/>
                          <a:cs typeface="Arial"/>
                        </a:rPr>
                        <a:t>1</a:t>
                      </a:r>
                    </a:p>
                  </a:txBody>
                  <a:tcPr/>
                </a:tc>
                <a:tc>
                  <a:txBody>
                    <a:bodyPr/>
                    <a:lstStyle/>
                    <a:p>
                      <a:pPr algn="r"/>
                      <a:r>
                        <a:rPr lang="es-ES" sz="800" dirty="0">
                          <a:latin typeface="Arial"/>
                          <a:cs typeface="Arial"/>
                        </a:rPr>
                        <a:t>13</a:t>
                      </a:r>
                    </a:p>
                  </a:txBody>
                  <a:tcPr/>
                </a:tc>
                <a:tc>
                  <a:txBody>
                    <a:bodyPr/>
                    <a:lstStyle/>
                    <a:p>
                      <a:pPr algn="r"/>
                      <a:r>
                        <a:rPr lang="es-ES" sz="800" dirty="0">
                          <a:latin typeface="Arial"/>
                          <a:cs typeface="Arial"/>
                        </a:rPr>
                        <a:t>100</a:t>
                      </a:r>
                    </a:p>
                  </a:txBody>
                  <a:tcPr/>
                </a:tc>
                <a:extLst>
                  <a:ext uri="{0D108BD9-81ED-4DB2-BD59-A6C34878D82A}">
                    <a16:rowId xmlns:a16="http://schemas.microsoft.com/office/drawing/2014/main" val="10002"/>
                  </a:ext>
                </a:extLst>
              </a:tr>
              <a:tr h="0">
                <a:tc>
                  <a:txBody>
                    <a:bodyPr/>
                    <a:lstStyle/>
                    <a:p>
                      <a:pPr algn="r"/>
                      <a:r>
                        <a:rPr lang="es-ES" sz="800" dirty="0">
                          <a:latin typeface="Arial"/>
                          <a:cs typeface="Arial"/>
                        </a:rPr>
                        <a:t>3</a:t>
                      </a:r>
                    </a:p>
                  </a:txBody>
                  <a:tcPr/>
                </a:tc>
                <a:tc>
                  <a:txBody>
                    <a:bodyPr/>
                    <a:lstStyle/>
                    <a:p>
                      <a:pPr algn="r"/>
                      <a:r>
                        <a:rPr lang="es-ES" sz="800" dirty="0">
                          <a:latin typeface="Arial"/>
                          <a:cs typeface="Arial"/>
                        </a:rPr>
                        <a:t>2</a:t>
                      </a:r>
                    </a:p>
                  </a:txBody>
                  <a:tcPr/>
                </a:tc>
                <a:tc>
                  <a:txBody>
                    <a:bodyPr/>
                    <a:lstStyle/>
                    <a:p>
                      <a:pPr algn="r"/>
                      <a:r>
                        <a:rPr lang="es-ES" sz="800" dirty="0">
                          <a:latin typeface="Arial"/>
                          <a:cs typeface="Arial"/>
                        </a:rPr>
                        <a:t>20</a:t>
                      </a:r>
                    </a:p>
                  </a:txBody>
                  <a:tcPr/>
                </a:tc>
                <a:tc>
                  <a:txBody>
                    <a:bodyPr/>
                    <a:lstStyle/>
                    <a:p>
                      <a:pPr algn="r"/>
                      <a:r>
                        <a:rPr lang="es-ES" sz="800" dirty="0">
                          <a:latin typeface="Arial"/>
                          <a:cs typeface="Arial"/>
                        </a:rPr>
                        <a:t>1000</a:t>
                      </a:r>
                    </a:p>
                  </a:txBody>
                  <a:tcPr/>
                </a:tc>
                <a:extLst>
                  <a:ext uri="{0D108BD9-81ED-4DB2-BD59-A6C34878D82A}">
                    <a16:rowId xmlns:a16="http://schemas.microsoft.com/office/drawing/2014/main" val="10003"/>
                  </a:ext>
                </a:extLst>
              </a:tr>
              <a:tr h="0">
                <a:tc>
                  <a:txBody>
                    <a:bodyPr/>
                    <a:lstStyle/>
                    <a:p>
                      <a:pPr algn="r"/>
                      <a:r>
                        <a:rPr lang="es-ES" sz="800" dirty="0">
                          <a:latin typeface="Arial"/>
                          <a:cs typeface="Arial"/>
                        </a:rPr>
                        <a:t>4</a:t>
                      </a:r>
                    </a:p>
                  </a:txBody>
                  <a:tcPr/>
                </a:tc>
                <a:tc>
                  <a:txBody>
                    <a:bodyPr/>
                    <a:lstStyle/>
                    <a:p>
                      <a:pPr algn="r"/>
                      <a:r>
                        <a:rPr lang="es-ES" sz="800" dirty="0">
                          <a:latin typeface="Arial"/>
                          <a:cs typeface="Arial"/>
                        </a:rPr>
                        <a:t>3</a:t>
                      </a:r>
                    </a:p>
                  </a:txBody>
                  <a:tcPr/>
                </a:tc>
                <a:tc>
                  <a:txBody>
                    <a:bodyPr/>
                    <a:lstStyle/>
                    <a:p>
                      <a:pPr algn="r"/>
                      <a:r>
                        <a:rPr lang="es-ES" sz="800" dirty="0">
                          <a:latin typeface="Arial"/>
                          <a:cs typeface="Arial"/>
                        </a:rPr>
                        <a:t>-3</a:t>
                      </a:r>
                    </a:p>
                  </a:txBody>
                  <a:tcPr/>
                </a:tc>
                <a:tc>
                  <a:txBody>
                    <a:bodyPr/>
                    <a:lstStyle/>
                    <a:p>
                      <a:pPr algn="r"/>
                      <a:r>
                        <a:rPr lang="es-ES" sz="800" dirty="0">
                          <a:latin typeface="Arial"/>
                          <a:cs typeface="Arial"/>
                        </a:rPr>
                        <a:t>23</a:t>
                      </a:r>
                    </a:p>
                  </a:txBody>
                  <a:tcPr/>
                </a:tc>
                <a:extLst>
                  <a:ext uri="{0D108BD9-81ED-4DB2-BD59-A6C34878D82A}">
                    <a16:rowId xmlns:a16="http://schemas.microsoft.com/office/drawing/2014/main" val="10004"/>
                  </a:ext>
                </a:extLst>
              </a:tr>
            </a:tbl>
          </a:graphicData>
        </a:graphic>
      </p:graphicFrame>
      <p:grpSp>
        <p:nvGrpSpPr>
          <p:cNvPr id="9" name="Agrupar 8"/>
          <p:cNvGrpSpPr/>
          <p:nvPr/>
        </p:nvGrpSpPr>
        <p:grpSpPr>
          <a:xfrm>
            <a:off x="3993919" y="878038"/>
            <a:ext cx="1406481" cy="3794808"/>
            <a:chOff x="3993919" y="878038"/>
            <a:chExt cx="1406481" cy="3794808"/>
          </a:xfrm>
        </p:grpSpPr>
        <p:cxnSp>
          <p:nvCxnSpPr>
            <p:cNvPr id="60" name="Conector recto de flecha 59"/>
            <p:cNvCxnSpPr>
              <a:endCxn id="59" idx="1"/>
            </p:cNvCxnSpPr>
            <p:nvPr/>
          </p:nvCxnSpPr>
          <p:spPr>
            <a:xfrm flipV="1">
              <a:off x="3995936" y="878038"/>
              <a:ext cx="1404464" cy="30682"/>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sp>
          <p:nvSpPr>
            <p:cNvPr id="61" name="Forma libre 60"/>
            <p:cNvSpPr/>
            <p:nvPr/>
          </p:nvSpPr>
          <p:spPr>
            <a:xfrm>
              <a:off x="4026765" y="944782"/>
              <a:ext cx="753392" cy="3728064"/>
            </a:xfrm>
            <a:custGeom>
              <a:avLst/>
              <a:gdLst>
                <a:gd name="connsiteX0" fmla="*/ 0 w 646939"/>
                <a:gd name="connsiteY0" fmla="*/ 3366846 h 3366846"/>
                <a:gd name="connsiteX1" fmla="*/ 646939 w 646939"/>
                <a:gd name="connsiteY1" fmla="*/ 3354864 h 3366846"/>
                <a:gd name="connsiteX2" fmla="*/ 622978 w 646939"/>
                <a:gd name="connsiteY2" fmla="*/ 0 h 3366846"/>
              </a:gdLst>
              <a:ahLst/>
              <a:cxnLst>
                <a:cxn ang="0">
                  <a:pos x="connsiteX0" y="connsiteY0"/>
                </a:cxn>
                <a:cxn ang="0">
                  <a:pos x="connsiteX1" y="connsiteY1"/>
                </a:cxn>
                <a:cxn ang="0">
                  <a:pos x="connsiteX2" y="connsiteY2"/>
                </a:cxn>
              </a:cxnLst>
              <a:rect l="l" t="t" r="r" b="b"/>
              <a:pathLst>
                <a:path w="646939" h="3366846">
                  <a:moveTo>
                    <a:pt x="0" y="3366846"/>
                  </a:moveTo>
                  <a:lnTo>
                    <a:pt x="646939" y="3354864"/>
                  </a:lnTo>
                  <a:lnTo>
                    <a:pt x="622978" y="0"/>
                  </a:lnTo>
                </a:path>
              </a:pathLst>
            </a:cu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sp>
          <p:nvSpPr>
            <p:cNvPr id="62" name="Forma libre 61"/>
            <p:cNvSpPr/>
            <p:nvPr/>
          </p:nvSpPr>
          <p:spPr>
            <a:xfrm>
              <a:off x="4011257" y="944782"/>
              <a:ext cx="658919" cy="2505935"/>
            </a:xfrm>
            <a:custGeom>
              <a:avLst/>
              <a:gdLst>
                <a:gd name="connsiteX0" fmla="*/ 0 w 658919"/>
                <a:gd name="connsiteY0" fmla="*/ 2084808 h 2084808"/>
                <a:gd name="connsiteX1" fmla="*/ 658919 w 658919"/>
                <a:gd name="connsiteY1" fmla="*/ 2072826 h 2084808"/>
                <a:gd name="connsiteX2" fmla="*/ 646939 w 658919"/>
                <a:gd name="connsiteY2" fmla="*/ 0 h 2084808"/>
              </a:gdLst>
              <a:ahLst/>
              <a:cxnLst>
                <a:cxn ang="0">
                  <a:pos x="connsiteX0" y="connsiteY0"/>
                </a:cxn>
                <a:cxn ang="0">
                  <a:pos x="connsiteX1" y="connsiteY1"/>
                </a:cxn>
                <a:cxn ang="0">
                  <a:pos x="connsiteX2" y="connsiteY2"/>
                </a:cxn>
              </a:cxnLst>
              <a:rect l="l" t="t" r="r" b="b"/>
              <a:pathLst>
                <a:path w="658919" h="2084808">
                  <a:moveTo>
                    <a:pt x="0" y="2084808"/>
                  </a:moveTo>
                  <a:lnTo>
                    <a:pt x="658919" y="2072826"/>
                  </a:lnTo>
                  <a:cubicBezTo>
                    <a:pt x="654926" y="1381884"/>
                    <a:pt x="650932" y="690942"/>
                    <a:pt x="646939" y="0"/>
                  </a:cubicBezTo>
                </a:path>
              </a:pathLst>
            </a:cu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sp>
          <p:nvSpPr>
            <p:cNvPr id="63" name="Forma libre 62"/>
            <p:cNvSpPr/>
            <p:nvPr/>
          </p:nvSpPr>
          <p:spPr>
            <a:xfrm>
              <a:off x="3993919" y="944782"/>
              <a:ext cx="548962" cy="1180312"/>
            </a:xfrm>
            <a:custGeom>
              <a:avLst/>
              <a:gdLst>
                <a:gd name="connsiteX0" fmla="*/ 0 w 658919"/>
                <a:gd name="connsiteY0" fmla="*/ 2084808 h 2084808"/>
                <a:gd name="connsiteX1" fmla="*/ 658919 w 658919"/>
                <a:gd name="connsiteY1" fmla="*/ 2072826 h 2084808"/>
                <a:gd name="connsiteX2" fmla="*/ 646939 w 658919"/>
                <a:gd name="connsiteY2" fmla="*/ 0 h 2084808"/>
              </a:gdLst>
              <a:ahLst/>
              <a:cxnLst>
                <a:cxn ang="0">
                  <a:pos x="connsiteX0" y="connsiteY0"/>
                </a:cxn>
                <a:cxn ang="0">
                  <a:pos x="connsiteX1" y="connsiteY1"/>
                </a:cxn>
                <a:cxn ang="0">
                  <a:pos x="connsiteX2" y="connsiteY2"/>
                </a:cxn>
              </a:cxnLst>
              <a:rect l="l" t="t" r="r" b="b"/>
              <a:pathLst>
                <a:path w="658919" h="2084808">
                  <a:moveTo>
                    <a:pt x="0" y="2084808"/>
                  </a:moveTo>
                  <a:lnTo>
                    <a:pt x="658919" y="2072826"/>
                  </a:lnTo>
                  <a:cubicBezTo>
                    <a:pt x="654926" y="1381884"/>
                    <a:pt x="650932" y="690942"/>
                    <a:pt x="646939" y="0"/>
                  </a:cubicBezTo>
                </a:path>
              </a:pathLst>
            </a:cu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grpSp>
      <p:sp>
        <p:nvSpPr>
          <p:cNvPr id="141" name="Llamada ovalada 140"/>
          <p:cNvSpPr/>
          <p:nvPr/>
        </p:nvSpPr>
        <p:spPr>
          <a:xfrm>
            <a:off x="2127667" y="3874177"/>
            <a:ext cx="3244546" cy="2131021"/>
          </a:xfrm>
          <a:prstGeom prst="wedgeEllipseCallout">
            <a:avLst>
              <a:gd name="adj1" fmla="val 54444"/>
              <a:gd name="adj2" fmla="val 92818"/>
            </a:avLst>
          </a:prstGeom>
          <a:solidFill>
            <a:schemeClr val="bg1"/>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s-ES" sz="1600" dirty="0">
                <a:solidFill>
                  <a:schemeClr val="accent6">
                    <a:lumMod val="75000"/>
                  </a:schemeClr>
                </a:solidFill>
                <a:latin typeface="Arial"/>
                <a:cs typeface="Arial"/>
              </a:rPr>
              <a:t>Además, añadiremos a esa tabla una nueva columna con el color que tendrá cada punto en la gráfica en función el bioma en el que esté</a:t>
            </a:r>
          </a:p>
        </p:txBody>
      </p:sp>
      <p:graphicFrame>
        <p:nvGraphicFramePr>
          <p:cNvPr id="67" name="Tabla 58">
            <a:extLst>
              <a:ext uri="{FF2B5EF4-FFF2-40B4-BE49-F238E27FC236}">
                <a16:creationId xmlns:a16="http://schemas.microsoft.com/office/drawing/2014/main" id="{FEC8D552-5578-114E-8CBB-7190418E742E}"/>
              </a:ext>
            </a:extLst>
          </p:cNvPr>
          <p:cNvGraphicFramePr>
            <a:graphicFrameLocks noGrp="1"/>
          </p:cNvGraphicFramePr>
          <p:nvPr>
            <p:extLst>
              <p:ext uri="{D42A27DB-BD31-4B8C-83A1-F6EECF244321}">
                <p14:modId xmlns:p14="http://schemas.microsoft.com/office/powerpoint/2010/main" val="3800812845"/>
              </p:ext>
            </p:extLst>
          </p:nvPr>
        </p:nvGraphicFramePr>
        <p:xfrm>
          <a:off x="7474703" y="345690"/>
          <a:ext cx="511492" cy="1066800"/>
        </p:xfrm>
        <a:graphic>
          <a:graphicData uri="http://schemas.openxmlformats.org/drawingml/2006/table">
            <a:tbl>
              <a:tblPr firstRow="1" bandRow="1">
                <a:tableStyleId>{5C22544A-7EE6-4342-B048-85BDC9FD1C3A}</a:tableStyleId>
              </a:tblPr>
              <a:tblGrid>
                <a:gridCol w="511492">
                  <a:extLst>
                    <a:ext uri="{9D8B030D-6E8A-4147-A177-3AD203B41FA5}">
                      <a16:colId xmlns:a16="http://schemas.microsoft.com/office/drawing/2014/main" val="2692392291"/>
                    </a:ext>
                  </a:extLst>
                </a:gridCol>
              </a:tblGrid>
              <a:tr h="0">
                <a:tc>
                  <a:txBody>
                    <a:bodyPr/>
                    <a:lstStyle/>
                    <a:p>
                      <a:r>
                        <a:rPr lang="es-ES" sz="800" dirty="0">
                          <a:latin typeface="Arial"/>
                          <a:cs typeface="Arial"/>
                        </a:rPr>
                        <a:t>color</a:t>
                      </a:r>
                    </a:p>
                  </a:txBody>
                  <a:tcPr/>
                </a:tc>
                <a:extLst>
                  <a:ext uri="{0D108BD9-81ED-4DB2-BD59-A6C34878D82A}">
                    <a16:rowId xmlns:a16="http://schemas.microsoft.com/office/drawing/2014/main" val="10000"/>
                  </a:ext>
                </a:extLst>
              </a:tr>
              <a:tr h="0">
                <a:tc>
                  <a:txBody>
                    <a:bodyPr/>
                    <a:lstStyle/>
                    <a:p>
                      <a:pPr algn="r"/>
                      <a:r>
                        <a:rPr lang="es-ES" sz="800" dirty="0">
                          <a:latin typeface="Arial"/>
                          <a:cs typeface="Arial"/>
                        </a:rPr>
                        <a:t>Red</a:t>
                      </a:r>
                    </a:p>
                  </a:txBody>
                  <a:tcPr/>
                </a:tc>
                <a:extLst>
                  <a:ext uri="{0D108BD9-81ED-4DB2-BD59-A6C34878D82A}">
                    <a16:rowId xmlns:a16="http://schemas.microsoft.com/office/drawing/2014/main" val="10001"/>
                  </a:ext>
                </a:extLst>
              </a:tr>
              <a:tr h="0">
                <a:tc>
                  <a:txBody>
                    <a:bodyPr/>
                    <a:lstStyle/>
                    <a:p>
                      <a:pPr algn="r"/>
                      <a:r>
                        <a:rPr lang="es-ES" sz="800" dirty="0">
                          <a:latin typeface="Arial"/>
                          <a:cs typeface="Arial"/>
                        </a:rPr>
                        <a:t>Red</a:t>
                      </a:r>
                    </a:p>
                  </a:txBody>
                  <a:tcPr/>
                </a:tc>
                <a:extLst>
                  <a:ext uri="{0D108BD9-81ED-4DB2-BD59-A6C34878D82A}">
                    <a16:rowId xmlns:a16="http://schemas.microsoft.com/office/drawing/2014/main" val="10002"/>
                  </a:ext>
                </a:extLst>
              </a:tr>
              <a:tr h="0">
                <a:tc>
                  <a:txBody>
                    <a:bodyPr/>
                    <a:lstStyle/>
                    <a:p>
                      <a:pPr algn="r"/>
                      <a:r>
                        <a:rPr lang="es-ES" sz="800" dirty="0" err="1">
                          <a:latin typeface="Arial"/>
                          <a:cs typeface="Arial"/>
                        </a:rPr>
                        <a:t>Yellow</a:t>
                      </a:r>
                      <a:endParaRPr lang="es-ES" sz="800" dirty="0">
                        <a:latin typeface="Arial"/>
                        <a:cs typeface="Arial"/>
                      </a:endParaRPr>
                    </a:p>
                  </a:txBody>
                  <a:tcPr/>
                </a:tc>
                <a:extLst>
                  <a:ext uri="{0D108BD9-81ED-4DB2-BD59-A6C34878D82A}">
                    <a16:rowId xmlns:a16="http://schemas.microsoft.com/office/drawing/2014/main" val="10003"/>
                  </a:ext>
                </a:extLst>
              </a:tr>
              <a:tr h="0">
                <a:tc>
                  <a:txBody>
                    <a:bodyPr/>
                    <a:lstStyle/>
                    <a:p>
                      <a:pPr algn="r"/>
                      <a:r>
                        <a:rPr lang="es-ES" sz="800" dirty="0">
                          <a:latin typeface="Arial"/>
                          <a:cs typeface="Arial"/>
                        </a:rPr>
                        <a:t>Green</a:t>
                      </a:r>
                    </a:p>
                  </a:txBody>
                  <a:tcPr/>
                </a:tc>
                <a:extLst>
                  <a:ext uri="{0D108BD9-81ED-4DB2-BD59-A6C34878D82A}">
                    <a16:rowId xmlns:a16="http://schemas.microsoft.com/office/drawing/2014/main" val="10004"/>
                  </a:ext>
                </a:extLst>
              </a:tr>
            </a:tbl>
          </a:graphicData>
        </a:graphic>
      </p:graphicFrame>
      <p:cxnSp>
        <p:nvCxnSpPr>
          <p:cNvPr id="69" name="Conector recto de flecha 59">
            <a:extLst>
              <a:ext uri="{FF2B5EF4-FFF2-40B4-BE49-F238E27FC236}">
                <a16:creationId xmlns:a16="http://schemas.microsoft.com/office/drawing/2014/main" id="{DE7FF4F8-E5B0-BB44-8965-EA07E9191A0F}"/>
              </a:ext>
            </a:extLst>
          </p:cNvPr>
          <p:cNvCxnSpPr>
            <a:cxnSpLocks/>
          </p:cNvCxnSpPr>
          <p:nvPr/>
        </p:nvCxnSpPr>
        <p:spPr>
          <a:xfrm flipV="1">
            <a:off x="5793897" y="1487606"/>
            <a:ext cx="436081" cy="962547"/>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pic>
        <p:nvPicPr>
          <p:cNvPr id="71" name="Picture 70">
            <a:extLst>
              <a:ext uri="{FF2B5EF4-FFF2-40B4-BE49-F238E27FC236}">
                <a16:creationId xmlns:a16="http://schemas.microsoft.com/office/drawing/2014/main" id="{92182E6F-B522-A142-8179-37FE5F362627}"/>
              </a:ext>
            </a:extLst>
          </p:cNvPr>
          <p:cNvPicPr>
            <a:picLocks noChangeAspect="1"/>
          </p:cNvPicPr>
          <p:nvPr/>
        </p:nvPicPr>
        <p:blipFill>
          <a:blip r:embed="rId6"/>
          <a:stretch>
            <a:fillRect/>
          </a:stretch>
        </p:blipFill>
        <p:spPr>
          <a:xfrm>
            <a:off x="6565709" y="4542136"/>
            <a:ext cx="2315191" cy="1560653"/>
          </a:xfrm>
          <a:prstGeom prst="rect">
            <a:avLst/>
          </a:prstGeom>
        </p:spPr>
      </p:pic>
      <p:graphicFrame>
        <p:nvGraphicFramePr>
          <p:cNvPr id="72" name="Tabla 58">
            <a:extLst>
              <a:ext uri="{FF2B5EF4-FFF2-40B4-BE49-F238E27FC236}">
                <a16:creationId xmlns:a16="http://schemas.microsoft.com/office/drawing/2014/main" id="{304BC45C-7174-964C-B017-6BE4AF62B632}"/>
              </a:ext>
            </a:extLst>
          </p:cNvPr>
          <p:cNvGraphicFramePr>
            <a:graphicFrameLocks noGrp="1"/>
          </p:cNvGraphicFramePr>
          <p:nvPr>
            <p:extLst>
              <p:ext uri="{D42A27DB-BD31-4B8C-83A1-F6EECF244321}">
                <p14:modId xmlns:p14="http://schemas.microsoft.com/office/powerpoint/2010/main" val="2688161183"/>
              </p:ext>
            </p:extLst>
          </p:nvPr>
        </p:nvGraphicFramePr>
        <p:xfrm>
          <a:off x="5332644" y="2436853"/>
          <a:ext cx="1025529" cy="1066800"/>
        </p:xfrm>
        <a:graphic>
          <a:graphicData uri="http://schemas.openxmlformats.org/drawingml/2006/table">
            <a:tbl>
              <a:tblPr firstRow="1" bandRow="1">
                <a:tableStyleId>{5C22544A-7EE6-4342-B048-85BDC9FD1C3A}</a:tableStyleId>
              </a:tblPr>
              <a:tblGrid>
                <a:gridCol w="542611">
                  <a:extLst>
                    <a:ext uri="{9D8B030D-6E8A-4147-A177-3AD203B41FA5}">
                      <a16:colId xmlns:a16="http://schemas.microsoft.com/office/drawing/2014/main" val="20001"/>
                    </a:ext>
                  </a:extLst>
                </a:gridCol>
                <a:gridCol w="482918">
                  <a:extLst>
                    <a:ext uri="{9D8B030D-6E8A-4147-A177-3AD203B41FA5}">
                      <a16:colId xmlns:a16="http://schemas.microsoft.com/office/drawing/2014/main" val="20002"/>
                    </a:ext>
                  </a:extLst>
                </a:gridCol>
              </a:tblGrid>
              <a:tr h="0">
                <a:tc>
                  <a:txBody>
                    <a:bodyPr/>
                    <a:lstStyle/>
                    <a:p>
                      <a:r>
                        <a:rPr lang="es-ES" sz="800" dirty="0">
                          <a:latin typeface="Arial"/>
                          <a:cs typeface="Arial"/>
                        </a:rPr>
                        <a:t>Bioma</a:t>
                      </a:r>
                    </a:p>
                  </a:txBody>
                  <a:tcPr/>
                </a:tc>
                <a:tc>
                  <a:txBody>
                    <a:bodyPr/>
                    <a:lstStyle/>
                    <a:p>
                      <a:r>
                        <a:rPr lang="es-ES" sz="800" dirty="0">
                          <a:latin typeface="Arial"/>
                          <a:cs typeface="Arial"/>
                        </a:rPr>
                        <a:t>Color</a:t>
                      </a:r>
                    </a:p>
                  </a:txBody>
                  <a:tcPr/>
                </a:tc>
                <a:extLst>
                  <a:ext uri="{0D108BD9-81ED-4DB2-BD59-A6C34878D82A}">
                    <a16:rowId xmlns:a16="http://schemas.microsoft.com/office/drawing/2014/main" val="10000"/>
                  </a:ext>
                </a:extLst>
              </a:tr>
              <a:tr h="0">
                <a:tc>
                  <a:txBody>
                    <a:bodyPr/>
                    <a:lstStyle/>
                    <a:p>
                      <a:pPr algn="r"/>
                      <a:r>
                        <a:rPr lang="es-ES" sz="800" dirty="0">
                          <a:latin typeface="Arial"/>
                          <a:cs typeface="Arial"/>
                        </a:rPr>
                        <a:t>1</a:t>
                      </a:r>
                    </a:p>
                  </a:txBody>
                  <a:tcPr/>
                </a:tc>
                <a:tc>
                  <a:txBody>
                    <a:bodyPr/>
                    <a:lstStyle/>
                    <a:p>
                      <a:pPr algn="r"/>
                      <a:r>
                        <a:rPr lang="es-ES" sz="800" dirty="0">
                          <a:latin typeface="Arial"/>
                          <a:cs typeface="Arial"/>
                        </a:rPr>
                        <a:t>Red</a:t>
                      </a:r>
                    </a:p>
                  </a:txBody>
                  <a:tcPr/>
                </a:tc>
                <a:extLst>
                  <a:ext uri="{0D108BD9-81ED-4DB2-BD59-A6C34878D82A}">
                    <a16:rowId xmlns:a16="http://schemas.microsoft.com/office/drawing/2014/main" val="10001"/>
                  </a:ext>
                </a:extLst>
              </a:tr>
              <a:tr h="0">
                <a:tc>
                  <a:txBody>
                    <a:bodyPr/>
                    <a:lstStyle/>
                    <a:p>
                      <a:pPr algn="r"/>
                      <a:r>
                        <a:rPr lang="es-ES" sz="800" dirty="0">
                          <a:latin typeface="Arial"/>
                          <a:cs typeface="Arial"/>
                        </a:rPr>
                        <a:t>2</a:t>
                      </a:r>
                    </a:p>
                  </a:txBody>
                  <a:tcPr/>
                </a:tc>
                <a:tc>
                  <a:txBody>
                    <a:bodyPr/>
                    <a:lstStyle/>
                    <a:p>
                      <a:pPr algn="r"/>
                      <a:r>
                        <a:rPr lang="es-ES" sz="800" dirty="0" err="1">
                          <a:latin typeface="Arial"/>
                          <a:cs typeface="Arial"/>
                        </a:rPr>
                        <a:t>Yellow</a:t>
                      </a:r>
                      <a:endParaRPr lang="es-ES" sz="800" dirty="0">
                        <a:latin typeface="Arial"/>
                        <a:cs typeface="Arial"/>
                      </a:endParaRPr>
                    </a:p>
                  </a:txBody>
                  <a:tcPr/>
                </a:tc>
                <a:extLst>
                  <a:ext uri="{0D108BD9-81ED-4DB2-BD59-A6C34878D82A}">
                    <a16:rowId xmlns:a16="http://schemas.microsoft.com/office/drawing/2014/main" val="10002"/>
                  </a:ext>
                </a:extLst>
              </a:tr>
              <a:tr h="0">
                <a:tc>
                  <a:txBody>
                    <a:bodyPr/>
                    <a:lstStyle/>
                    <a:p>
                      <a:pPr algn="r"/>
                      <a:r>
                        <a:rPr lang="es-ES" sz="800" dirty="0">
                          <a:latin typeface="Arial"/>
                          <a:cs typeface="Arial"/>
                        </a:rPr>
                        <a:t>3</a:t>
                      </a:r>
                    </a:p>
                  </a:txBody>
                  <a:tcPr/>
                </a:tc>
                <a:tc>
                  <a:txBody>
                    <a:bodyPr/>
                    <a:lstStyle/>
                    <a:p>
                      <a:pPr algn="r"/>
                      <a:r>
                        <a:rPr lang="es-ES" sz="800" dirty="0">
                          <a:latin typeface="Arial"/>
                          <a:cs typeface="Arial"/>
                        </a:rPr>
                        <a:t>Green</a:t>
                      </a:r>
                    </a:p>
                  </a:txBody>
                  <a:tcPr/>
                </a:tc>
                <a:extLst>
                  <a:ext uri="{0D108BD9-81ED-4DB2-BD59-A6C34878D82A}">
                    <a16:rowId xmlns:a16="http://schemas.microsoft.com/office/drawing/2014/main" val="10003"/>
                  </a:ext>
                </a:extLst>
              </a:tr>
              <a:tr h="0">
                <a:tc>
                  <a:txBody>
                    <a:bodyPr/>
                    <a:lstStyle/>
                    <a:p>
                      <a:pPr algn="r"/>
                      <a:r>
                        <a:rPr lang="es-ES" sz="800" dirty="0">
                          <a:latin typeface="Arial"/>
                          <a:cs typeface="Arial"/>
                        </a:rPr>
                        <a:t>4</a:t>
                      </a:r>
                    </a:p>
                  </a:txBody>
                  <a:tcPr/>
                </a:tc>
                <a:tc>
                  <a:txBody>
                    <a:bodyPr/>
                    <a:lstStyle/>
                    <a:p>
                      <a:pPr algn="r"/>
                      <a:r>
                        <a:rPr lang="es-ES" sz="800" dirty="0" err="1">
                          <a:latin typeface="Arial"/>
                          <a:cs typeface="Arial"/>
                        </a:rPr>
                        <a:t>Purple</a:t>
                      </a:r>
                      <a:endParaRPr lang="es-ES" sz="800" dirty="0">
                        <a:latin typeface="Arial"/>
                        <a:cs typeface="Arial"/>
                      </a:endParaRP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812150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Forma libre 73">
            <a:extLst>
              <a:ext uri="{FF2B5EF4-FFF2-40B4-BE49-F238E27FC236}">
                <a16:creationId xmlns:a16="http://schemas.microsoft.com/office/drawing/2014/main" id="{F2D46D10-4002-CF49-9C42-CD4F4A3D04D1}"/>
              </a:ext>
            </a:extLst>
          </p:cNvPr>
          <p:cNvSpPr/>
          <p:nvPr/>
        </p:nvSpPr>
        <p:spPr>
          <a:xfrm>
            <a:off x="7813158" y="911867"/>
            <a:ext cx="791386" cy="3582335"/>
          </a:xfrm>
          <a:custGeom>
            <a:avLst/>
            <a:gdLst>
              <a:gd name="connsiteX0" fmla="*/ 0 w 835836"/>
              <a:gd name="connsiteY0" fmla="*/ 10856 h 3582335"/>
              <a:gd name="connsiteX1" fmla="*/ 792416 w 835836"/>
              <a:gd name="connsiteY1" fmla="*/ 0 h 3582335"/>
              <a:gd name="connsiteX2" fmla="*/ 835836 w 835836"/>
              <a:gd name="connsiteY2" fmla="*/ 3061268 h 3582335"/>
              <a:gd name="connsiteX3" fmla="*/ 206245 w 835836"/>
              <a:gd name="connsiteY3" fmla="*/ 3582335 h 3582335"/>
              <a:gd name="connsiteX0" fmla="*/ 0 w 816786"/>
              <a:gd name="connsiteY0" fmla="*/ 0 h 3590529"/>
              <a:gd name="connsiteX1" fmla="*/ 773366 w 816786"/>
              <a:gd name="connsiteY1" fmla="*/ 8194 h 3590529"/>
              <a:gd name="connsiteX2" fmla="*/ 816786 w 816786"/>
              <a:gd name="connsiteY2" fmla="*/ 3069462 h 3590529"/>
              <a:gd name="connsiteX3" fmla="*/ 187195 w 816786"/>
              <a:gd name="connsiteY3" fmla="*/ 3590529 h 3590529"/>
              <a:gd name="connsiteX0" fmla="*/ 0 w 816786"/>
              <a:gd name="connsiteY0" fmla="*/ 4506 h 3582335"/>
              <a:gd name="connsiteX1" fmla="*/ 773366 w 816786"/>
              <a:gd name="connsiteY1" fmla="*/ 0 h 3582335"/>
              <a:gd name="connsiteX2" fmla="*/ 816786 w 816786"/>
              <a:gd name="connsiteY2" fmla="*/ 3061268 h 3582335"/>
              <a:gd name="connsiteX3" fmla="*/ 187195 w 816786"/>
              <a:gd name="connsiteY3" fmla="*/ 3582335 h 3582335"/>
              <a:gd name="connsiteX0" fmla="*/ 0 w 791386"/>
              <a:gd name="connsiteY0" fmla="*/ 4506 h 3582335"/>
              <a:gd name="connsiteX1" fmla="*/ 773366 w 791386"/>
              <a:gd name="connsiteY1" fmla="*/ 0 h 3582335"/>
              <a:gd name="connsiteX2" fmla="*/ 791386 w 791386"/>
              <a:gd name="connsiteY2" fmla="*/ 3061268 h 3582335"/>
              <a:gd name="connsiteX3" fmla="*/ 187195 w 791386"/>
              <a:gd name="connsiteY3" fmla="*/ 3582335 h 3582335"/>
            </a:gdLst>
            <a:ahLst/>
            <a:cxnLst>
              <a:cxn ang="0">
                <a:pos x="connsiteX0" y="connsiteY0"/>
              </a:cxn>
              <a:cxn ang="0">
                <a:pos x="connsiteX1" y="connsiteY1"/>
              </a:cxn>
              <a:cxn ang="0">
                <a:pos x="connsiteX2" y="connsiteY2"/>
              </a:cxn>
              <a:cxn ang="0">
                <a:pos x="connsiteX3" y="connsiteY3"/>
              </a:cxn>
            </a:cxnLst>
            <a:rect l="l" t="t" r="r" b="b"/>
            <a:pathLst>
              <a:path w="791386" h="3582335">
                <a:moveTo>
                  <a:pt x="0" y="4506"/>
                </a:moveTo>
                <a:lnTo>
                  <a:pt x="773366" y="0"/>
                </a:lnTo>
                <a:lnTo>
                  <a:pt x="791386" y="3061268"/>
                </a:lnTo>
                <a:lnTo>
                  <a:pt x="187195" y="3582335"/>
                </a:lnTo>
              </a:path>
            </a:pathLst>
          </a:cu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graphicFrame>
        <p:nvGraphicFramePr>
          <p:cNvPr id="70" name="Tabla 58">
            <a:extLst>
              <a:ext uri="{FF2B5EF4-FFF2-40B4-BE49-F238E27FC236}">
                <a16:creationId xmlns:a16="http://schemas.microsoft.com/office/drawing/2014/main" id="{F01A1CB1-D31D-9040-8437-C3EF8D28C388}"/>
              </a:ext>
            </a:extLst>
          </p:cNvPr>
          <p:cNvGraphicFramePr>
            <a:graphicFrameLocks noGrp="1"/>
          </p:cNvGraphicFramePr>
          <p:nvPr>
            <p:extLst>
              <p:ext uri="{D42A27DB-BD31-4B8C-83A1-F6EECF244321}">
                <p14:modId xmlns:p14="http://schemas.microsoft.com/office/powerpoint/2010/main" val="3120126699"/>
              </p:ext>
            </p:extLst>
          </p:nvPr>
        </p:nvGraphicFramePr>
        <p:xfrm>
          <a:off x="5400400" y="344638"/>
          <a:ext cx="2674505" cy="1066800"/>
        </p:xfrm>
        <a:graphic>
          <a:graphicData uri="http://schemas.openxmlformats.org/drawingml/2006/table">
            <a:tbl>
              <a:tblPr firstRow="1" bandRow="1">
                <a:tableStyleId>{5C22544A-7EE6-4342-B048-85BDC9FD1C3A}</a:tableStyleId>
              </a:tblPr>
              <a:tblGrid>
                <a:gridCol w="550792">
                  <a:extLst>
                    <a:ext uri="{9D8B030D-6E8A-4147-A177-3AD203B41FA5}">
                      <a16:colId xmlns:a16="http://schemas.microsoft.com/office/drawing/2014/main" val="20000"/>
                    </a:ext>
                  </a:extLst>
                </a:gridCol>
                <a:gridCol w="550792">
                  <a:extLst>
                    <a:ext uri="{9D8B030D-6E8A-4147-A177-3AD203B41FA5}">
                      <a16:colId xmlns:a16="http://schemas.microsoft.com/office/drawing/2014/main" val="20001"/>
                    </a:ext>
                  </a:extLst>
                </a:gridCol>
                <a:gridCol w="508964">
                  <a:extLst>
                    <a:ext uri="{9D8B030D-6E8A-4147-A177-3AD203B41FA5}">
                      <a16:colId xmlns:a16="http://schemas.microsoft.com/office/drawing/2014/main" val="20002"/>
                    </a:ext>
                  </a:extLst>
                </a:gridCol>
                <a:gridCol w="552465">
                  <a:extLst>
                    <a:ext uri="{9D8B030D-6E8A-4147-A177-3AD203B41FA5}">
                      <a16:colId xmlns:a16="http://schemas.microsoft.com/office/drawing/2014/main" val="20003"/>
                    </a:ext>
                  </a:extLst>
                </a:gridCol>
                <a:gridCol w="511492">
                  <a:extLst>
                    <a:ext uri="{9D8B030D-6E8A-4147-A177-3AD203B41FA5}">
                      <a16:colId xmlns:a16="http://schemas.microsoft.com/office/drawing/2014/main" val="3211339080"/>
                    </a:ext>
                  </a:extLst>
                </a:gridCol>
              </a:tblGrid>
              <a:tr h="0">
                <a:tc>
                  <a:txBody>
                    <a:bodyPr/>
                    <a:lstStyle/>
                    <a:p>
                      <a:r>
                        <a:rPr lang="es-ES" sz="800" dirty="0" err="1">
                          <a:latin typeface="Arial"/>
                          <a:cs typeface="Arial"/>
                        </a:rPr>
                        <a:t>Pto_id</a:t>
                      </a:r>
                      <a:endParaRPr lang="es-ES" sz="800" dirty="0">
                        <a:latin typeface="Arial"/>
                        <a:cs typeface="Arial"/>
                      </a:endParaRPr>
                    </a:p>
                  </a:txBody>
                  <a:tcPr/>
                </a:tc>
                <a:tc>
                  <a:txBody>
                    <a:bodyPr/>
                    <a:lstStyle/>
                    <a:p>
                      <a:r>
                        <a:rPr lang="es-ES" sz="800" dirty="0">
                          <a:latin typeface="Arial"/>
                          <a:cs typeface="Arial"/>
                        </a:rPr>
                        <a:t>Bioma</a:t>
                      </a:r>
                    </a:p>
                  </a:txBody>
                  <a:tcPr/>
                </a:tc>
                <a:tc>
                  <a:txBody>
                    <a:bodyPr/>
                    <a:lstStyle/>
                    <a:p>
                      <a:r>
                        <a:rPr lang="es-ES" sz="800" dirty="0" err="1">
                          <a:latin typeface="Arial"/>
                          <a:cs typeface="Arial"/>
                        </a:rPr>
                        <a:t>Temp</a:t>
                      </a:r>
                      <a:endParaRPr lang="es-ES" sz="800" dirty="0">
                        <a:latin typeface="Arial"/>
                        <a:cs typeface="Arial"/>
                      </a:endParaRPr>
                    </a:p>
                  </a:txBody>
                  <a:tcPr/>
                </a:tc>
                <a:tc>
                  <a:txBody>
                    <a:bodyPr/>
                    <a:lstStyle/>
                    <a:p>
                      <a:r>
                        <a:rPr lang="es-ES" sz="800" dirty="0" err="1">
                          <a:latin typeface="Arial"/>
                          <a:cs typeface="Arial"/>
                        </a:rPr>
                        <a:t>Precip</a:t>
                      </a:r>
                      <a:endParaRPr lang="es-ES" sz="800" dirty="0">
                        <a:latin typeface="Arial"/>
                        <a:cs typeface="Arial"/>
                      </a:endParaRPr>
                    </a:p>
                  </a:txBody>
                  <a:tcPr/>
                </a:tc>
                <a:tc>
                  <a:txBody>
                    <a:bodyPr/>
                    <a:lstStyle/>
                    <a:p>
                      <a:r>
                        <a:rPr lang="es-ES" sz="800" dirty="0">
                          <a:latin typeface="Arial"/>
                          <a:cs typeface="Arial"/>
                        </a:rPr>
                        <a:t>Color</a:t>
                      </a:r>
                    </a:p>
                  </a:txBody>
                  <a:tcPr/>
                </a:tc>
                <a:extLst>
                  <a:ext uri="{0D108BD9-81ED-4DB2-BD59-A6C34878D82A}">
                    <a16:rowId xmlns:a16="http://schemas.microsoft.com/office/drawing/2014/main" val="10000"/>
                  </a:ext>
                </a:extLst>
              </a:tr>
              <a:tr h="0">
                <a:tc>
                  <a:txBody>
                    <a:bodyPr/>
                    <a:lstStyle/>
                    <a:p>
                      <a:pPr algn="r"/>
                      <a:r>
                        <a:rPr lang="es-ES" sz="800" dirty="0">
                          <a:latin typeface="Arial"/>
                          <a:cs typeface="Arial"/>
                        </a:rPr>
                        <a:t>1</a:t>
                      </a:r>
                    </a:p>
                  </a:txBody>
                  <a:tcPr/>
                </a:tc>
                <a:tc>
                  <a:txBody>
                    <a:bodyPr/>
                    <a:lstStyle/>
                    <a:p>
                      <a:pPr algn="r"/>
                      <a:r>
                        <a:rPr lang="es-ES" sz="800" dirty="0">
                          <a:latin typeface="Arial"/>
                          <a:cs typeface="Arial"/>
                        </a:rPr>
                        <a:t>1</a:t>
                      </a:r>
                    </a:p>
                  </a:txBody>
                  <a:tcPr/>
                </a:tc>
                <a:tc>
                  <a:txBody>
                    <a:bodyPr/>
                    <a:lstStyle/>
                    <a:p>
                      <a:pPr algn="r"/>
                      <a:r>
                        <a:rPr lang="es-ES" sz="800" dirty="0">
                          <a:latin typeface="Arial"/>
                          <a:cs typeface="Arial"/>
                        </a:rPr>
                        <a:t>12</a:t>
                      </a:r>
                    </a:p>
                  </a:txBody>
                  <a:tcPr/>
                </a:tc>
                <a:tc>
                  <a:txBody>
                    <a:bodyPr/>
                    <a:lstStyle/>
                    <a:p>
                      <a:pPr algn="r"/>
                      <a:r>
                        <a:rPr lang="es-ES" sz="800" dirty="0">
                          <a:latin typeface="Arial"/>
                          <a:cs typeface="Arial"/>
                        </a:rPr>
                        <a:t>189</a:t>
                      </a:r>
                    </a:p>
                  </a:txBody>
                  <a:tcPr/>
                </a:tc>
                <a:tc>
                  <a:txBody>
                    <a:bodyPr/>
                    <a:lstStyle/>
                    <a:p>
                      <a:pPr algn="r"/>
                      <a:r>
                        <a:rPr lang="es-ES" sz="800" dirty="0">
                          <a:latin typeface="Arial"/>
                          <a:cs typeface="Arial"/>
                        </a:rPr>
                        <a:t>Red</a:t>
                      </a:r>
                    </a:p>
                  </a:txBody>
                  <a:tcPr/>
                </a:tc>
                <a:extLst>
                  <a:ext uri="{0D108BD9-81ED-4DB2-BD59-A6C34878D82A}">
                    <a16:rowId xmlns:a16="http://schemas.microsoft.com/office/drawing/2014/main" val="10001"/>
                  </a:ext>
                </a:extLst>
              </a:tr>
              <a:tr h="0">
                <a:tc>
                  <a:txBody>
                    <a:bodyPr/>
                    <a:lstStyle/>
                    <a:p>
                      <a:pPr algn="r"/>
                      <a:r>
                        <a:rPr lang="es-ES" sz="800" dirty="0">
                          <a:latin typeface="Arial"/>
                          <a:cs typeface="Arial"/>
                        </a:rPr>
                        <a:t>2</a:t>
                      </a:r>
                    </a:p>
                  </a:txBody>
                  <a:tcPr/>
                </a:tc>
                <a:tc>
                  <a:txBody>
                    <a:bodyPr/>
                    <a:lstStyle/>
                    <a:p>
                      <a:pPr algn="r"/>
                      <a:r>
                        <a:rPr lang="es-ES" sz="800" dirty="0">
                          <a:latin typeface="Arial"/>
                          <a:cs typeface="Arial"/>
                        </a:rPr>
                        <a:t>1</a:t>
                      </a:r>
                    </a:p>
                  </a:txBody>
                  <a:tcPr/>
                </a:tc>
                <a:tc>
                  <a:txBody>
                    <a:bodyPr/>
                    <a:lstStyle/>
                    <a:p>
                      <a:pPr algn="r"/>
                      <a:r>
                        <a:rPr lang="es-ES" sz="800" dirty="0">
                          <a:latin typeface="Arial"/>
                          <a:cs typeface="Arial"/>
                        </a:rPr>
                        <a:t>13</a:t>
                      </a:r>
                    </a:p>
                  </a:txBody>
                  <a:tcPr/>
                </a:tc>
                <a:tc>
                  <a:txBody>
                    <a:bodyPr/>
                    <a:lstStyle/>
                    <a:p>
                      <a:pPr algn="r"/>
                      <a:r>
                        <a:rPr lang="es-ES" sz="800" dirty="0">
                          <a:latin typeface="Arial"/>
                          <a:cs typeface="Arial"/>
                        </a:rPr>
                        <a:t>100</a:t>
                      </a:r>
                    </a:p>
                  </a:txBody>
                  <a:tcPr/>
                </a:tc>
                <a:tc>
                  <a:txBody>
                    <a:bodyPr/>
                    <a:lstStyle/>
                    <a:p>
                      <a:pPr algn="r"/>
                      <a:r>
                        <a:rPr lang="es-ES" sz="800" dirty="0">
                          <a:latin typeface="Arial"/>
                          <a:cs typeface="Arial"/>
                        </a:rPr>
                        <a:t>Red</a:t>
                      </a:r>
                    </a:p>
                  </a:txBody>
                  <a:tcPr/>
                </a:tc>
                <a:extLst>
                  <a:ext uri="{0D108BD9-81ED-4DB2-BD59-A6C34878D82A}">
                    <a16:rowId xmlns:a16="http://schemas.microsoft.com/office/drawing/2014/main" val="10002"/>
                  </a:ext>
                </a:extLst>
              </a:tr>
              <a:tr h="0">
                <a:tc>
                  <a:txBody>
                    <a:bodyPr/>
                    <a:lstStyle/>
                    <a:p>
                      <a:pPr algn="r"/>
                      <a:r>
                        <a:rPr lang="es-ES" sz="800" dirty="0">
                          <a:latin typeface="Arial"/>
                          <a:cs typeface="Arial"/>
                        </a:rPr>
                        <a:t>3</a:t>
                      </a:r>
                    </a:p>
                  </a:txBody>
                  <a:tcPr/>
                </a:tc>
                <a:tc>
                  <a:txBody>
                    <a:bodyPr/>
                    <a:lstStyle/>
                    <a:p>
                      <a:pPr algn="r"/>
                      <a:r>
                        <a:rPr lang="es-ES" sz="800" dirty="0">
                          <a:latin typeface="Arial"/>
                          <a:cs typeface="Arial"/>
                        </a:rPr>
                        <a:t>2</a:t>
                      </a:r>
                    </a:p>
                  </a:txBody>
                  <a:tcPr/>
                </a:tc>
                <a:tc>
                  <a:txBody>
                    <a:bodyPr/>
                    <a:lstStyle/>
                    <a:p>
                      <a:pPr algn="r"/>
                      <a:r>
                        <a:rPr lang="es-ES" sz="800" dirty="0">
                          <a:latin typeface="Arial"/>
                          <a:cs typeface="Arial"/>
                        </a:rPr>
                        <a:t>20</a:t>
                      </a:r>
                    </a:p>
                  </a:txBody>
                  <a:tcPr/>
                </a:tc>
                <a:tc>
                  <a:txBody>
                    <a:bodyPr/>
                    <a:lstStyle/>
                    <a:p>
                      <a:pPr algn="r"/>
                      <a:r>
                        <a:rPr lang="es-ES" sz="800" dirty="0">
                          <a:latin typeface="Arial"/>
                          <a:cs typeface="Arial"/>
                        </a:rPr>
                        <a:t>1000</a:t>
                      </a:r>
                    </a:p>
                  </a:txBody>
                  <a:tcPr/>
                </a:tc>
                <a:tc>
                  <a:txBody>
                    <a:bodyPr/>
                    <a:lstStyle/>
                    <a:p>
                      <a:pPr algn="r"/>
                      <a:r>
                        <a:rPr lang="es-ES" sz="800" dirty="0" err="1">
                          <a:latin typeface="Arial"/>
                          <a:cs typeface="Arial"/>
                        </a:rPr>
                        <a:t>Yellow</a:t>
                      </a:r>
                      <a:endParaRPr lang="es-ES" sz="800" dirty="0">
                        <a:latin typeface="Arial"/>
                        <a:cs typeface="Arial"/>
                      </a:endParaRPr>
                    </a:p>
                  </a:txBody>
                  <a:tcPr/>
                </a:tc>
                <a:extLst>
                  <a:ext uri="{0D108BD9-81ED-4DB2-BD59-A6C34878D82A}">
                    <a16:rowId xmlns:a16="http://schemas.microsoft.com/office/drawing/2014/main" val="10003"/>
                  </a:ext>
                </a:extLst>
              </a:tr>
              <a:tr h="0">
                <a:tc>
                  <a:txBody>
                    <a:bodyPr/>
                    <a:lstStyle/>
                    <a:p>
                      <a:pPr algn="r"/>
                      <a:r>
                        <a:rPr lang="es-ES" sz="800" dirty="0">
                          <a:latin typeface="Arial"/>
                          <a:cs typeface="Arial"/>
                        </a:rPr>
                        <a:t>4</a:t>
                      </a:r>
                    </a:p>
                  </a:txBody>
                  <a:tcPr/>
                </a:tc>
                <a:tc>
                  <a:txBody>
                    <a:bodyPr/>
                    <a:lstStyle/>
                    <a:p>
                      <a:pPr algn="r"/>
                      <a:r>
                        <a:rPr lang="es-ES" sz="800" dirty="0">
                          <a:latin typeface="Arial"/>
                          <a:cs typeface="Arial"/>
                        </a:rPr>
                        <a:t>3</a:t>
                      </a:r>
                    </a:p>
                  </a:txBody>
                  <a:tcPr/>
                </a:tc>
                <a:tc>
                  <a:txBody>
                    <a:bodyPr/>
                    <a:lstStyle/>
                    <a:p>
                      <a:pPr algn="r"/>
                      <a:r>
                        <a:rPr lang="es-ES" sz="800" dirty="0">
                          <a:latin typeface="Arial"/>
                          <a:cs typeface="Arial"/>
                        </a:rPr>
                        <a:t>-3</a:t>
                      </a:r>
                    </a:p>
                  </a:txBody>
                  <a:tcPr/>
                </a:tc>
                <a:tc>
                  <a:txBody>
                    <a:bodyPr/>
                    <a:lstStyle/>
                    <a:p>
                      <a:pPr algn="r"/>
                      <a:r>
                        <a:rPr lang="es-ES" sz="800" dirty="0">
                          <a:latin typeface="Arial"/>
                          <a:cs typeface="Arial"/>
                        </a:rPr>
                        <a:t>23</a:t>
                      </a:r>
                    </a:p>
                  </a:txBody>
                  <a:tcPr/>
                </a:tc>
                <a:tc>
                  <a:txBody>
                    <a:bodyPr/>
                    <a:lstStyle/>
                    <a:p>
                      <a:pPr algn="r"/>
                      <a:r>
                        <a:rPr lang="es-ES" sz="800" dirty="0">
                          <a:latin typeface="Arial"/>
                          <a:cs typeface="Arial"/>
                        </a:rPr>
                        <a:t>Green</a:t>
                      </a:r>
                    </a:p>
                  </a:txBody>
                  <a:tcPr/>
                </a:tc>
                <a:extLst>
                  <a:ext uri="{0D108BD9-81ED-4DB2-BD59-A6C34878D82A}">
                    <a16:rowId xmlns:a16="http://schemas.microsoft.com/office/drawing/2014/main" val="10004"/>
                  </a:ext>
                </a:extLst>
              </a:tr>
            </a:tbl>
          </a:graphicData>
        </a:graphic>
      </p:graphicFrame>
      <p:grpSp>
        <p:nvGrpSpPr>
          <p:cNvPr id="137" name="Agrupar 136"/>
          <p:cNvGrpSpPr/>
          <p:nvPr/>
        </p:nvGrpSpPr>
        <p:grpSpPr>
          <a:xfrm>
            <a:off x="2151627" y="4198444"/>
            <a:ext cx="2116280" cy="992114"/>
            <a:chOff x="1787648" y="4173044"/>
            <a:chExt cx="2116280" cy="992114"/>
          </a:xfrm>
        </p:grpSpPr>
        <p:sp>
          <p:nvSpPr>
            <p:cNvPr id="132" name="Paralelogramo 131"/>
            <p:cNvSpPr/>
            <p:nvPr/>
          </p:nvSpPr>
          <p:spPr>
            <a:xfrm>
              <a:off x="1787648" y="4173044"/>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2" name="Agrupar 1"/>
            <p:cNvGrpSpPr/>
            <p:nvPr/>
          </p:nvGrpSpPr>
          <p:grpSpPr>
            <a:xfrm>
              <a:off x="1868789" y="4232804"/>
              <a:ext cx="1916855" cy="899532"/>
              <a:chOff x="602556" y="3758112"/>
              <a:chExt cx="1916855" cy="899532"/>
            </a:xfrm>
          </p:grpSpPr>
          <p:pic>
            <p:nvPicPr>
              <p:cNvPr id="81" name="Imagen 80" descr="Screen Shot 2019-09-28 at 16.23.21.png"/>
              <p:cNvPicPr>
                <a:picLocks noChangeAspect="1"/>
              </p:cNvPicPr>
              <p:nvPr/>
            </p:nvPicPr>
            <p:blipFill rotWithShape="1">
              <a:blip r:embed="rId3">
                <a:extLst>
                  <a:ext uri="{28A0092B-C50C-407E-A947-70E740481C1C}">
                    <a14:useLocalDpi xmlns:a14="http://schemas.microsoft.com/office/drawing/2010/main" val="0"/>
                  </a:ext>
                </a:extLst>
              </a:blip>
              <a:srcRect l="10086" r="6441"/>
              <a:stretch/>
            </p:blipFill>
            <p:spPr>
              <a:xfrm>
                <a:off x="903262" y="3785536"/>
                <a:ext cx="1291103" cy="871200"/>
              </a:xfrm>
              <a:prstGeom prst="rect">
                <a:avLst/>
              </a:prstGeom>
              <a:scene3d>
                <a:camera prst="perspectiveFront" fov="5400000">
                  <a:rot lat="304488" lon="1206851" rev="52230"/>
                </a:camera>
                <a:lightRig rig="threePt" dir="t"/>
              </a:scene3d>
            </p:spPr>
          </p:pic>
          <p:sp>
            <p:nvSpPr>
              <p:cNvPr id="12" name="Paralelogramo 11"/>
              <p:cNvSpPr/>
              <p:nvPr/>
            </p:nvSpPr>
            <p:spPr>
              <a:xfrm>
                <a:off x="602556" y="3758112"/>
                <a:ext cx="1916855" cy="898624"/>
              </a:xfrm>
              <a:prstGeom prst="parallelogram">
                <a:avLst>
                  <a:gd name="adj" fmla="val 47664"/>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34" name="CuadroTexto 33"/>
              <p:cNvSpPr txBox="1"/>
              <p:nvPr/>
            </p:nvSpPr>
            <p:spPr>
              <a:xfrm rot="20816069">
                <a:off x="667436" y="4403728"/>
                <a:ext cx="633660" cy="253916"/>
              </a:xfrm>
              <a:prstGeom prst="rect">
                <a:avLst/>
              </a:prstGeom>
              <a:noFill/>
            </p:spPr>
            <p:txBody>
              <a:bodyPr wrap="none" rtlCol="0">
                <a:spAutoFit/>
                <a:scene3d>
                  <a:camera prst="perspectiveContrastingLeftFacing"/>
                  <a:lightRig rig="threePt" dir="t"/>
                </a:scene3d>
              </a:bodyPr>
              <a:lstStyle/>
              <a:p>
                <a:r>
                  <a:rPr lang="es-ES" sz="1050" dirty="0">
                    <a:latin typeface="Arial"/>
                    <a:cs typeface="Arial"/>
                  </a:rPr>
                  <a:t>Biomas</a:t>
                </a:r>
              </a:p>
            </p:txBody>
          </p:sp>
        </p:grpSp>
      </p:grpSp>
      <p:grpSp>
        <p:nvGrpSpPr>
          <p:cNvPr id="5" name="Agrupar 4"/>
          <p:cNvGrpSpPr/>
          <p:nvPr/>
        </p:nvGrpSpPr>
        <p:grpSpPr>
          <a:xfrm>
            <a:off x="2187567" y="2902719"/>
            <a:ext cx="2116280" cy="992114"/>
            <a:chOff x="2187567" y="2902719"/>
            <a:chExt cx="2116280" cy="992114"/>
          </a:xfrm>
        </p:grpSpPr>
        <p:sp>
          <p:nvSpPr>
            <p:cNvPr id="131" name="Paralelogramo 130"/>
            <p:cNvSpPr/>
            <p:nvPr/>
          </p:nvSpPr>
          <p:spPr>
            <a:xfrm>
              <a:off x="2187567" y="2902719"/>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17" name="Agrupar 16"/>
            <p:cNvGrpSpPr/>
            <p:nvPr/>
          </p:nvGrpSpPr>
          <p:grpSpPr>
            <a:xfrm>
              <a:off x="2277056" y="2933083"/>
              <a:ext cx="1916855" cy="898624"/>
              <a:chOff x="781312" y="1903865"/>
              <a:chExt cx="1916855" cy="898624"/>
            </a:xfrm>
          </p:grpSpPr>
          <p:pic>
            <p:nvPicPr>
              <p:cNvPr id="8" name="Imagen 7" descr="Screen Shot 2019-09-27 at 14.14.29.png"/>
              <p:cNvPicPr>
                <a:picLocks noChangeAspect="1"/>
              </p:cNvPicPr>
              <p:nvPr/>
            </p:nvPicPr>
            <p:blipFill rotWithShape="1">
              <a:blip r:embed="rId4">
                <a:extLst>
                  <a:ext uri="{28A0092B-C50C-407E-A947-70E740481C1C}">
                    <a14:useLocalDpi xmlns:a14="http://schemas.microsoft.com/office/drawing/2010/main" val="0"/>
                  </a:ext>
                </a:extLst>
              </a:blip>
              <a:srcRect l="7659" r="5227"/>
              <a:stretch/>
            </p:blipFill>
            <p:spPr>
              <a:xfrm>
                <a:off x="1152096" y="1916832"/>
                <a:ext cx="1233951" cy="871200"/>
              </a:xfrm>
              <a:prstGeom prst="rect">
                <a:avLst/>
              </a:prstGeom>
              <a:scene3d>
                <a:camera prst="perspectiveFront" fov="5400000">
                  <a:rot lat="304488" lon="1206851" rev="52230"/>
                </a:camera>
                <a:lightRig rig="threePt" dir="t"/>
              </a:scene3d>
            </p:spPr>
          </p:pic>
          <p:sp>
            <p:nvSpPr>
              <p:cNvPr id="10" name="Paralelogramo 9"/>
              <p:cNvSpPr/>
              <p:nvPr/>
            </p:nvSpPr>
            <p:spPr>
              <a:xfrm>
                <a:off x="781312" y="1903865"/>
                <a:ext cx="1916855" cy="898624"/>
              </a:xfrm>
              <a:prstGeom prst="parallelogram">
                <a:avLst>
                  <a:gd name="adj" fmla="val 47664"/>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sp>
          <p:nvSpPr>
            <p:cNvPr id="33" name="CuadroTexto 32"/>
            <p:cNvSpPr txBox="1"/>
            <p:nvPr/>
          </p:nvSpPr>
          <p:spPr>
            <a:xfrm rot="20816069">
              <a:off x="2188479" y="3597746"/>
              <a:ext cx="940573" cy="253916"/>
            </a:xfrm>
            <a:prstGeom prst="rect">
              <a:avLst/>
            </a:prstGeom>
            <a:noFill/>
          </p:spPr>
          <p:txBody>
            <a:bodyPr wrap="none" rtlCol="0">
              <a:spAutoFit/>
              <a:scene3d>
                <a:camera prst="perspectiveContrastingLeftFacing"/>
                <a:lightRig rig="threePt" dir="t"/>
              </a:scene3d>
            </a:bodyPr>
            <a:lstStyle/>
            <a:p>
              <a:r>
                <a:rPr lang="es-ES" sz="1050" dirty="0">
                  <a:latin typeface="Arial"/>
                  <a:cs typeface="Arial"/>
                </a:rPr>
                <a:t>Temperatura</a:t>
              </a:r>
            </a:p>
          </p:txBody>
        </p:sp>
      </p:grpSp>
      <p:grpSp>
        <p:nvGrpSpPr>
          <p:cNvPr id="4" name="Agrupar 3"/>
          <p:cNvGrpSpPr/>
          <p:nvPr/>
        </p:nvGrpSpPr>
        <p:grpSpPr>
          <a:xfrm>
            <a:off x="2175553" y="1556792"/>
            <a:ext cx="2128294" cy="993178"/>
            <a:chOff x="2175553" y="1556792"/>
            <a:chExt cx="2128294" cy="993178"/>
          </a:xfrm>
        </p:grpSpPr>
        <p:sp>
          <p:nvSpPr>
            <p:cNvPr id="130" name="Paralelogramo 129"/>
            <p:cNvSpPr/>
            <p:nvPr/>
          </p:nvSpPr>
          <p:spPr>
            <a:xfrm>
              <a:off x="2187567" y="1556792"/>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30" name="Agrupar 29"/>
            <p:cNvGrpSpPr/>
            <p:nvPr/>
          </p:nvGrpSpPr>
          <p:grpSpPr>
            <a:xfrm>
              <a:off x="2289983" y="1613330"/>
              <a:ext cx="1916855" cy="905241"/>
              <a:chOff x="2730507" y="1005241"/>
              <a:chExt cx="1916855" cy="905241"/>
            </a:xfrm>
          </p:grpSpPr>
          <p:grpSp>
            <p:nvGrpSpPr>
              <p:cNvPr id="18" name="Agrupar 17"/>
              <p:cNvGrpSpPr/>
              <p:nvPr/>
            </p:nvGrpSpPr>
            <p:grpSpPr>
              <a:xfrm>
                <a:off x="2730507" y="1005241"/>
                <a:ext cx="1916855" cy="898624"/>
                <a:chOff x="1054271" y="874661"/>
                <a:chExt cx="1916855" cy="898624"/>
              </a:xfrm>
            </p:grpSpPr>
            <p:sp>
              <p:nvSpPr>
                <p:cNvPr id="6" name="Paralelogramo 5"/>
                <p:cNvSpPr/>
                <p:nvPr/>
              </p:nvSpPr>
              <p:spPr>
                <a:xfrm>
                  <a:off x="1054271" y="874661"/>
                  <a:ext cx="1916855" cy="898624"/>
                </a:xfrm>
                <a:prstGeom prst="parallelogram">
                  <a:avLst>
                    <a:gd name="adj" fmla="val 47664"/>
                  </a:avLst>
                </a:prstGeom>
                <a:solidFill>
                  <a:srgbClr val="FFFFFF"/>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pic>
              <p:nvPicPr>
                <p:cNvPr id="7" name="Imagen 6" descr="Screen Shot 2019-09-27 at 14.10.13.png"/>
                <p:cNvPicPr>
                  <a:picLocks noChangeAspect="1"/>
                </p:cNvPicPr>
                <p:nvPr/>
              </p:nvPicPr>
              <p:blipFill rotWithShape="1">
                <a:blip r:embed="rId5">
                  <a:extLst>
                    <a:ext uri="{28A0092B-C50C-407E-A947-70E740481C1C}">
                      <a14:useLocalDpi xmlns:a14="http://schemas.microsoft.com/office/drawing/2010/main" val="0"/>
                    </a:ext>
                  </a:extLst>
                </a:blip>
                <a:srcRect l="8992" r="6734"/>
                <a:stretch/>
              </p:blipFill>
              <p:spPr>
                <a:xfrm>
                  <a:off x="1316567" y="884185"/>
                  <a:ext cx="1309322" cy="871468"/>
                </a:xfrm>
                <a:prstGeom prst="rect">
                  <a:avLst/>
                </a:prstGeom>
                <a:scene3d>
                  <a:camera prst="perspectiveFront" fov="5400000">
                    <a:rot lat="304488" lon="1206851" rev="52230"/>
                  </a:camera>
                  <a:lightRig rig="threePt" dir="t"/>
                </a:scene3d>
              </p:spPr>
            </p:pic>
          </p:grpSp>
          <p:cxnSp>
            <p:nvCxnSpPr>
              <p:cNvPr id="25" name="Conector recto 24"/>
              <p:cNvCxnSpPr/>
              <p:nvPr/>
            </p:nvCxnSpPr>
            <p:spPr>
              <a:xfrm flipV="1">
                <a:off x="3044825" y="1005241"/>
                <a:ext cx="107950" cy="223484"/>
              </a:xfrm>
              <a:prstGeom prst="line">
                <a:avLst/>
              </a:prstGeom>
              <a:ln w="9525" cmpd="sng">
                <a:solidFill>
                  <a:srgbClr val="7F7F7F"/>
                </a:solidFill>
              </a:ln>
            </p:spPr>
            <p:style>
              <a:lnRef idx="2">
                <a:schemeClr val="accent1"/>
              </a:lnRef>
              <a:fillRef idx="0">
                <a:schemeClr val="accent1"/>
              </a:fillRef>
              <a:effectRef idx="1">
                <a:schemeClr val="accent1"/>
              </a:effectRef>
              <a:fontRef idx="minor">
                <a:schemeClr val="tx1"/>
              </a:fontRef>
            </p:style>
          </p:cxnSp>
          <p:cxnSp>
            <p:nvCxnSpPr>
              <p:cNvPr id="27" name="Conector recto 26"/>
              <p:cNvCxnSpPr/>
              <p:nvPr/>
            </p:nvCxnSpPr>
            <p:spPr>
              <a:xfrm flipV="1">
                <a:off x="4214366" y="1686998"/>
                <a:ext cx="107950" cy="223484"/>
              </a:xfrm>
              <a:prstGeom prst="line">
                <a:avLst/>
              </a:prstGeom>
              <a:ln w="9525" cmpd="sng">
                <a:solidFill>
                  <a:srgbClr val="7F7F7F"/>
                </a:solidFill>
              </a:ln>
            </p:spPr>
            <p:style>
              <a:lnRef idx="2">
                <a:schemeClr val="accent1"/>
              </a:lnRef>
              <a:fillRef idx="0">
                <a:schemeClr val="accent1"/>
              </a:fillRef>
              <a:effectRef idx="1">
                <a:schemeClr val="accent1"/>
              </a:effectRef>
              <a:fontRef idx="minor">
                <a:schemeClr val="tx1"/>
              </a:fontRef>
            </p:style>
          </p:cxnSp>
        </p:grpSp>
        <p:sp>
          <p:nvSpPr>
            <p:cNvPr id="31" name="CuadroTexto 30"/>
            <p:cNvSpPr txBox="1"/>
            <p:nvPr/>
          </p:nvSpPr>
          <p:spPr>
            <a:xfrm rot="20816069">
              <a:off x="2175553" y="2288360"/>
              <a:ext cx="992273" cy="261610"/>
            </a:xfrm>
            <a:prstGeom prst="rect">
              <a:avLst/>
            </a:prstGeom>
            <a:noFill/>
          </p:spPr>
          <p:txBody>
            <a:bodyPr wrap="none" rtlCol="0">
              <a:spAutoFit/>
              <a:scene3d>
                <a:camera prst="perspectiveContrastingLeftFacing"/>
                <a:lightRig rig="threePt" dir="t"/>
              </a:scene3d>
            </a:bodyPr>
            <a:lstStyle/>
            <a:p>
              <a:r>
                <a:rPr lang="es-ES" sz="1050" dirty="0">
                  <a:latin typeface="Arial"/>
                  <a:cs typeface="Arial"/>
                </a:rPr>
                <a:t>Precipitación</a:t>
              </a:r>
            </a:p>
          </p:txBody>
        </p:sp>
      </p:grpSp>
      <p:grpSp>
        <p:nvGrpSpPr>
          <p:cNvPr id="134" name="Agrupar 133"/>
          <p:cNvGrpSpPr/>
          <p:nvPr/>
        </p:nvGrpSpPr>
        <p:grpSpPr>
          <a:xfrm>
            <a:off x="2127667" y="295496"/>
            <a:ext cx="2116280" cy="992114"/>
            <a:chOff x="1763688" y="295496"/>
            <a:chExt cx="2116280" cy="992114"/>
          </a:xfrm>
        </p:grpSpPr>
        <p:sp>
          <p:nvSpPr>
            <p:cNvPr id="119" name="Paralelogramo 118"/>
            <p:cNvSpPr/>
            <p:nvPr/>
          </p:nvSpPr>
          <p:spPr>
            <a:xfrm>
              <a:off x="1763688" y="295496"/>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112" name="Agrupar 111"/>
            <p:cNvGrpSpPr/>
            <p:nvPr/>
          </p:nvGrpSpPr>
          <p:grpSpPr>
            <a:xfrm>
              <a:off x="1868789" y="332656"/>
              <a:ext cx="1916855" cy="899532"/>
              <a:chOff x="1926004" y="332656"/>
              <a:chExt cx="1916855" cy="899532"/>
            </a:xfrm>
          </p:grpSpPr>
          <p:sp>
            <p:nvSpPr>
              <p:cNvPr id="88" name="Paralelogramo 87"/>
              <p:cNvSpPr/>
              <p:nvPr/>
            </p:nvSpPr>
            <p:spPr>
              <a:xfrm>
                <a:off x="1926004" y="332656"/>
                <a:ext cx="1916855" cy="898624"/>
              </a:xfrm>
              <a:prstGeom prst="parallelogram">
                <a:avLst>
                  <a:gd name="adj" fmla="val 47664"/>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89" name="CuadroTexto 88"/>
              <p:cNvSpPr txBox="1"/>
              <p:nvPr/>
            </p:nvSpPr>
            <p:spPr>
              <a:xfrm rot="20816069">
                <a:off x="2005777" y="978272"/>
                <a:ext cx="603876" cy="253916"/>
              </a:xfrm>
              <a:prstGeom prst="rect">
                <a:avLst/>
              </a:prstGeom>
              <a:noFill/>
            </p:spPr>
            <p:txBody>
              <a:bodyPr wrap="none" rtlCol="0">
                <a:spAutoFit/>
                <a:scene3d>
                  <a:camera prst="perspectiveContrastingLeftFacing"/>
                  <a:lightRig rig="threePt" dir="t"/>
                </a:scene3d>
              </a:bodyPr>
              <a:lstStyle/>
              <a:p>
                <a:r>
                  <a:rPr lang="es-ES" sz="1050" dirty="0">
                    <a:latin typeface="Arial"/>
                    <a:cs typeface="Arial"/>
                  </a:rPr>
                  <a:t>Puntos</a:t>
                </a:r>
              </a:p>
            </p:txBody>
          </p:sp>
          <p:sp>
            <p:nvSpPr>
              <p:cNvPr id="24" name="Elipse 23"/>
              <p:cNvSpPr/>
              <p:nvPr/>
            </p:nvSpPr>
            <p:spPr>
              <a:xfrm>
                <a:off x="2463796" y="486834"/>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0" name="Elipse 89"/>
              <p:cNvSpPr/>
              <p:nvPr/>
            </p:nvSpPr>
            <p:spPr>
              <a:xfrm>
                <a:off x="2616196" y="639234"/>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1" name="Elipse 90"/>
              <p:cNvSpPr/>
              <p:nvPr/>
            </p:nvSpPr>
            <p:spPr>
              <a:xfrm>
                <a:off x="2341077" y="754593"/>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2" name="Elipse 91"/>
              <p:cNvSpPr/>
              <p:nvPr/>
            </p:nvSpPr>
            <p:spPr>
              <a:xfrm>
                <a:off x="2493477" y="906993"/>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3" name="Elipse 92"/>
              <p:cNvSpPr/>
              <p:nvPr/>
            </p:nvSpPr>
            <p:spPr>
              <a:xfrm>
                <a:off x="3275856" y="548680"/>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4" name="Elipse 93"/>
              <p:cNvSpPr/>
              <p:nvPr/>
            </p:nvSpPr>
            <p:spPr>
              <a:xfrm>
                <a:off x="2888248" y="1012230"/>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5" name="Elipse 94"/>
              <p:cNvSpPr/>
              <p:nvPr/>
            </p:nvSpPr>
            <p:spPr>
              <a:xfrm>
                <a:off x="2987824" y="476672"/>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6" name="Elipse 95"/>
              <p:cNvSpPr/>
              <p:nvPr/>
            </p:nvSpPr>
            <p:spPr>
              <a:xfrm>
                <a:off x="3275856" y="1052736"/>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7" name="Elipse 96"/>
              <p:cNvSpPr/>
              <p:nvPr/>
            </p:nvSpPr>
            <p:spPr>
              <a:xfrm>
                <a:off x="3059832" y="764704"/>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grpSp>
      <p:grpSp>
        <p:nvGrpSpPr>
          <p:cNvPr id="49" name="Agrupar 48"/>
          <p:cNvGrpSpPr/>
          <p:nvPr/>
        </p:nvGrpSpPr>
        <p:grpSpPr>
          <a:xfrm flipV="1">
            <a:off x="2655456" y="476672"/>
            <a:ext cx="999469" cy="4358810"/>
            <a:chOff x="2655456" y="476672"/>
            <a:chExt cx="999469" cy="5841537"/>
          </a:xfrm>
        </p:grpSpPr>
        <p:cxnSp>
          <p:nvCxnSpPr>
            <p:cNvPr id="50" name="Conector recto de flecha 49"/>
            <p:cNvCxnSpPr/>
            <p:nvPr/>
          </p:nvCxnSpPr>
          <p:spPr>
            <a:xfrm>
              <a:off x="2655456" y="762208"/>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1" name="Conector recto de flecha 50"/>
            <p:cNvCxnSpPr/>
            <p:nvPr/>
          </p:nvCxnSpPr>
          <p:spPr>
            <a:xfrm>
              <a:off x="2771800" y="476672"/>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2" name="Conector recto de flecha 51"/>
            <p:cNvCxnSpPr/>
            <p:nvPr/>
          </p:nvCxnSpPr>
          <p:spPr>
            <a:xfrm>
              <a:off x="2831828" y="944782"/>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3" name="Conector recto de flecha 52"/>
            <p:cNvCxnSpPr/>
            <p:nvPr/>
          </p:nvCxnSpPr>
          <p:spPr>
            <a:xfrm>
              <a:off x="2947111" y="646849"/>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4" name="Conector recto de flecha 53"/>
            <p:cNvCxnSpPr/>
            <p:nvPr/>
          </p:nvCxnSpPr>
          <p:spPr>
            <a:xfrm>
              <a:off x="3206370" y="1026895"/>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5" name="Conector recto de flecha 54"/>
            <p:cNvCxnSpPr/>
            <p:nvPr/>
          </p:nvCxnSpPr>
          <p:spPr>
            <a:xfrm>
              <a:off x="3303663" y="476672"/>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6" name="Conector recto de flecha 55"/>
            <p:cNvCxnSpPr/>
            <p:nvPr/>
          </p:nvCxnSpPr>
          <p:spPr>
            <a:xfrm>
              <a:off x="3383794" y="797818"/>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7" name="Conector recto de flecha 56"/>
            <p:cNvCxnSpPr/>
            <p:nvPr/>
          </p:nvCxnSpPr>
          <p:spPr>
            <a:xfrm>
              <a:off x="3611798" y="605708"/>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8" name="Conector recto de flecha 57"/>
            <p:cNvCxnSpPr/>
            <p:nvPr/>
          </p:nvCxnSpPr>
          <p:spPr>
            <a:xfrm>
              <a:off x="3596079" y="1069929"/>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9" name="Agrupar 8"/>
          <p:cNvGrpSpPr/>
          <p:nvPr/>
        </p:nvGrpSpPr>
        <p:grpSpPr>
          <a:xfrm>
            <a:off x="3993919" y="878038"/>
            <a:ext cx="1406481" cy="3794808"/>
            <a:chOff x="3993919" y="878038"/>
            <a:chExt cx="1406481" cy="3794808"/>
          </a:xfrm>
        </p:grpSpPr>
        <p:cxnSp>
          <p:nvCxnSpPr>
            <p:cNvPr id="60" name="Conector recto de flecha 59"/>
            <p:cNvCxnSpPr>
              <a:cxnSpLocks/>
            </p:cNvCxnSpPr>
            <p:nvPr/>
          </p:nvCxnSpPr>
          <p:spPr>
            <a:xfrm flipV="1">
              <a:off x="3995936" y="878038"/>
              <a:ext cx="1404464" cy="30682"/>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sp>
          <p:nvSpPr>
            <p:cNvPr id="61" name="Forma libre 60"/>
            <p:cNvSpPr/>
            <p:nvPr/>
          </p:nvSpPr>
          <p:spPr>
            <a:xfrm>
              <a:off x="4026765" y="944782"/>
              <a:ext cx="753392" cy="3728064"/>
            </a:xfrm>
            <a:custGeom>
              <a:avLst/>
              <a:gdLst>
                <a:gd name="connsiteX0" fmla="*/ 0 w 646939"/>
                <a:gd name="connsiteY0" fmla="*/ 3366846 h 3366846"/>
                <a:gd name="connsiteX1" fmla="*/ 646939 w 646939"/>
                <a:gd name="connsiteY1" fmla="*/ 3354864 h 3366846"/>
                <a:gd name="connsiteX2" fmla="*/ 622978 w 646939"/>
                <a:gd name="connsiteY2" fmla="*/ 0 h 3366846"/>
              </a:gdLst>
              <a:ahLst/>
              <a:cxnLst>
                <a:cxn ang="0">
                  <a:pos x="connsiteX0" y="connsiteY0"/>
                </a:cxn>
                <a:cxn ang="0">
                  <a:pos x="connsiteX1" y="connsiteY1"/>
                </a:cxn>
                <a:cxn ang="0">
                  <a:pos x="connsiteX2" y="connsiteY2"/>
                </a:cxn>
              </a:cxnLst>
              <a:rect l="l" t="t" r="r" b="b"/>
              <a:pathLst>
                <a:path w="646939" h="3366846">
                  <a:moveTo>
                    <a:pt x="0" y="3366846"/>
                  </a:moveTo>
                  <a:lnTo>
                    <a:pt x="646939" y="3354864"/>
                  </a:lnTo>
                  <a:lnTo>
                    <a:pt x="622978" y="0"/>
                  </a:lnTo>
                </a:path>
              </a:pathLst>
            </a:cu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sp>
          <p:nvSpPr>
            <p:cNvPr id="62" name="Forma libre 61"/>
            <p:cNvSpPr/>
            <p:nvPr/>
          </p:nvSpPr>
          <p:spPr>
            <a:xfrm>
              <a:off x="4011257" y="944782"/>
              <a:ext cx="658919" cy="2505935"/>
            </a:xfrm>
            <a:custGeom>
              <a:avLst/>
              <a:gdLst>
                <a:gd name="connsiteX0" fmla="*/ 0 w 658919"/>
                <a:gd name="connsiteY0" fmla="*/ 2084808 h 2084808"/>
                <a:gd name="connsiteX1" fmla="*/ 658919 w 658919"/>
                <a:gd name="connsiteY1" fmla="*/ 2072826 h 2084808"/>
                <a:gd name="connsiteX2" fmla="*/ 646939 w 658919"/>
                <a:gd name="connsiteY2" fmla="*/ 0 h 2084808"/>
              </a:gdLst>
              <a:ahLst/>
              <a:cxnLst>
                <a:cxn ang="0">
                  <a:pos x="connsiteX0" y="connsiteY0"/>
                </a:cxn>
                <a:cxn ang="0">
                  <a:pos x="connsiteX1" y="connsiteY1"/>
                </a:cxn>
                <a:cxn ang="0">
                  <a:pos x="connsiteX2" y="connsiteY2"/>
                </a:cxn>
              </a:cxnLst>
              <a:rect l="l" t="t" r="r" b="b"/>
              <a:pathLst>
                <a:path w="658919" h="2084808">
                  <a:moveTo>
                    <a:pt x="0" y="2084808"/>
                  </a:moveTo>
                  <a:lnTo>
                    <a:pt x="658919" y="2072826"/>
                  </a:lnTo>
                  <a:cubicBezTo>
                    <a:pt x="654926" y="1381884"/>
                    <a:pt x="650932" y="690942"/>
                    <a:pt x="646939" y="0"/>
                  </a:cubicBezTo>
                </a:path>
              </a:pathLst>
            </a:cu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sp>
          <p:nvSpPr>
            <p:cNvPr id="63" name="Forma libre 62"/>
            <p:cNvSpPr/>
            <p:nvPr/>
          </p:nvSpPr>
          <p:spPr>
            <a:xfrm>
              <a:off x="3993919" y="944782"/>
              <a:ext cx="548962" cy="1180312"/>
            </a:xfrm>
            <a:custGeom>
              <a:avLst/>
              <a:gdLst>
                <a:gd name="connsiteX0" fmla="*/ 0 w 658919"/>
                <a:gd name="connsiteY0" fmla="*/ 2084808 h 2084808"/>
                <a:gd name="connsiteX1" fmla="*/ 658919 w 658919"/>
                <a:gd name="connsiteY1" fmla="*/ 2072826 h 2084808"/>
                <a:gd name="connsiteX2" fmla="*/ 646939 w 658919"/>
                <a:gd name="connsiteY2" fmla="*/ 0 h 2084808"/>
              </a:gdLst>
              <a:ahLst/>
              <a:cxnLst>
                <a:cxn ang="0">
                  <a:pos x="connsiteX0" y="connsiteY0"/>
                </a:cxn>
                <a:cxn ang="0">
                  <a:pos x="connsiteX1" y="connsiteY1"/>
                </a:cxn>
                <a:cxn ang="0">
                  <a:pos x="connsiteX2" y="connsiteY2"/>
                </a:cxn>
              </a:cxnLst>
              <a:rect l="l" t="t" r="r" b="b"/>
              <a:pathLst>
                <a:path w="658919" h="2084808">
                  <a:moveTo>
                    <a:pt x="0" y="2084808"/>
                  </a:moveTo>
                  <a:lnTo>
                    <a:pt x="658919" y="2072826"/>
                  </a:lnTo>
                  <a:cubicBezTo>
                    <a:pt x="654926" y="1381884"/>
                    <a:pt x="650932" y="690942"/>
                    <a:pt x="646939" y="0"/>
                  </a:cubicBezTo>
                </a:path>
              </a:pathLst>
            </a:cu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grpSp>
      <p:sp>
        <p:nvSpPr>
          <p:cNvPr id="141" name="Llamada ovalada 140"/>
          <p:cNvSpPr/>
          <p:nvPr/>
        </p:nvSpPr>
        <p:spPr>
          <a:xfrm>
            <a:off x="1052938" y="1556792"/>
            <a:ext cx="3810112" cy="3116053"/>
          </a:xfrm>
          <a:prstGeom prst="wedgeEllipseCallout">
            <a:avLst>
              <a:gd name="adj1" fmla="val -87194"/>
              <a:gd name="adj2" fmla="val 56208"/>
            </a:avLst>
          </a:prstGeom>
          <a:solidFill>
            <a:schemeClr val="bg1"/>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s-ES" sz="1600" dirty="0">
                <a:solidFill>
                  <a:schemeClr val="accent6">
                    <a:lumMod val="75000"/>
                  </a:schemeClr>
                </a:solidFill>
                <a:latin typeface="Arial"/>
                <a:cs typeface="Arial"/>
              </a:rPr>
              <a:t>Usaremos esta tabla para construir la gráfica deseada. Será un gráfico de dispersión (</a:t>
            </a:r>
            <a:r>
              <a:rPr lang="es-ES" sz="1600" dirty="0" err="1">
                <a:solidFill>
                  <a:schemeClr val="accent6">
                    <a:lumMod val="75000"/>
                  </a:schemeClr>
                </a:solidFill>
                <a:latin typeface="Arial"/>
                <a:cs typeface="Arial"/>
              </a:rPr>
              <a:t>scatterplot</a:t>
            </a:r>
            <a:r>
              <a:rPr lang="es-ES" sz="1600" dirty="0">
                <a:solidFill>
                  <a:schemeClr val="accent6">
                    <a:lumMod val="75000"/>
                  </a:schemeClr>
                </a:solidFill>
                <a:latin typeface="Arial"/>
                <a:cs typeface="Arial"/>
              </a:rPr>
              <a:t>) en el que:</a:t>
            </a:r>
          </a:p>
          <a:p>
            <a:pPr algn="ctr"/>
            <a:r>
              <a:rPr lang="es-ES" sz="1600" dirty="0">
                <a:solidFill>
                  <a:schemeClr val="accent6">
                    <a:lumMod val="75000"/>
                  </a:schemeClr>
                </a:solidFill>
                <a:latin typeface="Arial"/>
                <a:cs typeface="Arial"/>
              </a:rPr>
              <a:t>Eje X: Temperatura</a:t>
            </a:r>
          </a:p>
          <a:p>
            <a:pPr algn="ctr"/>
            <a:r>
              <a:rPr lang="es-ES" sz="1600" dirty="0">
                <a:solidFill>
                  <a:schemeClr val="accent6">
                    <a:lumMod val="75000"/>
                  </a:schemeClr>
                </a:solidFill>
                <a:latin typeface="Arial"/>
                <a:cs typeface="Arial"/>
              </a:rPr>
              <a:t>Eje Y: precipitación</a:t>
            </a:r>
          </a:p>
          <a:p>
            <a:pPr algn="ctr"/>
            <a:r>
              <a:rPr lang="es-ES" sz="1600" dirty="0">
                <a:solidFill>
                  <a:schemeClr val="accent6">
                    <a:lumMod val="75000"/>
                  </a:schemeClr>
                </a:solidFill>
                <a:latin typeface="Arial"/>
                <a:cs typeface="Arial"/>
              </a:rPr>
              <a:t>Etiquetas: Código bioma</a:t>
            </a:r>
          </a:p>
          <a:p>
            <a:pPr algn="ctr"/>
            <a:r>
              <a:rPr lang="es-ES" sz="1600" dirty="0">
                <a:solidFill>
                  <a:schemeClr val="accent6">
                    <a:lumMod val="75000"/>
                  </a:schemeClr>
                </a:solidFill>
                <a:latin typeface="Arial"/>
                <a:cs typeface="Arial"/>
              </a:rPr>
              <a:t>Color: Color bioma</a:t>
            </a:r>
          </a:p>
        </p:txBody>
      </p:sp>
      <p:cxnSp>
        <p:nvCxnSpPr>
          <p:cNvPr id="78" name="Conector recto de flecha 59">
            <a:extLst>
              <a:ext uri="{FF2B5EF4-FFF2-40B4-BE49-F238E27FC236}">
                <a16:creationId xmlns:a16="http://schemas.microsoft.com/office/drawing/2014/main" id="{FEC913AC-4BA6-BC49-A24F-7F22449C134E}"/>
              </a:ext>
            </a:extLst>
          </p:cNvPr>
          <p:cNvCxnSpPr>
            <a:cxnSpLocks/>
          </p:cNvCxnSpPr>
          <p:nvPr/>
        </p:nvCxnSpPr>
        <p:spPr>
          <a:xfrm flipV="1">
            <a:off x="5793897" y="1487606"/>
            <a:ext cx="436081" cy="962547"/>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13" name="Group 12">
            <a:extLst>
              <a:ext uri="{FF2B5EF4-FFF2-40B4-BE49-F238E27FC236}">
                <a16:creationId xmlns:a16="http://schemas.microsoft.com/office/drawing/2014/main" id="{E37BC13C-FA77-D44F-99B8-6BFC57C7A6B0}"/>
              </a:ext>
            </a:extLst>
          </p:cNvPr>
          <p:cNvGrpSpPr/>
          <p:nvPr/>
        </p:nvGrpSpPr>
        <p:grpSpPr>
          <a:xfrm>
            <a:off x="5584594" y="1372467"/>
            <a:ext cx="2394214" cy="439616"/>
            <a:chOff x="5584594" y="1372467"/>
            <a:chExt cx="2394214" cy="439616"/>
          </a:xfrm>
        </p:grpSpPr>
        <p:sp>
          <p:nvSpPr>
            <p:cNvPr id="64" name="CuadroTexto 63"/>
            <p:cNvSpPr txBox="1"/>
            <p:nvPr/>
          </p:nvSpPr>
          <p:spPr>
            <a:xfrm>
              <a:off x="6445426" y="1550473"/>
              <a:ext cx="275186" cy="261610"/>
            </a:xfrm>
            <a:prstGeom prst="rect">
              <a:avLst/>
            </a:prstGeom>
            <a:noFill/>
          </p:spPr>
          <p:txBody>
            <a:bodyPr wrap="none" rtlCol="0">
              <a:spAutoFit/>
            </a:bodyPr>
            <a:lstStyle/>
            <a:p>
              <a:r>
                <a:rPr lang="es-ES" sz="1100" b="1" dirty="0">
                  <a:solidFill>
                    <a:schemeClr val="tx2">
                      <a:lumMod val="60000"/>
                      <a:lumOff val="40000"/>
                    </a:schemeClr>
                  </a:solidFill>
                </a:rPr>
                <a:t>X</a:t>
              </a:r>
            </a:p>
          </p:txBody>
        </p:sp>
        <p:sp>
          <p:nvSpPr>
            <p:cNvPr id="65" name="CuadroTexto 64"/>
            <p:cNvSpPr txBox="1"/>
            <p:nvPr/>
          </p:nvSpPr>
          <p:spPr>
            <a:xfrm>
              <a:off x="6876256" y="1550473"/>
              <a:ext cx="274434" cy="261610"/>
            </a:xfrm>
            <a:prstGeom prst="rect">
              <a:avLst/>
            </a:prstGeom>
            <a:noFill/>
          </p:spPr>
          <p:txBody>
            <a:bodyPr wrap="none" rtlCol="0">
              <a:spAutoFit/>
            </a:bodyPr>
            <a:lstStyle/>
            <a:p>
              <a:r>
                <a:rPr lang="es-ES" sz="1100" b="1" dirty="0">
                  <a:solidFill>
                    <a:schemeClr val="tx2">
                      <a:lumMod val="60000"/>
                      <a:lumOff val="40000"/>
                    </a:schemeClr>
                  </a:solidFill>
                </a:rPr>
                <a:t>Y</a:t>
              </a:r>
            </a:p>
          </p:txBody>
        </p:sp>
        <p:cxnSp>
          <p:nvCxnSpPr>
            <p:cNvPr id="67" name="Conector recto de flecha 66"/>
            <p:cNvCxnSpPr/>
            <p:nvPr/>
          </p:nvCxnSpPr>
          <p:spPr>
            <a:xfrm flipV="1">
              <a:off x="6053667" y="1372467"/>
              <a:ext cx="160866" cy="244583"/>
            </a:xfrm>
            <a:prstGeom prst="straightConnector1">
              <a:avLst/>
            </a:prstGeom>
            <a:ln w="19050" cmpd="sng">
              <a:solidFill>
                <a:schemeClr val="tx2">
                  <a:lumMod val="60000"/>
                  <a:lumOff val="40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68" name="Conector recto de flecha 67"/>
            <p:cNvCxnSpPr/>
            <p:nvPr/>
          </p:nvCxnSpPr>
          <p:spPr>
            <a:xfrm flipV="1">
              <a:off x="6596649" y="1372467"/>
              <a:ext cx="160866" cy="244583"/>
            </a:xfrm>
            <a:prstGeom prst="straightConnector1">
              <a:avLst/>
            </a:prstGeom>
            <a:ln w="19050" cmpd="sng">
              <a:solidFill>
                <a:schemeClr val="tx2">
                  <a:lumMod val="60000"/>
                  <a:lumOff val="40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69" name="Conector recto de flecha 68"/>
            <p:cNvCxnSpPr/>
            <p:nvPr/>
          </p:nvCxnSpPr>
          <p:spPr>
            <a:xfrm flipV="1">
              <a:off x="7020272" y="1372467"/>
              <a:ext cx="160866" cy="244583"/>
            </a:xfrm>
            <a:prstGeom prst="straightConnector1">
              <a:avLst/>
            </a:prstGeom>
            <a:ln w="19050" cmpd="sng">
              <a:solidFill>
                <a:schemeClr val="tx2">
                  <a:lumMod val="60000"/>
                  <a:lumOff val="40000"/>
                </a:schemeClr>
              </a:solidFill>
              <a:tailEnd type="arrow"/>
            </a:ln>
            <a:effectLst/>
          </p:spPr>
          <p:style>
            <a:lnRef idx="2">
              <a:schemeClr val="accent1"/>
            </a:lnRef>
            <a:fillRef idx="0">
              <a:schemeClr val="accent1"/>
            </a:fillRef>
            <a:effectRef idx="1">
              <a:schemeClr val="accent1"/>
            </a:effectRef>
            <a:fontRef idx="minor">
              <a:schemeClr val="tx1"/>
            </a:fontRef>
          </p:style>
        </p:cxnSp>
        <p:sp>
          <p:nvSpPr>
            <p:cNvPr id="72" name="CuadroTexto 64">
              <a:extLst>
                <a:ext uri="{FF2B5EF4-FFF2-40B4-BE49-F238E27FC236}">
                  <a16:creationId xmlns:a16="http://schemas.microsoft.com/office/drawing/2014/main" id="{2F0B8D43-E458-BB41-9772-99AE8678391A}"/>
                </a:ext>
              </a:extLst>
            </p:cNvPr>
            <p:cNvSpPr txBox="1"/>
            <p:nvPr/>
          </p:nvSpPr>
          <p:spPr>
            <a:xfrm>
              <a:off x="7483159" y="1550473"/>
              <a:ext cx="495649" cy="261610"/>
            </a:xfrm>
            <a:prstGeom prst="rect">
              <a:avLst/>
            </a:prstGeom>
            <a:noFill/>
          </p:spPr>
          <p:txBody>
            <a:bodyPr wrap="none" rtlCol="0">
              <a:spAutoFit/>
            </a:bodyPr>
            <a:lstStyle/>
            <a:p>
              <a:r>
                <a:rPr lang="es-ES" sz="1100" b="1" dirty="0">
                  <a:solidFill>
                    <a:schemeClr val="tx2">
                      <a:lumMod val="60000"/>
                      <a:lumOff val="40000"/>
                    </a:schemeClr>
                  </a:solidFill>
                </a:rPr>
                <a:t>Color</a:t>
              </a:r>
            </a:p>
          </p:txBody>
        </p:sp>
        <p:cxnSp>
          <p:nvCxnSpPr>
            <p:cNvPr id="73" name="Conector recto de flecha 68">
              <a:extLst>
                <a:ext uri="{FF2B5EF4-FFF2-40B4-BE49-F238E27FC236}">
                  <a16:creationId xmlns:a16="http://schemas.microsoft.com/office/drawing/2014/main" id="{7FB693CF-B5A0-644A-9F2D-E477B5B95714}"/>
                </a:ext>
              </a:extLst>
            </p:cNvPr>
            <p:cNvCxnSpPr/>
            <p:nvPr/>
          </p:nvCxnSpPr>
          <p:spPr>
            <a:xfrm flipV="1">
              <a:off x="7627175" y="1372467"/>
              <a:ext cx="160866" cy="244583"/>
            </a:xfrm>
            <a:prstGeom prst="straightConnector1">
              <a:avLst/>
            </a:prstGeom>
            <a:ln w="19050" cmpd="sng">
              <a:solidFill>
                <a:schemeClr val="tx2">
                  <a:lumMod val="60000"/>
                  <a:lumOff val="40000"/>
                </a:schemeClr>
              </a:solidFill>
              <a:tailEnd type="arrow"/>
            </a:ln>
            <a:effectLst/>
          </p:spPr>
          <p:style>
            <a:lnRef idx="2">
              <a:schemeClr val="accent1"/>
            </a:lnRef>
            <a:fillRef idx="0">
              <a:schemeClr val="accent1"/>
            </a:fillRef>
            <a:effectRef idx="1">
              <a:schemeClr val="accent1"/>
            </a:effectRef>
            <a:fontRef idx="minor">
              <a:schemeClr val="tx1"/>
            </a:fontRef>
          </p:style>
        </p:cxnSp>
        <p:sp>
          <p:nvSpPr>
            <p:cNvPr id="66" name="CuadroTexto 65"/>
            <p:cNvSpPr txBox="1"/>
            <p:nvPr/>
          </p:nvSpPr>
          <p:spPr>
            <a:xfrm>
              <a:off x="5584594" y="1545042"/>
              <a:ext cx="677013" cy="261610"/>
            </a:xfrm>
            <a:prstGeom prst="rect">
              <a:avLst/>
            </a:prstGeom>
            <a:noFill/>
          </p:spPr>
          <p:txBody>
            <a:bodyPr wrap="none" rtlCol="0">
              <a:spAutoFit/>
            </a:bodyPr>
            <a:lstStyle/>
            <a:p>
              <a:r>
                <a:rPr lang="es-ES" sz="1100" b="1" dirty="0">
                  <a:solidFill>
                    <a:schemeClr val="tx2">
                      <a:lumMod val="60000"/>
                      <a:lumOff val="40000"/>
                    </a:schemeClr>
                  </a:solidFill>
                </a:rPr>
                <a:t>Etiqueta</a:t>
              </a:r>
            </a:p>
          </p:txBody>
        </p:sp>
      </p:grpSp>
      <p:pic>
        <p:nvPicPr>
          <p:cNvPr id="80" name="Picture 79">
            <a:extLst>
              <a:ext uri="{FF2B5EF4-FFF2-40B4-BE49-F238E27FC236}">
                <a16:creationId xmlns:a16="http://schemas.microsoft.com/office/drawing/2014/main" id="{BF9E5CC2-23C1-EE4D-9A76-980F9930643B}"/>
              </a:ext>
            </a:extLst>
          </p:cNvPr>
          <p:cNvPicPr>
            <a:picLocks noChangeAspect="1"/>
          </p:cNvPicPr>
          <p:nvPr/>
        </p:nvPicPr>
        <p:blipFill>
          <a:blip r:embed="rId6"/>
          <a:stretch>
            <a:fillRect/>
          </a:stretch>
        </p:blipFill>
        <p:spPr>
          <a:xfrm>
            <a:off x="6565709" y="4542136"/>
            <a:ext cx="2315191" cy="1560653"/>
          </a:xfrm>
          <a:prstGeom prst="rect">
            <a:avLst/>
          </a:prstGeom>
        </p:spPr>
      </p:pic>
      <p:graphicFrame>
        <p:nvGraphicFramePr>
          <p:cNvPr id="82" name="Tabla 58">
            <a:extLst>
              <a:ext uri="{FF2B5EF4-FFF2-40B4-BE49-F238E27FC236}">
                <a16:creationId xmlns:a16="http://schemas.microsoft.com/office/drawing/2014/main" id="{03B2F5EB-403A-2344-B38D-9DF60B1A946E}"/>
              </a:ext>
            </a:extLst>
          </p:cNvPr>
          <p:cNvGraphicFramePr>
            <a:graphicFrameLocks noGrp="1"/>
          </p:cNvGraphicFramePr>
          <p:nvPr>
            <p:extLst>
              <p:ext uri="{D42A27DB-BD31-4B8C-83A1-F6EECF244321}">
                <p14:modId xmlns:p14="http://schemas.microsoft.com/office/powerpoint/2010/main" val="2688161183"/>
              </p:ext>
            </p:extLst>
          </p:nvPr>
        </p:nvGraphicFramePr>
        <p:xfrm>
          <a:off x="5332644" y="2436853"/>
          <a:ext cx="1025529" cy="1066800"/>
        </p:xfrm>
        <a:graphic>
          <a:graphicData uri="http://schemas.openxmlformats.org/drawingml/2006/table">
            <a:tbl>
              <a:tblPr firstRow="1" bandRow="1">
                <a:tableStyleId>{5C22544A-7EE6-4342-B048-85BDC9FD1C3A}</a:tableStyleId>
              </a:tblPr>
              <a:tblGrid>
                <a:gridCol w="542611">
                  <a:extLst>
                    <a:ext uri="{9D8B030D-6E8A-4147-A177-3AD203B41FA5}">
                      <a16:colId xmlns:a16="http://schemas.microsoft.com/office/drawing/2014/main" val="20001"/>
                    </a:ext>
                  </a:extLst>
                </a:gridCol>
                <a:gridCol w="482918">
                  <a:extLst>
                    <a:ext uri="{9D8B030D-6E8A-4147-A177-3AD203B41FA5}">
                      <a16:colId xmlns:a16="http://schemas.microsoft.com/office/drawing/2014/main" val="20002"/>
                    </a:ext>
                  </a:extLst>
                </a:gridCol>
              </a:tblGrid>
              <a:tr h="0">
                <a:tc>
                  <a:txBody>
                    <a:bodyPr/>
                    <a:lstStyle/>
                    <a:p>
                      <a:r>
                        <a:rPr lang="es-ES" sz="800" dirty="0">
                          <a:latin typeface="Arial"/>
                          <a:cs typeface="Arial"/>
                        </a:rPr>
                        <a:t>Bioma</a:t>
                      </a:r>
                    </a:p>
                  </a:txBody>
                  <a:tcPr/>
                </a:tc>
                <a:tc>
                  <a:txBody>
                    <a:bodyPr/>
                    <a:lstStyle/>
                    <a:p>
                      <a:r>
                        <a:rPr lang="es-ES" sz="800" dirty="0">
                          <a:latin typeface="Arial"/>
                          <a:cs typeface="Arial"/>
                        </a:rPr>
                        <a:t>Color</a:t>
                      </a:r>
                    </a:p>
                  </a:txBody>
                  <a:tcPr/>
                </a:tc>
                <a:extLst>
                  <a:ext uri="{0D108BD9-81ED-4DB2-BD59-A6C34878D82A}">
                    <a16:rowId xmlns:a16="http://schemas.microsoft.com/office/drawing/2014/main" val="10000"/>
                  </a:ext>
                </a:extLst>
              </a:tr>
              <a:tr h="0">
                <a:tc>
                  <a:txBody>
                    <a:bodyPr/>
                    <a:lstStyle/>
                    <a:p>
                      <a:pPr algn="r"/>
                      <a:r>
                        <a:rPr lang="es-ES" sz="800" dirty="0">
                          <a:latin typeface="Arial"/>
                          <a:cs typeface="Arial"/>
                        </a:rPr>
                        <a:t>1</a:t>
                      </a:r>
                    </a:p>
                  </a:txBody>
                  <a:tcPr/>
                </a:tc>
                <a:tc>
                  <a:txBody>
                    <a:bodyPr/>
                    <a:lstStyle/>
                    <a:p>
                      <a:pPr algn="r"/>
                      <a:r>
                        <a:rPr lang="es-ES" sz="800" dirty="0">
                          <a:latin typeface="Arial"/>
                          <a:cs typeface="Arial"/>
                        </a:rPr>
                        <a:t>Red</a:t>
                      </a:r>
                    </a:p>
                  </a:txBody>
                  <a:tcPr/>
                </a:tc>
                <a:extLst>
                  <a:ext uri="{0D108BD9-81ED-4DB2-BD59-A6C34878D82A}">
                    <a16:rowId xmlns:a16="http://schemas.microsoft.com/office/drawing/2014/main" val="10001"/>
                  </a:ext>
                </a:extLst>
              </a:tr>
              <a:tr h="0">
                <a:tc>
                  <a:txBody>
                    <a:bodyPr/>
                    <a:lstStyle/>
                    <a:p>
                      <a:pPr algn="r"/>
                      <a:r>
                        <a:rPr lang="es-ES" sz="800" dirty="0">
                          <a:latin typeface="Arial"/>
                          <a:cs typeface="Arial"/>
                        </a:rPr>
                        <a:t>2</a:t>
                      </a:r>
                    </a:p>
                  </a:txBody>
                  <a:tcPr/>
                </a:tc>
                <a:tc>
                  <a:txBody>
                    <a:bodyPr/>
                    <a:lstStyle/>
                    <a:p>
                      <a:pPr algn="r"/>
                      <a:r>
                        <a:rPr lang="es-ES" sz="800" dirty="0" err="1">
                          <a:latin typeface="Arial"/>
                          <a:cs typeface="Arial"/>
                        </a:rPr>
                        <a:t>Yellow</a:t>
                      </a:r>
                      <a:endParaRPr lang="es-ES" sz="800" dirty="0">
                        <a:latin typeface="Arial"/>
                        <a:cs typeface="Arial"/>
                      </a:endParaRPr>
                    </a:p>
                  </a:txBody>
                  <a:tcPr/>
                </a:tc>
                <a:extLst>
                  <a:ext uri="{0D108BD9-81ED-4DB2-BD59-A6C34878D82A}">
                    <a16:rowId xmlns:a16="http://schemas.microsoft.com/office/drawing/2014/main" val="10002"/>
                  </a:ext>
                </a:extLst>
              </a:tr>
              <a:tr h="0">
                <a:tc>
                  <a:txBody>
                    <a:bodyPr/>
                    <a:lstStyle/>
                    <a:p>
                      <a:pPr algn="r"/>
                      <a:r>
                        <a:rPr lang="es-ES" sz="800" dirty="0">
                          <a:latin typeface="Arial"/>
                          <a:cs typeface="Arial"/>
                        </a:rPr>
                        <a:t>3</a:t>
                      </a:r>
                    </a:p>
                  </a:txBody>
                  <a:tcPr/>
                </a:tc>
                <a:tc>
                  <a:txBody>
                    <a:bodyPr/>
                    <a:lstStyle/>
                    <a:p>
                      <a:pPr algn="r"/>
                      <a:r>
                        <a:rPr lang="es-ES" sz="800" dirty="0">
                          <a:latin typeface="Arial"/>
                          <a:cs typeface="Arial"/>
                        </a:rPr>
                        <a:t>Green</a:t>
                      </a:r>
                    </a:p>
                  </a:txBody>
                  <a:tcPr/>
                </a:tc>
                <a:extLst>
                  <a:ext uri="{0D108BD9-81ED-4DB2-BD59-A6C34878D82A}">
                    <a16:rowId xmlns:a16="http://schemas.microsoft.com/office/drawing/2014/main" val="10003"/>
                  </a:ext>
                </a:extLst>
              </a:tr>
              <a:tr h="0">
                <a:tc>
                  <a:txBody>
                    <a:bodyPr/>
                    <a:lstStyle/>
                    <a:p>
                      <a:pPr algn="r"/>
                      <a:r>
                        <a:rPr lang="es-ES" sz="800" dirty="0">
                          <a:latin typeface="Arial"/>
                          <a:cs typeface="Arial"/>
                        </a:rPr>
                        <a:t>4</a:t>
                      </a:r>
                    </a:p>
                  </a:txBody>
                  <a:tcPr/>
                </a:tc>
                <a:tc>
                  <a:txBody>
                    <a:bodyPr/>
                    <a:lstStyle/>
                    <a:p>
                      <a:pPr algn="r"/>
                      <a:r>
                        <a:rPr lang="es-ES" sz="800" dirty="0" err="1">
                          <a:latin typeface="Arial"/>
                          <a:cs typeface="Arial"/>
                        </a:rPr>
                        <a:t>Purple</a:t>
                      </a:r>
                      <a:endParaRPr lang="es-ES" sz="800" dirty="0">
                        <a:latin typeface="Arial"/>
                        <a:cs typeface="Arial"/>
                      </a:endParaRP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968058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1" grpId="0" animBg="1"/>
    </p:bldLst>
  </p:timing>
</p:sld>
</file>

<file path=ppt/slides/slide18.xml><?xml version="1.0" encoding="utf-8"?>
<p:sld xmlns:a="http://schemas.openxmlformats.org/drawingml/2006/main" xmlns:r="http://schemas.openxmlformats.org/officeDocument/2006/relationships" xmlns:p="http://schemas.openxmlformats.org/presentationml/2006/main" showMasterSp="0">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71" name="Forma libre 70"/>
          <p:cNvSpPr/>
          <p:nvPr/>
        </p:nvSpPr>
        <p:spPr>
          <a:xfrm>
            <a:off x="6373545" y="1461762"/>
            <a:ext cx="2623696" cy="5128148"/>
          </a:xfrm>
          <a:custGeom>
            <a:avLst/>
            <a:gdLst>
              <a:gd name="connsiteX0" fmla="*/ 1844973 w 2623696"/>
              <a:gd name="connsiteY0" fmla="*/ 35945 h 5128148"/>
              <a:gd name="connsiteX1" fmla="*/ 0 w 2623696"/>
              <a:gd name="connsiteY1" fmla="*/ 1917065 h 5128148"/>
              <a:gd name="connsiteX2" fmla="*/ 11980 w 2623696"/>
              <a:gd name="connsiteY2" fmla="*/ 5128148 h 5128148"/>
              <a:gd name="connsiteX3" fmla="*/ 2611715 w 2623696"/>
              <a:gd name="connsiteY3" fmla="*/ 5128148 h 5128148"/>
              <a:gd name="connsiteX4" fmla="*/ 2623696 w 2623696"/>
              <a:gd name="connsiteY4" fmla="*/ 0 h 5128148"/>
              <a:gd name="connsiteX5" fmla="*/ 1809032 w 2623696"/>
              <a:gd name="connsiteY5" fmla="*/ 0 h 5128148"/>
              <a:gd name="connsiteX6" fmla="*/ 1844973 w 2623696"/>
              <a:gd name="connsiteY6" fmla="*/ 35945 h 5128148"/>
              <a:gd name="connsiteX0" fmla="*/ 1809032 w 2623696"/>
              <a:gd name="connsiteY0" fmla="*/ 0 h 5128148"/>
              <a:gd name="connsiteX1" fmla="*/ 0 w 2623696"/>
              <a:gd name="connsiteY1" fmla="*/ 1917065 h 5128148"/>
              <a:gd name="connsiteX2" fmla="*/ 11980 w 2623696"/>
              <a:gd name="connsiteY2" fmla="*/ 5128148 h 5128148"/>
              <a:gd name="connsiteX3" fmla="*/ 2611715 w 2623696"/>
              <a:gd name="connsiteY3" fmla="*/ 5128148 h 5128148"/>
              <a:gd name="connsiteX4" fmla="*/ 2623696 w 2623696"/>
              <a:gd name="connsiteY4" fmla="*/ 0 h 5128148"/>
              <a:gd name="connsiteX5" fmla="*/ 1809032 w 2623696"/>
              <a:gd name="connsiteY5" fmla="*/ 0 h 512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23696" h="5128148">
                <a:moveTo>
                  <a:pt x="1809032" y="0"/>
                </a:moveTo>
                <a:lnTo>
                  <a:pt x="0" y="1917065"/>
                </a:lnTo>
                <a:cubicBezTo>
                  <a:pt x="3993" y="2987426"/>
                  <a:pt x="7987" y="4057787"/>
                  <a:pt x="11980" y="5128148"/>
                </a:cubicBezTo>
                <a:lnTo>
                  <a:pt x="2611715" y="5128148"/>
                </a:lnTo>
                <a:cubicBezTo>
                  <a:pt x="2615709" y="3418765"/>
                  <a:pt x="2619702" y="1709383"/>
                  <a:pt x="2623696" y="0"/>
                </a:cubicBezTo>
                <a:lnTo>
                  <a:pt x="1809032" y="0"/>
                </a:lnTo>
                <a:close/>
              </a:path>
            </a:pathLst>
          </a:custGeom>
          <a:solidFill>
            <a:schemeClr val="accent6">
              <a:lumMod val="40000"/>
              <a:lumOff val="60000"/>
            </a:schemeClr>
          </a:solidFill>
          <a:ln w="12700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70" name="Forma libre 69"/>
          <p:cNvSpPr/>
          <p:nvPr/>
        </p:nvSpPr>
        <p:spPr>
          <a:xfrm>
            <a:off x="107820" y="143779"/>
            <a:ext cx="8877437" cy="6458113"/>
          </a:xfrm>
          <a:custGeom>
            <a:avLst/>
            <a:gdLst>
              <a:gd name="connsiteX0" fmla="*/ 8829516 w 8877437"/>
              <a:gd name="connsiteY0" fmla="*/ 1210147 h 6470094"/>
              <a:gd name="connsiteX1" fmla="*/ 7883068 w 8877437"/>
              <a:gd name="connsiteY1" fmla="*/ 1210147 h 6470094"/>
              <a:gd name="connsiteX2" fmla="*/ 6002154 w 8877437"/>
              <a:gd name="connsiteY2" fmla="*/ 3199102 h 6470094"/>
              <a:gd name="connsiteX3" fmla="*/ 5990173 w 8877437"/>
              <a:gd name="connsiteY3" fmla="*/ 6458112 h 6470094"/>
              <a:gd name="connsiteX4" fmla="*/ 23961 w 8877437"/>
              <a:gd name="connsiteY4" fmla="*/ 6470094 h 6470094"/>
              <a:gd name="connsiteX5" fmla="*/ 0 w 8877437"/>
              <a:gd name="connsiteY5" fmla="*/ 11982 h 6470094"/>
              <a:gd name="connsiteX6" fmla="*/ 8877437 w 8877437"/>
              <a:gd name="connsiteY6" fmla="*/ 0 h 6470094"/>
              <a:gd name="connsiteX7" fmla="*/ 8829516 w 8877437"/>
              <a:gd name="connsiteY7" fmla="*/ 1210147 h 6470094"/>
              <a:gd name="connsiteX0" fmla="*/ 8876083 w 8877437"/>
              <a:gd name="connsiteY0" fmla="*/ 1205914 h 6470094"/>
              <a:gd name="connsiteX1" fmla="*/ 7883068 w 8877437"/>
              <a:gd name="connsiteY1" fmla="*/ 1210147 h 6470094"/>
              <a:gd name="connsiteX2" fmla="*/ 6002154 w 8877437"/>
              <a:gd name="connsiteY2" fmla="*/ 3199102 h 6470094"/>
              <a:gd name="connsiteX3" fmla="*/ 5990173 w 8877437"/>
              <a:gd name="connsiteY3" fmla="*/ 6458112 h 6470094"/>
              <a:gd name="connsiteX4" fmla="*/ 23961 w 8877437"/>
              <a:gd name="connsiteY4" fmla="*/ 6470094 h 6470094"/>
              <a:gd name="connsiteX5" fmla="*/ 0 w 8877437"/>
              <a:gd name="connsiteY5" fmla="*/ 11982 h 6470094"/>
              <a:gd name="connsiteX6" fmla="*/ 8877437 w 8877437"/>
              <a:gd name="connsiteY6" fmla="*/ 0 h 6470094"/>
              <a:gd name="connsiteX7" fmla="*/ 8876083 w 8877437"/>
              <a:gd name="connsiteY7" fmla="*/ 1205914 h 6470094"/>
              <a:gd name="connsiteX0" fmla="*/ 8732319 w 8877437"/>
              <a:gd name="connsiteY0" fmla="*/ 1205914 h 6470094"/>
              <a:gd name="connsiteX1" fmla="*/ 7883068 w 8877437"/>
              <a:gd name="connsiteY1" fmla="*/ 1210147 h 6470094"/>
              <a:gd name="connsiteX2" fmla="*/ 6002154 w 8877437"/>
              <a:gd name="connsiteY2" fmla="*/ 3199102 h 6470094"/>
              <a:gd name="connsiteX3" fmla="*/ 5990173 w 8877437"/>
              <a:gd name="connsiteY3" fmla="*/ 6458112 h 6470094"/>
              <a:gd name="connsiteX4" fmla="*/ 23961 w 8877437"/>
              <a:gd name="connsiteY4" fmla="*/ 6470094 h 6470094"/>
              <a:gd name="connsiteX5" fmla="*/ 0 w 8877437"/>
              <a:gd name="connsiteY5" fmla="*/ 11982 h 6470094"/>
              <a:gd name="connsiteX6" fmla="*/ 8877437 w 8877437"/>
              <a:gd name="connsiteY6" fmla="*/ 0 h 6470094"/>
              <a:gd name="connsiteX7" fmla="*/ 8732319 w 8877437"/>
              <a:gd name="connsiteY7" fmla="*/ 1205914 h 6470094"/>
              <a:gd name="connsiteX0" fmla="*/ 8732319 w 8733673"/>
              <a:gd name="connsiteY0" fmla="*/ 1205914 h 6470094"/>
              <a:gd name="connsiteX1" fmla="*/ 7883068 w 8733673"/>
              <a:gd name="connsiteY1" fmla="*/ 1210147 h 6470094"/>
              <a:gd name="connsiteX2" fmla="*/ 6002154 w 8733673"/>
              <a:gd name="connsiteY2" fmla="*/ 3199102 h 6470094"/>
              <a:gd name="connsiteX3" fmla="*/ 5990173 w 8733673"/>
              <a:gd name="connsiteY3" fmla="*/ 6458112 h 6470094"/>
              <a:gd name="connsiteX4" fmla="*/ 23961 w 8733673"/>
              <a:gd name="connsiteY4" fmla="*/ 6470094 h 6470094"/>
              <a:gd name="connsiteX5" fmla="*/ 0 w 8733673"/>
              <a:gd name="connsiteY5" fmla="*/ 11982 h 6470094"/>
              <a:gd name="connsiteX6" fmla="*/ 8733673 w 8733673"/>
              <a:gd name="connsiteY6" fmla="*/ 0 h 6470094"/>
              <a:gd name="connsiteX7" fmla="*/ 8732319 w 8733673"/>
              <a:gd name="connsiteY7" fmla="*/ 1205914 h 6470094"/>
              <a:gd name="connsiteX0" fmla="*/ 8876083 w 8877437"/>
              <a:gd name="connsiteY0" fmla="*/ 1205914 h 6470094"/>
              <a:gd name="connsiteX1" fmla="*/ 8026832 w 8877437"/>
              <a:gd name="connsiteY1" fmla="*/ 1210147 h 6470094"/>
              <a:gd name="connsiteX2" fmla="*/ 6145918 w 8877437"/>
              <a:gd name="connsiteY2" fmla="*/ 3199102 h 6470094"/>
              <a:gd name="connsiteX3" fmla="*/ 6133937 w 8877437"/>
              <a:gd name="connsiteY3" fmla="*/ 6458112 h 6470094"/>
              <a:gd name="connsiteX4" fmla="*/ 167725 w 8877437"/>
              <a:gd name="connsiteY4" fmla="*/ 6470094 h 6470094"/>
              <a:gd name="connsiteX5" fmla="*/ 0 w 8877437"/>
              <a:gd name="connsiteY5" fmla="*/ 11982 h 6470094"/>
              <a:gd name="connsiteX6" fmla="*/ 8877437 w 8877437"/>
              <a:gd name="connsiteY6" fmla="*/ 0 h 6470094"/>
              <a:gd name="connsiteX7" fmla="*/ 8876083 w 8877437"/>
              <a:gd name="connsiteY7" fmla="*/ 1205914 h 6470094"/>
              <a:gd name="connsiteX0" fmla="*/ 8876083 w 8877437"/>
              <a:gd name="connsiteY0" fmla="*/ 1205914 h 6458113"/>
              <a:gd name="connsiteX1" fmla="*/ 8026832 w 8877437"/>
              <a:gd name="connsiteY1" fmla="*/ 1210147 h 6458113"/>
              <a:gd name="connsiteX2" fmla="*/ 6145918 w 8877437"/>
              <a:gd name="connsiteY2" fmla="*/ 3199102 h 6458113"/>
              <a:gd name="connsiteX3" fmla="*/ 6133937 w 8877437"/>
              <a:gd name="connsiteY3" fmla="*/ 6458112 h 6458113"/>
              <a:gd name="connsiteX4" fmla="*/ 23961 w 8877437"/>
              <a:gd name="connsiteY4" fmla="*/ 6458113 h 6458113"/>
              <a:gd name="connsiteX5" fmla="*/ 0 w 8877437"/>
              <a:gd name="connsiteY5" fmla="*/ 11982 h 6458113"/>
              <a:gd name="connsiteX6" fmla="*/ 8877437 w 8877437"/>
              <a:gd name="connsiteY6" fmla="*/ 0 h 6458113"/>
              <a:gd name="connsiteX7" fmla="*/ 8876083 w 8877437"/>
              <a:gd name="connsiteY7" fmla="*/ 1205914 h 6458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77437" h="6458113">
                <a:moveTo>
                  <a:pt x="8876083" y="1205914"/>
                </a:moveTo>
                <a:lnTo>
                  <a:pt x="8026832" y="1210147"/>
                </a:lnTo>
                <a:lnTo>
                  <a:pt x="6145918" y="3199102"/>
                </a:lnTo>
                <a:cubicBezTo>
                  <a:pt x="6141924" y="4285439"/>
                  <a:pt x="6137931" y="5371775"/>
                  <a:pt x="6133937" y="6458112"/>
                </a:cubicBezTo>
                <a:lnTo>
                  <a:pt x="23961" y="6458113"/>
                </a:lnTo>
                <a:lnTo>
                  <a:pt x="0" y="11982"/>
                </a:lnTo>
                <a:lnTo>
                  <a:pt x="8877437" y="0"/>
                </a:lnTo>
                <a:cubicBezTo>
                  <a:pt x="8876986" y="401971"/>
                  <a:pt x="8876534" y="803943"/>
                  <a:pt x="8876083" y="1205914"/>
                </a:cubicBezTo>
                <a:close/>
              </a:path>
            </a:pathLst>
          </a:custGeom>
          <a:solidFill>
            <a:schemeClr val="accent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101" name="Forma libre 73">
            <a:extLst>
              <a:ext uri="{FF2B5EF4-FFF2-40B4-BE49-F238E27FC236}">
                <a16:creationId xmlns:a16="http://schemas.microsoft.com/office/drawing/2014/main" id="{C3602357-EDD4-3B4A-8BE4-FBDC983DBA54}"/>
              </a:ext>
            </a:extLst>
          </p:cNvPr>
          <p:cNvSpPr/>
          <p:nvPr/>
        </p:nvSpPr>
        <p:spPr>
          <a:xfrm>
            <a:off x="7813158" y="911867"/>
            <a:ext cx="791386" cy="3582335"/>
          </a:xfrm>
          <a:custGeom>
            <a:avLst/>
            <a:gdLst>
              <a:gd name="connsiteX0" fmla="*/ 0 w 835836"/>
              <a:gd name="connsiteY0" fmla="*/ 10856 h 3582335"/>
              <a:gd name="connsiteX1" fmla="*/ 792416 w 835836"/>
              <a:gd name="connsiteY1" fmla="*/ 0 h 3582335"/>
              <a:gd name="connsiteX2" fmla="*/ 835836 w 835836"/>
              <a:gd name="connsiteY2" fmla="*/ 3061268 h 3582335"/>
              <a:gd name="connsiteX3" fmla="*/ 206245 w 835836"/>
              <a:gd name="connsiteY3" fmla="*/ 3582335 h 3582335"/>
              <a:gd name="connsiteX0" fmla="*/ 0 w 816786"/>
              <a:gd name="connsiteY0" fmla="*/ 0 h 3590529"/>
              <a:gd name="connsiteX1" fmla="*/ 773366 w 816786"/>
              <a:gd name="connsiteY1" fmla="*/ 8194 h 3590529"/>
              <a:gd name="connsiteX2" fmla="*/ 816786 w 816786"/>
              <a:gd name="connsiteY2" fmla="*/ 3069462 h 3590529"/>
              <a:gd name="connsiteX3" fmla="*/ 187195 w 816786"/>
              <a:gd name="connsiteY3" fmla="*/ 3590529 h 3590529"/>
              <a:gd name="connsiteX0" fmla="*/ 0 w 816786"/>
              <a:gd name="connsiteY0" fmla="*/ 4506 h 3582335"/>
              <a:gd name="connsiteX1" fmla="*/ 773366 w 816786"/>
              <a:gd name="connsiteY1" fmla="*/ 0 h 3582335"/>
              <a:gd name="connsiteX2" fmla="*/ 816786 w 816786"/>
              <a:gd name="connsiteY2" fmla="*/ 3061268 h 3582335"/>
              <a:gd name="connsiteX3" fmla="*/ 187195 w 816786"/>
              <a:gd name="connsiteY3" fmla="*/ 3582335 h 3582335"/>
              <a:gd name="connsiteX0" fmla="*/ 0 w 791386"/>
              <a:gd name="connsiteY0" fmla="*/ 4506 h 3582335"/>
              <a:gd name="connsiteX1" fmla="*/ 773366 w 791386"/>
              <a:gd name="connsiteY1" fmla="*/ 0 h 3582335"/>
              <a:gd name="connsiteX2" fmla="*/ 791386 w 791386"/>
              <a:gd name="connsiteY2" fmla="*/ 3061268 h 3582335"/>
              <a:gd name="connsiteX3" fmla="*/ 187195 w 791386"/>
              <a:gd name="connsiteY3" fmla="*/ 3582335 h 3582335"/>
            </a:gdLst>
            <a:ahLst/>
            <a:cxnLst>
              <a:cxn ang="0">
                <a:pos x="connsiteX0" y="connsiteY0"/>
              </a:cxn>
              <a:cxn ang="0">
                <a:pos x="connsiteX1" y="connsiteY1"/>
              </a:cxn>
              <a:cxn ang="0">
                <a:pos x="connsiteX2" y="connsiteY2"/>
              </a:cxn>
              <a:cxn ang="0">
                <a:pos x="connsiteX3" y="connsiteY3"/>
              </a:cxn>
            </a:cxnLst>
            <a:rect l="l" t="t" r="r" b="b"/>
            <a:pathLst>
              <a:path w="791386" h="3582335">
                <a:moveTo>
                  <a:pt x="0" y="4506"/>
                </a:moveTo>
                <a:lnTo>
                  <a:pt x="773366" y="0"/>
                </a:lnTo>
                <a:lnTo>
                  <a:pt x="791386" y="3061268"/>
                </a:lnTo>
                <a:lnTo>
                  <a:pt x="187195" y="3582335"/>
                </a:lnTo>
              </a:path>
            </a:pathLst>
          </a:cu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grpSp>
        <p:nvGrpSpPr>
          <p:cNvPr id="137" name="Agrupar 136"/>
          <p:cNvGrpSpPr/>
          <p:nvPr/>
        </p:nvGrpSpPr>
        <p:grpSpPr>
          <a:xfrm>
            <a:off x="2151627" y="4198444"/>
            <a:ext cx="2116280" cy="992114"/>
            <a:chOff x="1787648" y="4173044"/>
            <a:chExt cx="2116280" cy="992114"/>
          </a:xfrm>
        </p:grpSpPr>
        <p:sp>
          <p:nvSpPr>
            <p:cNvPr id="132" name="Paralelogramo 131"/>
            <p:cNvSpPr/>
            <p:nvPr/>
          </p:nvSpPr>
          <p:spPr>
            <a:xfrm>
              <a:off x="1787648" y="4173044"/>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2" name="Agrupar 1"/>
            <p:cNvGrpSpPr/>
            <p:nvPr/>
          </p:nvGrpSpPr>
          <p:grpSpPr>
            <a:xfrm>
              <a:off x="1868789" y="4232804"/>
              <a:ext cx="1916855" cy="899532"/>
              <a:chOff x="602556" y="3758112"/>
              <a:chExt cx="1916855" cy="899532"/>
            </a:xfrm>
          </p:grpSpPr>
          <p:pic>
            <p:nvPicPr>
              <p:cNvPr id="81" name="Imagen 80" descr="Screen Shot 2019-09-28 at 16.23.21.png"/>
              <p:cNvPicPr>
                <a:picLocks noChangeAspect="1"/>
              </p:cNvPicPr>
              <p:nvPr/>
            </p:nvPicPr>
            <p:blipFill rotWithShape="1">
              <a:blip r:embed="rId3">
                <a:extLst>
                  <a:ext uri="{28A0092B-C50C-407E-A947-70E740481C1C}">
                    <a14:useLocalDpi xmlns:a14="http://schemas.microsoft.com/office/drawing/2010/main" val="0"/>
                  </a:ext>
                </a:extLst>
              </a:blip>
              <a:srcRect l="10086" r="6441"/>
              <a:stretch/>
            </p:blipFill>
            <p:spPr>
              <a:xfrm>
                <a:off x="903262" y="3785536"/>
                <a:ext cx="1291103" cy="871200"/>
              </a:xfrm>
              <a:prstGeom prst="rect">
                <a:avLst/>
              </a:prstGeom>
              <a:scene3d>
                <a:camera prst="perspectiveFront" fov="5400000">
                  <a:rot lat="304488" lon="1206851" rev="52230"/>
                </a:camera>
                <a:lightRig rig="threePt" dir="t"/>
              </a:scene3d>
            </p:spPr>
          </p:pic>
          <p:sp>
            <p:nvSpPr>
              <p:cNvPr id="12" name="Paralelogramo 11"/>
              <p:cNvSpPr/>
              <p:nvPr/>
            </p:nvSpPr>
            <p:spPr>
              <a:xfrm>
                <a:off x="602556" y="3758112"/>
                <a:ext cx="1916855" cy="898624"/>
              </a:xfrm>
              <a:prstGeom prst="parallelogram">
                <a:avLst>
                  <a:gd name="adj" fmla="val 47664"/>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34" name="CuadroTexto 33"/>
              <p:cNvSpPr txBox="1"/>
              <p:nvPr/>
            </p:nvSpPr>
            <p:spPr>
              <a:xfrm rot="20816069">
                <a:off x="667436" y="4403728"/>
                <a:ext cx="633660" cy="253916"/>
              </a:xfrm>
              <a:prstGeom prst="rect">
                <a:avLst/>
              </a:prstGeom>
              <a:noFill/>
            </p:spPr>
            <p:txBody>
              <a:bodyPr wrap="none" rtlCol="0">
                <a:spAutoFit/>
                <a:scene3d>
                  <a:camera prst="perspectiveContrastingLeftFacing"/>
                  <a:lightRig rig="threePt" dir="t"/>
                </a:scene3d>
              </a:bodyPr>
              <a:lstStyle/>
              <a:p>
                <a:r>
                  <a:rPr lang="es-ES" sz="1050" dirty="0">
                    <a:latin typeface="Arial"/>
                    <a:cs typeface="Arial"/>
                  </a:rPr>
                  <a:t>Biomas</a:t>
                </a:r>
              </a:p>
            </p:txBody>
          </p:sp>
        </p:grpSp>
      </p:grpSp>
      <p:grpSp>
        <p:nvGrpSpPr>
          <p:cNvPr id="5" name="Agrupar 4"/>
          <p:cNvGrpSpPr/>
          <p:nvPr/>
        </p:nvGrpSpPr>
        <p:grpSpPr>
          <a:xfrm>
            <a:off x="2187567" y="2902719"/>
            <a:ext cx="2116280" cy="992114"/>
            <a:chOff x="2187567" y="2902719"/>
            <a:chExt cx="2116280" cy="992114"/>
          </a:xfrm>
        </p:grpSpPr>
        <p:sp>
          <p:nvSpPr>
            <p:cNvPr id="131" name="Paralelogramo 130"/>
            <p:cNvSpPr/>
            <p:nvPr/>
          </p:nvSpPr>
          <p:spPr>
            <a:xfrm>
              <a:off x="2187567" y="2902719"/>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17" name="Agrupar 16"/>
            <p:cNvGrpSpPr/>
            <p:nvPr/>
          </p:nvGrpSpPr>
          <p:grpSpPr>
            <a:xfrm>
              <a:off x="2277056" y="2933083"/>
              <a:ext cx="1916855" cy="898624"/>
              <a:chOff x="781312" y="1903865"/>
              <a:chExt cx="1916855" cy="898624"/>
            </a:xfrm>
          </p:grpSpPr>
          <p:pic>
            <p:nvPicPr>
              <p:cNvPr id="8" name="Imagen 7" descr="Screen Shot 2019-09-27 at 14.14.29.png"/>
              <p:cNvPicPr>
                <a:picLocks noChangeAspect="1"/>
              </p:cNvPicPr>
              <p:nvPr/>
            </p:nvPicPr>
            <p:blipFill rotWithShape="1">
              <a:blip r:embed="rId4">
                <a:extLst>
                  <a:ext uri="{28A0092B-C50C-407E-A947-70E740481C1C}">
                    <a14:useLocalDpi xmlns:a14="http://schemas.microsoft.com/office/drawing/2010/main" val="0"/>
                  </a:ext>
                </a:extLst>
              </a:blip>
              <a:srcRect l="7659" r="5227"/>
              <a:stretch/>
            </p:blipFill>
            <p:spPr>
              <a:xfrm>
                <a:off x="1152096" y="1916832"/>
                <a:ext cx="1233951" cy="871200"/>
              </a:xfrm>
              <a:prstGeom prst="rect">
                <a:avLst/>
              </a:prstGeom>
              <a:scene3d>
                <a:camera prst="perspectiveFront" fov="5400000">
                  <a:rot lat="304488" lon="1206851" rev="52230"/>
                </a:camera>
                <a:lightRig rig="threePt" dir="t"/>
              </a:scene3d>
            </p:spPr>
          </p:pic>
          <p:sp>
            <p:nvSpPr>
              <p:cNvPr id="10" name="Paralelogramo 9"/>
              <p:cNvSpPr/>
              <p:nvPr/>
            </p:nvSpPr>
            <p:spPr>
              <a:xfrm>
                <a:off x="781312" y="1903865"/>
                <a:ext cx="1916855" cy="898624"/>
              </a:xfrm>
              <a:prstGeom prst="parallelogram">
                <a:avLst>
                  <a:gd name="adj" fmla="val 47664"/>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sp>
          <p:nvSpPr>
            <p:cNvPr id="33" name="CuadroTexto 32"/>
            <p:cNvSpPr txBox="1"/>
            <p:nvPr/>
          </p:nvSpPr>
          <p:spPr>
            <a:xfrm rot="20816069">
              <a:off x="2188479" y="3597746"/>
              <a:ext cx="940573" cy="253916"/>
            </a:xfrm>
            <a:prstGeom prst="rect">
              <a:avLst/>
            </a:prstGeom>
            <a:noFill/>
          </p:spPr>
          <p:txBody>
            <a:bodyPr wrap="none" rtlCol="0">
              <a:spAutoFit/>
              <a:scene3d>
                <a:camera prst="perspectiveContrastingLeftFacing"/>
                <a:lightRig rig="threePt" dir="t"/>
              </a:scene3d>
            </a:bodyPr>
            <a:lstStyle/>
            <a:p>
              <a:r>
                <a:rPr lang="es-ES" sz="1050" dirty="0">
                  <a:latin typeface="Arial"/>
                  <a:cs typeface="Arial"/>
                </a:rPr>
                <a:t>Temperatura</a:t>
              </a:r>
            </a:p>
          </p:txBody>
        </p:sp>
      </p:grpSp>
      <p:grpSp>
        <p:nvGrpSpPr>
          <p:cNvPr id="4" name="Agrupar 3"/>
          <p:cNvGrpSpPr/>
          <p:nvPr/>
        </p:nvGrpSpPr>
        <p:grpSpPr>
          <a:xfrm>
            <a:off x="2175553" y="1556792"/>
            <a:ext cx="2128294" cy="993178"/>
            <a:chOff x="2175553" y="1556792"/>
            <a:chExt cx="2128294" cy="993178"/>
          </a:xfrm>
        </p:grpSpPr>
        <p:sp>
          <p:nvSpPr>
            <p:cNvPr id="130" name="Paralelogramo 129"/>
            <p:cNvSpPr/>
            <p:nvPr/>
          </p:nvSpPr>
          <p:spPr>
            <a:xfrm>
              <a:off x="2187567" y="1556792"/>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30" name="Agrupar 29"/>
            <p:cNvGrpSpPr/>
            <p:nvPr/>
          </p:nvGrpSpPr>
          <p:grpSpPr>
            <a:xfrm>
              <a:off x="2289983" y="1613330"/>
              <a:ext cx="1916855" cy="905241"/>
              <a:chOff x="2730507" y="1005241"/>
              <a:chExt cx="1916855" cy="905241"/>
            </a:xfrm>
          </p:grpSpPr>
          <p:grpSp>
            <p:nvGrpSpPr>
              <p:cNvPr id="18" name="Agrupar 17"/>
              <p:cNvGrpSpPr/>
              <p:nvPr/>
            </p:nvGrpSpPr>
            <p:grpSpPr>
              <a:xfrm>
                <a:off x="2730507" y="1005241"/>
                <a:ext cx="1916855" cy="898624"/>
                <a:chOff x="1054271" y="874661"/>
                <a:chExt cx="1916855" cy="898624"/>
              </a:xfrm>
            </p:grpSpPr>
            <p:sp>
              <p:nvSpPr>
                <p:cNvPr id="6" name="Paralelogramo 5"/>
                <p:cNvSpPr/>
                <p:nvPr/>
              </p:nvSpPr>
              <p:spPr>
                <a:xfrm>
                  <a:off x="1054271" y="874661"/>
                  <a:ext cx="1916855" cy="898624"/>
                </a:xfrm>
                <a:prstGeom prst="parallelogram">
                  <a:avLst>
                    <a:gd name="adj" fmla="val 47664"/>
                  </a:avLst>
                </a:prstGeom>
                <a:solidFill>
                  <a:srgbClr val="FFFFFF"/>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pic>
              <p:nvPicPr>
                <p:cNvPr id="7" name="Imagen 6" descr="Screen Shot 2019-09-27 at 14.10.13.png"/>
                <p:cNvPicPr>
                  <a:picLocks noChangeAspect="1"/>
                </p:cNvPicPr>
                <p:nvPr/>
              </p:nvPicPr>
              <p:blipFill rotWithShape="1">
                <a:blip r:embed="rId5">
                  <a:extLst>
                    <a:ext uri="{28A0092B-C50C-407E-A947-70E740481C1C}">
                      <a14:useLocalDpi xmlns:a14="http://schemas.microsoft.com/office/drawing/2010/main" val="0"/>
                    </a:ext>
                  </a:extLst>
                </a:blip>
                <a:srcRect l="8992" r="6734"/>
                <a:stretch/>
              </p:blipFill>
              <p:spPr>
                <a:xfrm>
                  <a:off x="1316567" y="884185"/>
                  <a:ext cx="1309322" cy="871468"/>
                </a:xfrm>
                <a:prstGeom prst="rect">
                  <a:avLst/>
                </a:prstGeom>
                <a:scene3d>
                  <a:camera prst="perspectiveFront" fov="5400000">
                    <a:rot lat="304488" lon="1206851" rev="52230"/>
                  </a:camera>
                  <a:lightRig rig="threePt" dir="t"/>
                </a:scene3d>
              </p:spPr>
            </p:pic>
          </p:grpSp>
          <p:cxnSp>
            <p:nvCxnSpPr>
              <p:cNvPr id="25" name="Conector recto 24"/>
              <p:cNvCxnSpPr/>
              <p:nvPr/>
            </p:nvCxnSpPr>
            <p:spPr>
              <a:xfrm flipV="1">
                <a:off x="3044825" y="1005241"/>
                <a:ext cx="107950" cy="223484"/>
              </a:xfrm>
              <a:prstGeom prst="line">
                <a:avLst/>
              </a:prstGeom>
              <a:ln w="9525" cmpd="sng">
                <a:solidFill>
                  <a:srgbClr val="7F7F7F"/>
                </a:solidFill>
              </a:ln>
            </p:spPr>
            <p:style>
              <a:lnRef idx="2">
                <a:schemeClr val="accent1"/>
              </a:lnRef>
              <a:fillRef idx="0">
                <a:schemeClr val="accent1"/>
              </a:fillRef>
              <a:effectRef idx="1">
                <a:schemeClr val="accent1"/>
              </a:effectRef>
              <a:fontRef idx="minor">
                <a:schemeClr val="tx1"/>
              </a:fontRef>
            </p:style>
          </p:cxnSp>
          <p:cxnSp>
            <p:nvCxnSpPr>
              <p:cNvPr id="27" name="Conector recto 26"/>
              <p:cNvCxnSpPr/>
              <p:nvPr/>
            </p:nvCxnSpPr>
            <p:spPr>
              <a:xfrm flipV="1">
                <a:off x="4214366" y="1686998"/>
                <a:ext cx="107950" cy="223484"/>
              </a:xfrm>
              <a:prstGeom prst="line">
                <a:avLst/>
              </a:prstGeom>
              <a:ln w="9525" cmpd="sng">
                <a:solidFill>
                  <a:srgbClr val="7F7F7F"/>
                </a:solidFill>
              </a:ln>
            </p:spPr>
            <p:style>
              <a:lnRef idx="2">
                <a:schemeClr val="accent1"/>
              </a:lnRef>
              <a:fillRef idx="0">
                <a:schemeClr val="accent1"/>
              </a:fillRef>
              <a:effectRef idx="1">
                <a:schemeClr val="accent1"/>
              </a:effectRef>
              <a:fontRef idx="minor">
                <a:schemeClr val="tx1"/>
              </a:fontRef>
            </p:style>
          </p:cxnSp>
        </p:grpSp>
        <p:sp>
          <p:nvSpPr>
            <p:cNvPr id="31" name="CuadroTexto 30"/>
            <p:cNvSpPr txBox="1"/>
            <p:nvPr/>
          </p:nvSpPr>
          <p:spPr>
            <a:xfrm rot="20816069">
              <a:off x="2175553" y="2288360"/>
              <a:ext cx="992273" cy="261610"/>
            </a:xfrm>
            <a:prstGeom prst="rect">
              <a:avLst/>
            </a:prstGeom>
            <a:noFill/>
          </p:spPr>
          <p:txBody>
            <a:bodyPr wrap="none" rtlCol="0">
              <a:spAutoFit/>
              <a:scene3d>
                <a:camera prst="perspectiveContrastingLeftFacing"/>
                <a:lightRig rig="threePt" dir="t"/>
              </a:scene3d>
            </a:bodyPr>
            <a:lstStyle/>
            <a:p>
              <a:r>
                <a:rPr lang="es-ES" sz="1050" dirty="0">
                  <a:latin typeface="Arial"/>
                  <a:cs typeface="Arial"/>
                </a:rPr>
                <a:t>Precipitación</a:t>
              </a:r>
            </a:p>
          </p:txBody>
        </p:sp>
      </p:grpSp>
      <p:grpSp>
        <p:nvGrpSpPr>
          <p:cNvPr id="134" name="Agrupar 133"/>
          <p:cNvGrpSpPr/>
          <p:nvPr/>
        </p:nvGrpSpPr>
        <p:grpSpPr>
          <a:xfrm>
            <a:off x="2127667" y="295496"/>
            <a:ext cx="2116280" cy="992114"/>
            <a:chOff x="1763688" y="295496"/>
            <a:chExt cx="2116280" cy="992114"/>
          </a:xfrm>
        </p:grpSpPr>
        <p:sp>
          <p:nvSpPr>
            <p:cNvPr id="119" name="Paralelogramo 118"/>
            <p:cNvSpPr/>
            <p:nvPr/>
          </p:nvSpPr>
          <p:spPr>
            <a:xfrm>
              <a:off x="1763688" y="295496"/>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112" name="Agrupar 111"/>
            <p:cNvGrpSpPr/>
            <p:nvPr/>
          </p:nvGrpSpPr>
          <p:grpSpPr>
            <a:xfrm>
              <a:off x="1868789" y="332656"/>
              <a:ext cx="1916855" cy="899532"/>
              <a:chOff x="1926004" y="332656"/>
              <a:chExt cx="1916855" cy="899532"/>
            </a:xfrm>
          </p:grpSpPr>
          <p:sp>
            <p:nvSpPr>
              <p:cNvPr id="88" name="Paralelogramo 87"/>
              <p:cNvSpPr/>
              <p:nvPr/>
            </p:nvSpPr>
            <p:spPr>
              <a:xfrm>
                <a:off x="1926004" y="332656"/>
                <a:ext cx="1916855" cy="898624"/>
              </a:xfrm>
              <a:prstGeom prst="parallelogram">
                <a:avLst>
                  <a:gd name="adj" fmla="val 47664"/>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89" name="CuadroTexto 88"/>
              <p:cNvSpPr txBox="1"/>
              <p:nvPr/>
            </p:nvSpPr>
            <p:spPr>
              <a:xfrm rot="20816069">
                <a:off x="2005777" y="978272"/>
                <a:ext cx="603876" cy="253916"/>
              </a:xfrm>
              <a:prstGeom prst="rect">
                <a:avLst/>
              </a:prstGeom>
              <a:noFill/>
            </p:spPr>
            <p:txBody>
              <a:bodyPr wrap="none" rtlCol="0">
                <a:spAutoFit/>
                <a:scene3d>
                  <a:camera prst="perspectiveContrastingLeftFacing"/>
                  <a:lightRig rig="threePt" dir="t"/>
                </a:scene3d>
              </a:bodyPr>
              <a:lstStyle/>
              <a:p>
                <a:r>
                  <a:rPr lang="es-ES" sz="1050" dirty="0">
                    <a:latin typeface="Arial"/>
                    <a:cs typeface="Arial"/>
                  </a:rPr>
                  <a:t>Puntos</a:t>
                </a:r>
              </a:p>
            </p:txBody>
          </p:sp>
          <p:sp>
            <p:nvSpPr>
              <p:cNvPr id="24" name="Elipse 23"/>
              <p:cNvSpPr/>
              <p:nvPr/>
            </p:nvSpPr>
            <p:spPr>
              <a:xfrm>
                <a:off x="2463796" y="486834"/>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0" name="Elipse 89"/>
              <p:cNvSpPr/>
              <p:nvPr/>
            </p:nvSpPr>
            <p:spPr>
              <a:xfrm>
                <a:off x="2616196" y="639234"/>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1" name="Elipse 90"/>
              <p:cNvSpPr/>
              <p:nvPr/>
            </p:nvSpPr>
            <p:spPr>
              <a:xfrm>
                <a:off x="2341077" y="754593"/>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2" name="Elipse 91"/>
              <p:cNvSpPr/>
              <p:nvPr/>
            </p:nvSpPr>
            <p:spPr>
              <a:xfrm>
                <a:off x="2493477" y="906993"/>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3" name="Elipse 92"/>
              <p:cNvSpPr/>
              <p:nvPr/>
            </p:nvSpPr>
            <p:spPr>
              <a:xfrm>
                <a:off x="3275856" y="548680"/>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4" name="Elipse 93"/>
              <p:cNvSpPr/>
              <p:nvPr/>
            </p:nvSpPr>
            <p:spPr>
              <a:xfrm>
                <a:off x="2888248" y="1012230"/>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5" name="Elipse 94"/>
              <p:cNvSpPr/>
              <p:nvPr/>
            </p:nvSpPr>
            <p:spPr>
              <a:xfrm>
                <a:off x="2987824" y="476672"/>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6" name="Elipse 95"/>
              <p:cNvSpPr/>
              <p:nvPr/>
            </p:nvSpPr>
            <p:spPr>
              <a:xfrm>
                <a:off x="3275856" y="1052736"/>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7" name="Elipse 96"/>
              <p:cNvSpPr/>
              <p:nvPr/>
            </p:nvSpPr>
            <p:spPr>
              <a:xfrm>
                <a:off x="3059832" y="764704"/>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grpSp>
      <p:grpSp>
        <p:nvGrpSpPr>
          <p:cNvPr id="49" name="Agrupar 48"/>
          <p:cNvGrpSpPr/>
          <p:nvPr/>
        </p:nvGrpSpPr>
        <p:grpSpPr>
          <a:xfrm flipV="1">
            <a:off x="2655456" y="476671"/>
            <a:ext cx="999469" cy="4358809"/>
            <a:chOff x="2655456" y="476672"/>
            <a:chExt cx="999469" cy="5841537"/>
          </a:xfrm>
        </p:grpSpPr>
        <p:cxnSp>
          <p:nvCxnSpPr>
            <p:cNvPr id="50" name="Conector recto de flecha 49"/>
            <p:cNvCxnSpPr/>
            <p:nvPr/>
          </p:nvCxnSpPr>
          <p:spPr>
            <a:xfrm>
              <a:off x="2655456" y="762208"/>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1" name="Conector recto de flecha 50"/>
            <p:cNvCxnSpPr/>
            <p:nvPr/>
          </p:nvCxnSpPr>
          <p:spPr>
            <a:xfrm>
              <a:off x="2771800" y="476672"/>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2" name="Conector recto de flecha 51"/>
            <p:cNvCxnSpPr/>
            <p:nvPr/>
          </p:nvCxnSpPr>
          <p:spPr>
            <a:xfrm>
              <a:off x="2831828" y="944782"/>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3" name="Conector recto de flecha 52"/>
            <p:cNvCxnSpPr/>
            <p:nvPr/>
          </p:nvCxnSpPr>
          <p:spPr>
            <a:xfrm>
              <a:off x="2947111" y="646849"/>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4" name="Conector recto de flecha 53"/>
            <p:cNvCxnSpPr/>
            <p:nvPr/>
          </p:nvCxnSpPr>
          <p:spPr>
            <a:xfrm>
              <a:off x="3206370" y="1026895"/>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5" name="Conector recto de flecha 54"/>
            <p:cNvCxnSpPr/>
            <p:nvPr/>
          </p:nvCxnSpPr>
          <p:spPr>
            <a:xfrm>
              <a:off x="3303663" y="476672"/>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6" name="Conector recto de flecha 55"/>
            <p:cNvCxnSpPr/>
            <p:nvPr/>
          </p:nvCxnSpPr>
          <p:spPr>
            <a:xfrm>
              <a:off x="3383794" y="797818"/>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7" name="Conector recto de flecha 56"/>
            <p:cNvCxnSpPr/>
            <p:nvPr/>
          </p:nvCxnSpPr>
          <p:spPr>
            <a:xfrm>
              <a:off x="3611798" y="605708"/>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8" name="Conector recto de flecha 57"/>
            <p:cNvCxnSpPr/>
            <p:nvPr/>
          </p:nvCxnSpPr>
          <p:spPr>
            <a:xfrm>
              <a:off x="3596079" y="1069929"/>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9" name="Agrupar 8"/>
          <p:cNvGrpSpPr/>
          <p:nvPr/>
        </p:nvGrpSpPr>
        <p:grpSpPr>
          <a:xfrm>
            <a:off x="3993919" y="908720"/>
            <a:ext cx="1406481" cy="3764126"/>
            <a:chOff x="3993919" y="908720"/>
            <a:chExt cx="1406481" cy="3764126"/>
          </a:xfrm>
        </p:grpSpPr>
        <p:cxnSp>
          <p:nvCxnSpPr>
            <p:cNvPr id="60" name="Conector recto de flecha 59"/>
            <p:cNvCxnSpPr>
              <a:cxnSpLocks/>
            </p:cNvCxnSpPr>
            <p:nvPr/>
          </p:nvCxnSpPr>
          <p:spPr>
            <a:xfrm>
              <a:off x="3995936" y="908720"/>
              <a:ext cx="1404464" cy="30278"/>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sp>
          <p:nvSpPr>
            <p:cNvPr id="61" name="Forma libre 60"/>
            <p:cNvSpPr/>
            <p:nvPr/>
          </p:nvSpPr>
          <p:spPr>
            <a:xfrm>
              <a:off x="4026765" y="944782"/>
              <a:ext cx="753392" cy="3728064"/>
            </a:xfrm>
            <a:custGeom>
              <a:avLst/>
              <a:gdLst>
                <a:gd name="connsiteX0" fmla="*/ 0 w 646939"/>
                <a:gd name="connsiteY0" fmla="*/ 3366846 h 3366846"/>
                <a:gd name="connsiteX1" fmla="*/ 646939 w 646939"/>
                <a:gd name="connsiteY1" fmla="*/ 3354864 h 3366846"/>
                <a:gd name="connsiteX2" fmla="*/ 622978 w 646939"/>
                <a:gd name="connsiteY2" fmla="*/ 0 h 3366846"/>
              </a:gdLst>
              <a:ahLst/>
              <a:cxnLst>
                <a:cxn ang="0">
                  <a:pos x="connsiteX0" y="connsiteY0"/>
                </a:cxn>
                <a:cxn ang="0">
                  <a:pos x="connsiteX1" y="connsiteY1"/>
                </a:cxn>
                <a:cxn ang="0">
                  <a:pos x="connsiteX2" y="connsiteY2"/>
                </a:cxn>
              </a:cxnLst>
              <a:rect l="l" t="t" r="r" b="b"/>
              <a:pathLst>
                <a:path w="646939" h="3366846">
                  <a:moveTo>
                    <a:pt x="0" y="3366846"/>
                  </a:moveTo>
                  <a:lnTo>
                    <a:pt x="646939" y="3354864"/>
                  </a:lnTo>
                  <a:lnTo>
                    <a:pt x="622978" y="0"/>
                  </a:lnTo>
                </a:path>
              </a:pathLst>
            </a:cu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sp>
          <p:nvSpPr>
            <p:cNvPr id="62" name="Forma libre 61"/>
            <p:cNvSpPr/>
            <p:nvPr/>
          </p:nvSpPr>
          <p:spPr>
            <a:xfrm>
              <a:off x="4011257" y="944782"/>
              <a:ext cx="658919" cy="2505935"/>
            </a:xfrm>
            <a:custGeom>
              <a:avLst/>
              <a:gdLst>
                <a:gd name="connsiteX0" fmla="*/ 0 w 658919"/>
                <a:gd name="connsiteY0" fmla="*/ 2084808 h 2084808"/>
                <a:gd name="connsiteX1" fmla="*/ 658919 w 658919"/>
                <a:gd name="connsiteY1" fmla="*/ 2072826 h 2084808"/>
                <a:gd name="connsiteX2" fmla="*/ 646939 w 658919"/>
                <a:gd name="connsiteY2" fmla="*/ 0 h 2084808"/>
              </a:gdLst>
              <a:ahLst/>
              <a:cxnLst>
                <a:cxn ang="0">
                  <a:pos x="connsiteX0" y="connsiteY0"/>
                </a:cxn>
                <a:cxn ang="0">
                  <a:pos x="connsiteX1" y="connsiteY1"/>
                </a:cxn>
                <a:cxn ang="0">
                  <a:pos x="connsiteX2" y="connsiteY2"/>
                </a:cxn>
              </a:cxnLst>
              <a:rect l="l" t="t" r="r" b="b"/>
              <a:pathLst>
                <a:path w="658919" h="2084808">
                  <a:moveTo>
                    <a:pt x="0" y="2084808"/>
                  </a:moveTo>
                  <a:lnTo>
                    <a:pt x="658919" y="2072826"/>
                  </a:lnTo>
                  <a:cubicBezTo>
                    <a:pt x="654926" y="1381884"/>
                    <a:pt x="650932" y="690942"/>
                    <a:pt x="646939" y="0"/>
                  </a:cubicBezTo>
                </a:path>
              </a:pathLst>
            </a:cu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sp>
          <p:nvSpPr>
            <p:cNvPr id="63" name="Forma libre 62"/>
            <p:cNvSpPr/>
            <p:nvPr/>
          </p:nvSpPr>
          <p:spPr>
            <a:xfrm>
              <a:off x="3993919" y="944782"/>
              <a:ext cx="548962" cy="1180312"/>
            </a:xfrm>
            <a:custGeom>
              <a:avLst/>
              <a:gdLst>
                <a:gd name="connsiteX0" fmla="*/ 0 w 658919"/>
                <a:gd name="connsiteY0" fmla="*/ 2084808 h 2084808"/>
                <a:gd name="connsiteX1" fmla="*/ 658919 w 658919"/>
                <a:gd name="connsiteY1" fmla="*/ 2072826 h 2084808"/>
                <a:gd name="connsiteX2" fmla="*/ 646939 w 658919"/>
                <a:gd name="connsiteY2" fmla="*/ 0 h 2084808"/>
              </a:gdLst>
              <a:ahLst/>
              <a:cxnLst>
                <a:cxn ang="0">
                  <a:pos x="connsiteX0" y="connsiteY0"/>
                </a:cxn>
                <a:cxn ang="0">
                  <a:pos x="connsiteX1" y="connsiteY1"/>
                </a:cxn>
                <a:cxn ang="0">
                  <a:pos x="connsiteX2" y="connsiteY2"/>
                </a:cxn>
              </a:cxnLst>
              <a:rect l="l" t="t" r="r" b="b"/>
              <a:pathLst>
                <a:path w="658919" h="2084808">
                  <a:moveTo>
                    <a:pt x="0" y="2084808"/>
                  </a:moveTo>
                  <a:lnTo>
                    <a:pt x="658919" y="2072826"/>
                  </a:lnTo>
                  <a:cubicBezTo>
                    <a:pt x="654926" y="1381884"/>
                    <a:pt x="650932" y="690942"/>
                    <a:pt x="646939" y="0"/>
                  </a:cubicBezTo>
                </a:path>
              </a:pathLst>
            </a:cu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grpSp>
      <p:sp>
        <p:nvSpPr>
          <p:cNvPr id="141" name="Llamada ovalada 140"/>
          <p:cNvSpPr/>
          <p:nvPr/>
        </p:nvSpPr>
        <p:spPr>
          <a:xfrm>
            <a:off x="0" y="1836815"/>
            <a:ext cx="2951807" cy="2361630"/>
          </a:xfrm>
          <a:prstGeom prst="wedgeEllipseCallout">
            <a:avLst>
              <a:gd name="adj1" fmla="val -55787"/>
              <a:gd name="adj2" fmla="val 63087"/>
            </a:avLst>
          </a:prstGeom>
          <a:solidFill>
            <a:schemeClr val="bg1"/>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s-ES_tradnl" sz="1600" dirty="0">
                <a:solidFill>
                  <a:schemeClr val="accent6">
                    <a:lumMod val="75000"/>
                  </a:schemeClr>
                </a:solidFill>
                <a:latin typeface="Arial"/>
                <a:cs typeface="Arial"/>
              </a:rPr>
              <a:t>Usaremos un SIG (Sistema de Información Geográfica ) llamado QGIS para manejar la información espacial</a:t>
            </a:r>
            <a:endParaRPr lang="es-ES" sz="1600" dirty="0">
              <a:solidFill>
                <a:schemeClr val="accent6">
                  <a:lumMod val="75000"/>
                </a:schemeClr>
              </a:solidFill>
              <a:latin typeface="Arial"/>
              <a:cs typeface="Arial"/>
            </a:endParaRPr>
          </a:p>
        </p:txBody>
      </p:sp>
      <p:pic>
        <p:nvPicPr>
          <p:cNvPr id="72" name="Imagen 71"/>
          <p:cNvPicPr>
            <a:picLocks noChangeAspect="1"/>
          </p:cNvPicPr>
          <p:nvPr/>
        </p:nvPicPr>
        <p:blipFill rotWithShape="1">
          <a:blip r:embed="rId6">
            <a:clrChange>
              <a:clrFrom>
                <a:srgbClr val="FFFFFF"/>
              </a:clrFrom>
              <a:clrTo>
                <a:srgbClr val="FFFFFF">
                  <a:alpha val="0"/>
                </a:srgbClr>
              </a:clrTo>
            </a:clrChange>
            <a:duotone>
              <a:prstClr val="black"/>
              <a:schemeClr val="accent1">
                <a:tint val="45000"/>
                <a:satMod val="400000"/>
              </a:schemeClr>
            </a:duotone>
          </a:blip>
          <a:srcRect l="3488" t="3488" r="3488" b="3488"/>
          <a:stretch/>
        </p:blipFill>
        <p:spPr>
          <a:xfrm>
            <a:off x="5074215" y="3494717"/>
            <a:ext cx="979452" cy="497500"/>
          </a:xfrm>
          <a:prstGeom prst="rect">
            <a:avLst/>
          </a:prstGeom>
        </p:spPr>
      </p:pic>
      <p:pic>
        <p:nvPicPr>
          <p:cNvPr id="73" name="Imagen 72"/>
          <p:cNvPicPr>
            <a:picLocks noChangeAspect="1"/>
          </p:cNvPicPr>
          <p:nvPr/>
        </p:nvPicPr>
        <p:blipFill>
          <a:blip r:embed="rId7">
            <a:clrChange>
              <a:clrFrom>
                <a:srgbClr val="FFFFFF"/>
              </a:clrFrom>
              <a:clrTo>
                <a:srgbClr val="FFFFFF">
                  <a:alpha val="0"/>
                </a:srgbClr>
              </a:clrTo>
            </a:clrChange>
            <a:duotone>
              <a:prstClr val="black"/>
              <a:schemeClr val="accent6">
                <a:tint val="45000"/>
                <a:satMod val="400000"/>
              </a:schemeClr>
            </a:duotone>
          </a:blip>
          <a:stretch>
            <a:fillRect/>
          </a:stretch>
        </p:blipFill>
        <p:spPr>
          <a:xfrm>
            <a:off x="6720612" y="3469061"/>
            <a:ext cx="929010" cy="721349"/>
          </a:xfrm>
          <a:prstGeom prst="rect">
            <a:avLst/>
          </a:prstGeom>
        </p:spPr>
      </p:pic>
      <p:graphicFrame>
        <p:nvGraphicFramePr>
          <p:cNvPr id="76" name="Tabla 58">
            <a:extLst>
              <a:ext uri="{FF2B5EF4-FFF2-40B4-BE49-F238E27FC236}">
                <a16:creationId xmlns:a16="http://schemas.microsoft.com/office/drawing/2014/main" id="{57411D71-9168-C148-8A8C-BCB68DA9FDCB}"/>
              </a:ext>
            </a:extLst>
          </p:cNvPr>
          <p:cNvGraphicFramePr>
            <a:graphicFrameLocks noGrp="1"/>
          </p:cNvGraphicFramePr>
          <p:nvPr>
            <p:extLst>
              <p:ext uri="{D42A27DB-BD31-4B8C-83A1-F6EECF244321}">
                <p14:modId xmlns:p14="http://schemas.microsoft.com/office/powerpoint/2010/main" val="4187069816"/>
              </p:ext>
            </p:extLst>
          </p:nvPr>
        </p:nvGraphicFramePr>
        <p:xfrm>
          <a:off x="5400400" y="344638"/>
          <a:ext cx="2674505" cy="1066800"/>
        </p:xfrm>
        <a:graphic>
          <a:graphicData uri="http://schemas.openxmlformats.org/drawingml/2006/table">
            <a:tbl>
              <a:tblPr firstRow="1" bandRow="1">
                <a:tableStyleId>{5C22544A-7EE6-4342-B048-85BDC9FD1C3A}</a:tableStyleId>
              </a:tblPr>
              <a:tblGrid>
                <a:gridCol w="550792">
                  <a:extLst>
                    <a:ext uri="{9D8B030D-6E8A-4147-A177-3AD203B41FA5}">
                      <a16:colId xmlns:a16="http://schemas.microsoft.com/office/drawing/2014/main" val="20000"/>
                    </a:ext>
                  </a:extLst>
                </a:gridCol>
                <a:gridCol w="550792">
                  <a:extLst>
                    <a:ext uri="{9D8B030D-6E8A-4147-A177-3AD203B41FA5}">
                      <a16:colId xmlns:a16="http://schemas.microsoft.com/office/drawing/2014/main" val="20001"/>
                    </a:ext>
                  </a:extLst>
                </a:gridCol>
                <a:gridCol w="508964">
                  <a:extLst>
                    <a:ext uri="{9D8B030D-6E8A-4147-A177-3AD203B41FA5}">
                      <a16:colId xmlns:a16="http://schemas.microsoft.com/office/drawing/2014/main" val="20002"/>
                    </a:ext>
                  </a:extLst>
                </a:gridCol>
                <a:gridCol w="552465">
                  <a:extLst>
                    <a:ext uri="{9D8B030D-6E8A-4147-A177-3AD203B41FA5}">
                      <a16:colId xmlns:a16="http://schemas.microsoft.com/office/drawing/2014/main" val="20003"/>
                    </a:ext>
                  </a:extLst>
                </a:gridCol>
                <a:gridCol w="511492">
                  <a:extLst>
                    <a:ext uri="{9D8B030D-6E8A-4147-A177-3AD203B41FA5}">
                      <a16:colId xmlns:a16="http://schemas.microsoft.com/office/drawing/2014/main" val="3211339080"/>
                    </a:ext>
                  </a:extLst>
                </a:gridCol>
              </a:tblGrid>
              <a:tr h="0">
                <a:tc>
                  <a:txBody>
                    <a:bodyPr/>
                    <a:lstStyle/>
                    <a:p>
                      <a:r>
                        <a:rPr lang="es-ES" sz="800" dirty="0" err="1">
                          <a:latin typeface="Arial"/>
                          <a:cs typeface="Arial"/>
                        </a:rPr>
                        <a:t>Pto_id</a:t>
                      </a:r>
                      <a:endParaRPr lang="es-ES" sz="800" dirty="0">
                        <a:latin typeface="Arial"/>
                        <a:cs typeface="Arial"/>
                      </a:endParaRPr>
                    </a:p>
                  </a:txBody>
                  <a:tcPr/>
                </a:tc>
                <a:tc>
                  <a:txBody>
                    <a:bodyPr/>
                    <a:lstStyle/>
                    <a:p>
                      <a:r>
                        <a:rPr lang="es-ES" sz="800" dirty="0">
                          <a:latin typeface="Arial"/>
                          <a:cs typeface="Arial"/>
                        </a:rPr>
                        <a:t>Bioma</a:t>
                      </a:r>
                    </a:p>
                  </a:txBody>
                  <a:tcPr/>
                </a:tc>
                <a:tc>
                  <a:txBody>
                    <a:bodyPr/>
                    <a:lstStyle/>
                    <a:p>
                      <a:r>
                        <a:rPr lang="es-ES" sz="800" dirty="0" err="1">
                          <a:latin typeface="Arial"/>
                          <a:cs typeface="Arial"/>
                        </a:rPr>
                        <a:t>Temp</a:t>
                      </a:r>
                      <a:endParaRPr lang="es-ES" sz="800" dirty="0">
                        <a:latin typeface="Arial"/>
                        <a:cs typeface="Arial"/>
                      </a:endParaRPr>
                    </a:p>
                  </a:txBody>
                  <a:tcPr/>
                </a:tc>
                <a:tc>
                  <a:txBody>
                    <a:bodyPr/>
                    <a:lstStyle/>
                    <a:p>
                      <a:r>
                        <a:rPr lang="es-ES" sz="800" dirty="0" err="1">
                          <a:latin typeface="Arial"/>
                          <a:cs typeface="Arial"/>
                        </a:rPr>
                        <a:t>Precip</a:t>
                      </a:r>
                      <a:endParaRPr lang="es-ES" sz="800" dirty="0">
                        <a:latin typeface="Arial"/>
                        <a:cs typeface="Arial"/>
                      </a:endParaRPr>
                    </a:p>
                  </a:txBody>
                  <a:tcPr/>
                </a:tc>
                <a:tc>
                  <a:txBody>
                    <a:bodyPr/>
                    <a:lstStyle/>
                    <a:p>
                      <a:r>
                        <a:rPr lang="es-ES" sz="800" dirty="0">
                          <a:latin typeface="Arial"/>
                          <a:cs typeface="Arial"/>
                        </a:rPr>
                        <a:t>Color</a:t>
                      </a:r>
                    </a:p>
                  </a:txBody>
                  <a:tcPr/>
                </a:tc>
                <a:extLst>
                  <a:ext uri="{0D108BD9-81ED-4DB2-BD59-A6C34878D82A}">
                    <a16:rowId xmlns:a16="http://schemas.microsoft.com/office/drawing/2014/main" val="10000"/>
                  </a:ext>
                </a:extLst>
              </a:tr>
              <a:tr h="0">
                <a:tc>
                  <a:txBody>
                    <a:bodyPr/>
                    <a:lstStyle/>
                    <a:p>
                      <a:pPr algn="r"/>
                      <a:r>
                        <a:rPr lang="es-ES" sz="800" dirty="0">
                          <a:latin typeface="Arial"/>
                          <a:cs typeface="Arial"/>
                        </a:rPr>
                        <a:t>1</a:t>
                      </a:r>
                    </a:p>
                  </a:txBody>
                  <a:tcPr/>
                </a:tc>
                <a:tc>
                  <a:txBody>
                    <a:bodyPr/>
                    <a:lstStyle/>
                    <a:p>
                      <a:pPr algn="r"/>
                      <a:r>
                        <a:rPr lang="es-ES" sz="800" dirty="0">
                          <a:latin typeface="Arial"/>
                          <a:cs typeface="Arial"/>
                        </a:rPr>
                        <a:t>1</a:t>
                      </a:r>
                    </a:p>
                  </a:txBody>
                  <a:tcPr/>
                </a:tc>
                <a:tc>
                  <a:txBody>
                    <a:bodyPr/>
                    <a:lstStyle/>
                    <a:p>
                      <a:pPr algn="r"/>
                      <a:r>
                        <a:rPr lang="es-ES" sz="800" dirty="0">
                          <a:latin typeface="Arial"/>
                          <a:cs typeface="Arial"/>
                        </a:rPr>
                        <a:t>12</a:t>
                      </a:r>
                    </a:p>
                  </a:txBody>
                  <a:tcPr/>
                </a:tc>
                <a:tc>
                  <a:txBody>
                    <a:bodyPr/>
                    <a:lstStyle/>
                    <a:p>
                      <a:pPr algn="r"/>
                      <a:r>
                        <a:rPr lang="es-ES" sz="800" dirty="0">
                          <a:latin typeface="Arial"/>
                          <a:cs typeface="Arial"/>
                        </a:rPr>
                        <a:t>189</a:t>
                      </a:r>
                    </a:p>
                  </a:txBody>
                  <a:tcPr/>
                </a:tc>
                <a:tc>
                  <a:txBody>
                    <a:bodyPr/>
                    <a:lstStyle/>
                    <a:p>
                      <a:pPr algn="r"/>
                      <a:r>
                        <a:rPr lang="es-ES" sz="800" dirty="0">
                          <a:latin typeface="Arial"/>
                          <a:cs typeface="Arial"/>
                        </a:rPr>
                        <a:t>Red</a:t>
                      </a:r>
                    </a:p>
                  </a:txBody>
                  <a:tcPr/>
                </a:tc>
                <a:extLst>
                  <a:ext uri="{0D108BD9-81ED-4DB2-BD59-A6C34878D82A}">
                    <a16:rowId xmlns:a16="http://schemas.microsoft.com/office/drawing/2014/main" val="10001"/>
                  </a:ext>
                </a:extLst>
              </a:tr>
              <a:tr h="0">
                <a:tc>
                  <a:txBody>
                    <a:bodyPr/>
                    <a:lstStyle/>
                    <a:p>
                      <a:pPr algn="r"/>
                      <a:r>
                        <a:rPr lang="es-ES" sz="800" dirty="0">
                          <a:latin typeface="Arial"/>
                          <a:cs typeface="Arial"/>
                        </a:rPr>
                        <a:t>2</a:t>
                      </a:r>
                    </a:p>
                  </a:txBody>
                  <a:tcPr/>
                </a:tc>
                <a:tc>
                  <a:txBody>
                    <a:bodyPr/>
                    <a:lstStyle/>
                    <a:p>
                      <a:pPr algn="r"/>
                      <a:r>
                        <a:rPr lang="es-ES" sz="800" dirty="0">
                          <a:latin typeface="Arial"/>
                          <a:cs typeface="Arial"/>
                        </a:rPr>
                        <a:t>1</a:t>
                      </a:r>
                    </a:p>
                  </a:txBody>
                  <a:tcPr/>
                </a:tc>
                <a:tc>
                  <a:txBody>
                    <a:bodyPr/>
                    <a:lstStyle/>
                    <a:p>
                      <a:pPr algn="r"/>
                      <a:r>
                        <a:rPr lang="es-ES" sz="800" dirty="0">
                          <a:latin typeface="Arial"/>
                          <a:cs typeface="Arial"/>
                        </a:rPr>
                        <a:t>13</a:t>
                      </a:r>
                    </a:p>
                  </a:txBody>
                  <a:tcPr/>
                </a:tc>
                <a:tc>
                  <a:txBody>
                    <a:bodyPr/>
                    <a:lstStyle/>
                    <a:p>
                      <a:pPr algn="r"/>
                      <a:r>
                        <a:rPr lang="es-ES" sz="800" dirty="0">
                          <a:latin typeface="Arial"/>
                          <a:cs typeface="Arial"/>
                        </a:rPr>
                        <a:t>100</a:t>
                      </a:r>
                    </a:p>
                  </a:txBody>
                  <a:tcPr/>
                </a:tc>
                <a:tc>
                  <a:txBody>
                    <a:bodyPr/>
                    <a:lstStyle/>
                    <a:p>
                      <a:pPr algn="r"/>
                      <a:r>
                        <a:rPr lang="es-ES" sz="800" dirty="0">
                          <a:latin typeface="Arial"/>
                          <a:cs typeface="Arial"/>
                        </a:rPr>
                        <a:t>Red</a:t>
                      </a:r>
                    </a:p>
                  </a:txBody>
                  <a:tcPr/>
                </a:tc>
                <a:extLst>
                  <a:ext uri="{0D108BD9-81ED-4DB2-BD59-A6C34878D82A}">
                    <a16:rowId xmlns:a16="http://schemas.microsoft.com/office/drawing/2014/main" val="10002"/>
                  </a:ext>
                </a:extLst>
              </a:tr>
              <a:tr h="0">
                <a:tc>
                  <a:txBody>
                    <a:bodyPr/>
                    <a:lstStyle/>
                    <a:p>
                      <a:pPr algn="r"/>
                      <a:r>
                        <a:rPr lang="es-ES" sz="800" dirty="0">
                          <a:latin typeface="Arial"/>
                          <a:cs typeface="Arial"/>
                        </a:rPr>
                        <a:t>3</a:t>
                      </a:r>
                    </a:p>
                  </a:txBody>
                  <a:tcPr/>
                </a:tc>
                <a:tc>
                  <a:txBody>
                    <a:bodyPr/>
                    <a:lstStyle/>
                    <a:p>
                      <a:pPr algn="r"/>
                      <a:r>
                        <a:rPr lang="es-ES" sz="800" dirty="0">
                          <a:latin typeface="Arial"/>
                          <a:cs typeface="Arial"/>
                        </a:rPr>
                        <a:t>2</a:t>
                      </a:r>
                    </a:p>
                  </a:txBody>
                  <a:tcPr/>
                </a:tc>
                <a:tc>
                  <a:txBody>
                    <a:bodyPr/>
                    <a:lstStyle/>
                    <a:p>
                      <a:pPr algn="r"/>
                      <a:r>
                        <a:rPr lang="es-ES" sz="800" dirty="0">
                          <a:latin typeface="Arial"/>
                          <a:cs typeface="Arial"/>
                        </a:rPr>
                        <a:t>20</a:t>
                      </a:r>
                    </a:p>
                  </a:txBody>
                  <a:tcPr/>
                </a:tc>
                <a:tc>
                  <a:txBody>
                    <a:bodyPr/>
                    <a:lstStyle/>
                    <a:p>
                      <a:pPr algn="r"/>
                      <a:r>
                        <a:rPr lang="es-ES" sz="800" dirty="0">
                          <a:latin typeface="Arial"/>
                          <a:cs typeface="Arial"/>
                        </a:rPr>
                        <a:t>1000</a:t>
                      </a:r>
                    </a:p>
                  </a:txBody>
                  <a:tcPr/>
                </a:tc>
                <a:tc>
                  <a:txBody>
                    <a:bodyPr/>
                    <a:lstStyle/>
                    <a:p>
                      <a:pPr algn="r"/>
                      <a:r>
                        <a:rPr lang="es-ES" sz="800" dirty="0" err="1">
                          <a:latin typeface="Arial"/>
                          <a:cs typeface="Arial"/>
                        </a:rPr>
                        <a:t>Yellow</a:t>
                      </a:r>
                      <a:endParaRPr lang="es-ES" sz="800" dirty="0">
                        <a:latin typeface="Arial"/>
                        <a:cs typeface="Arial"/>
                      </a:endParaRPr>
                    </a:p>
                  </a:txBody>
                  <a:tcPr/>
                </a:tc>
                <a:extLst>
                  <a:ext uri="{0D108BD9-81ED-4DB2-BD59-A6C34878D82A}">
                    <a16:rowId xmlns:a16="http://schemas.microsoft.com/office/drawing/2014/main" val="10003"/>
                  </a:ext>
                </a:extLst>
              </a:tr>
              <a:tr h="0">
                <a:tc>
                  <a:txBody>
                    <a:bodyPr/>
                    <a:lstStyle/>
                    <a:p>
                      <a:pPr algn="r"/>
                      <a:r>
                        <a:rPr lang="es-ES" sz="800" dirty="0">
                          <a:latin typeface="Arial"/>
                          <a:cs typeface="Arial"/>
                        </a:rPr>
                        <a:t>4</a:t>
                      </a:r>
                    </a:p>
                  </a:txBody>
                  <a:tcPr/>
                </a:tc>
                <a:tc>
                  <a:txBody>
                    <a:bodyPr/>
                    <a:lstStyle/>
                    <a:p>
                      <a:pPr algn="r"/>
                      <a:r>
                        <a:rPr lang="es-ES" sz="800" dirty="0">
                          <a:latin typeface="Arial"/>
                          <a:cs typeface="Arial"/>
                        </a:rPr>
                        <a:t>3</a:t>
                      </a:r>
                    </a:p>
                  </a:txBody>
                  <a:tcPr/>
                </a:tc>
                <a:tc>
                  <a:txBody>
                    <a:bodyPr/>
                    <a:lstStyle/>
                    <a:p>
                      <a:pPr algn="r"/>
                      <a:r>
                        <a:rPr lang="es-ES" sz="800" dirty="0">
                          <a:latin typeface="Arial"/>
                          <a:cs typeface="Arial"/>
                        </a:rPr>
                        <a:t>-3</a:t>
                      </a:r>
                    </a:p>
                  </a:txBody>
                  <a:tcPr/>
                </a:tc>
                <a:tc>
                  <a:txBody>
                    <a:bodyPr/>
                    <a:lstStyle/>
                    <a:p>
                      <a:pPr algn="r"/>
                      <a:r>
                        <a:rPr lang="es-ES" sz="800" dirty="0">
                          <a:latin typeface="Arial"/>
                          <a:cs typeface="Arial"/>
                        </a:rPr>
                        <a:t>23</a:t>
                      </a:r>
                    </a:p>
                  </a:txBody>
                  <a:tcPr/>
                </a:tc>
                <a:tc>
                  <a:txBody>
                    <a:bodyPr/>
                    <a:lstStyle/>
                    <a:p>
                      <a:pPr algn="r"/>
                      <a:r>
                        <a:rPr lang="es-ES" sz="800" dirty="0">
                          <a:latin typeface="Arial"/>
                          <a:cs typeface="Arial"/>
                        </a:rPr>
                        <a:t>Green</a:t>
                      </a:r>
                    </a:p>
                  </a:txBody>
                  <a:tcPr/>
                </a:tc>
                <a:extLst>
                  <a:ext uri="{0D108BD9-81ED-4DB2-BD59-A6C34878D82A}">
                    <a16:rowId xmlns:a16="http://schemas.microsoft.com/office/drawing/2014/main" val="10004"/>
                  </a:ext>
                </a:extLst>
              </a:tr>
            </a:tbl>
          </a:graphicData>
        </a:graphic>
      </p:graphicFrame>
      <p:grpSp>
        <p:nvGrpSpPr>
          <p:cNvPr id="77" name="Group 76">
            <a:extLst>
              <a:ext uri="{FF2B5EF4-FFF2-40B4-BE49-F238E27FC236}">
                <a16:creationId xmlns:a16="http://schemas.microsoft.com/office/drawing/2014/main" id="{7AB90321-05BD-9B48-8EA9-24F8415C31C7}"/>
              </a:ext>
            </a:extLst>
          </p:cNvPr>
          <p:cNvGrpSpPr/>
          <p:nvPr/>
        </p:nvGrpSpPr>
        <p:grpSpPr>
          <a:xfrm>
            <a:off x="5519858" y="1372467"/>
            <a:ext cx="2394214" cy="439616"/>
            <a:chOff x="5584594" y="1372467"/>
            <a:chExt cx="2394214" cy="439616"/>
          </a:xfrm>
        </p:grpSpPr>
        <p:sp>
          <p:nvSpPr>
            <p:cNvPr id="78" name="CuadroTexto 63">
              <a:extLst>
                <a:ext uri="{FF2B5EF4-FFF2-40B4-BE49-F238E27FC236}">
                  <a16:creationId xmlns:a16="http://schemas.microsoft.com/office/drawing/2014/main" id="{4E1420D5-ADA4-A84D-B566-770CD67990DD}"/>
                </a:ext>
              </a:extLst>
            </p:cNvPr>
            <p:cNvSpPr txBox="1"/>
            <p:nvPr/>
          </p:nvSpPr>
          <p:spPr>
            <a:xfrm>
              <a:off x="6445426" y="1550473"/>
              <a:ext cx="275186" cy="261610"/>
            </a:xfrm>
            <a:prstGeom prst="rect">
              <a:avLst/>
            </a:prstGeom>
            <a:noFill/>
          </p:spPr>
          <p:txBody>
            <a:bodyPr wrap="none" rtlCol="0">
              <a:spAutoFit/>
            </a:bodyPr>
            <a:lstStyle/>
            <a:p>
              <a:r>
                <a:rPr lang="es-ES" sz="1100" b="1" dirty="0">
                  <a:solidFill>
                    <a:schemeClr val="tx2">
                      <a:lumMod val="60000"/>
                      <a:lumOff val="40000"/>
                    </a:schemeClr>
                  </a:solidFill>
                </a:rPr>
                <a:t>X</a:t>
              </a:r>
            </a:p>
          </p:txBody>
        </p:sp>
        <p:sp>
          <p:nvSpPr>
            <p:cNvPr id="79" name="CuadroTexto 64">
              <a:extLst>
                <a:ext uri="{FF2B5EF4-FFF2-40B4-BE49-F238E27FC236}">
                  <a16:creationId xmlns:a16="http://schemas.microsoft.com/office/drawing/2014/main" id="{6AC6AE80-B719-914E-AD2A-184C2A085A85}"/>
                </a:ext>
              </a:extLst>
            </p:cNvPr>
            <p:cNvSpPr txBox="1"/>
            <p:nvPr/>
          </p:nvSpPr>
          <p:spPr>
            <a:xfrm>
              <a:off x="6876256" y="1550473"/>
              <a:ext cx="274434" cy="261610"/>
            </a:xfrm>
            <a:prstGeom prst="rect">
              <a:avLst/>
            </a:prstGeom>
            <a:noFill/>
          </p:spPr>
          <p:txBody>
            <a:bodyPr wrap="none" rtlCol="0">
              <a:spAutoFit/>
            </a:bodyPr>
            <a:lstStyle/>
            <a:p>
              <a:r>
                <a:rPr lang="es-ES" sz="1100" b="1" dirty="0">
                  <a:solidFill>
                    <a:schemeClr val="tx2">
                      <a:lumMod val="60000"/>
                      <a:lumOff val="40000"/>
                    </a:schemeClr>
                  </a:solidFill>
                </a:rPr>
                <a:t>Y</a:t>
              </a:r>
            </a:p>
          </p:txBody>
        </p:sp>
        <p:sp>
          <p:nvSpPr>
            <p:cNvPr id="80" name="CuadroTexto 65">
              <a:extLst>
                <a:ext uri="{FF2B5EF4-FFF2-40B4-BE49-F238E27FC236}">
                  <a16:creationId xmlns:a16="http://schemas.microsoft.com/office/drawing/2014/main" id="{D2CA137F-491A-DC44-8270-88527B7FE12C}"/>
                </a:ext>
              </a:extLst>
            </p:cNvPr>
            <p:cNvSpPr txBox="1"/>
            <p:nvPr/>
          </p:nvSpPr>
          <p:spPr>
            <a:xfrm>
              <a:off x="5584594" y="1545042"/>
              <a:ext cx="677013" cy="261610"/>
            </a:xfrm>
            <a:prstGeom prst="rect">
              <a:avLst/>
            </a:prstGeom>
            <a:noFill/>
          </p:spPr>
          <p:txBody>
            <a:bodyPr wrap="none" rtlCol="0">
              <a:spAutoFit/>
            </a:bodyPr>
            <a:lstStyle/>
            <a:p>
              <a:r>
                <a:rPr lang="es-ES" sz="1100" b="1" dirty="0">
                  <a:solidFill>
                    <a:schemeClr val="tx2">
                      <a:lumMod val="60000"/>
                      <a:lumOff val="40000"/>
                    </a:schemeClr>
                  </a:solidFill>
                </a:rPr>
                <a:t>Etiqueta</a:t>
              </a:r>
            </a:p>
          </p:txBody>
        </p:sp>
        <p:cxnSp>
          <p:nvCxnSpPr>
            <p:cNvPr id="82" name="Conector recto de flecha 66">
              <a:extLst>
                <a:ext uri="{FF2B5EF4-FFF2-40B4-BE49-F238E27FC236}">
                  <a16:creationId xmlns:a16="http://schemas.microsoft.com/office/drawing/2014/main" id="{0D18273A-364E-B245-880A-B413B606183C}"/>
                </a:ext>
              </a:extLst>
            </p:cNvPr>
            <p:cNvCxnSpPr/>
            <p:nvPr/>
          </p:nvCxnSpPr>
          <p:spPr>
            <a:xfrm flipV="1">
              <a:off x="6053667" y="1372467"/>
              <a:ext cx="160866" cy="244583"/>
            </a:xfrm>
            <a:prstGeom prst="straightConnector1">
              <a:avLst/>
            </a:prstGeom>
            <a:ln w="19050" cmpd="sng">
              <a:solidFill>
                <a:schemeClr val="tx2">
                  <a:lumMod val="60000"/>
                  <a:lumOff val="40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83" name="Conector recto de flecha 67">
              <a:extLst>
                <a:ext uri="{FF2B5EF4-FFF2-40B4-BE49-F238E27FC236}">
                  <a16:creationId xmlns:a16="http://schemas.microsoft.com/office/drawing/2014/main" id="{0ABF824A-089E-0D4F-961E-EB370C6302F8}"/>
                </a:ext>
              </a:extLst>
            </p:cNvPr>
            <p:cNvCxnSpPr/>
            <p:nvPr/>
          </p:nvCxnSpPr>
          <p:spPr>
            <a:xfrm flipV="1">
              <a:off x="6596649" y="1372467"/>
              <a:ext cx="160866" cy="244583"/>
            </a:xfrm>
            <a:prstGeom prst="straightConnector1">
              <a:avLst/>
            </a:prstGeom>
            <a:ln w="19050" cmpd="sng">
              <a:solidFill>
                <a:schemeClr val="tx2">
                  <a:lumMod val="60000"/>
                  <a:lumOff val="40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84" name="Conector recto de flecha 68">
              <a:extLst>
                <a:ext uri="{FF2B5EF4-FFF2-40B4-BE49-F238E27FC236}">
                  <a16:creationId xmlns:a16="http://schemas.microsoft.com/office/drawing/2014/main" id="{C98ACF60-F1C2-2341-9D8D-4B6DB27B2529}"/>
                </a:ext>
              </a:extLst>
            </p:cNvPr>
            <p:cNvCxnSpPr/>
            <p:nvPr/>
          </p:nvCxnSpPr>
          <p:spPr>
            <a:xfrm flipV="1">
              <a:off x="7020272" y="1372467"/>
              <a:ext cx="160866" cy="244583"/>
            </a:xfrm>
            <a:prstGeom prst="straightConnector1">
              <a:avLst/>
            </a:prstGeom>
            <a:ln w="19050" cmpd="sng">
              <a:solidFill>
                <a:schemeClr val="tx2">
                  <a:lumMod val="60000"/>
                  <a:lumOff val="40000"/>
                </a:schemeClr>
              </a:solidFill>
              <a:tailEnd type="arrow"/>
            </a:ln>
            <a:effectLst/>
          </p:spPr>
          <p:style>
            <a:lnRef idx="2">
              <a:schemeClr val="accent1"/>
            </a:lnRef>
            <a:fillRef idx="0">
              <a:schemeClr val="accent1"/>
            </a:fillRef>
            <a:effectRef idx="1">
              <a:schemeClr val="accent1"/>
            </a:effectRef>
            <a:fontRef idx="minor">
              <a:schemeClr val="tx1"/>
            </a:fontRef>
          </p:style>
        </p:cxnSp>
        <p:sp>
          <p:nvSpPr>
            <p:cNvPr id="85" name="CuadroTexto 64">
              <a:extLst>
                <a:ext uri="{FF2B5EF4-FFF2-40B4-BE49-F238E27FC236}">
                  <a16:creationId xmlns:a16="http://schemas.microsoft.com/office/drawing/2014/main" id="{B31E46D0-98CD-2B4B-8B55-84D4F85C3FB1}"/>
                </a:ext>
              </a:extLst>
            </p:cNvPr>
            <p:cNvSpPr txBox="1"/>
            <p:nvPr/>
          </p:nvSpPr>
          <p:spPr>
            <a:xfrm>
              <a:off x="7483159" y="1550473"/>
              <a:ext cx="495649" cy="261610"/>
            </a:xfrm>
            <a:prstGeom prst="rect">
              <a:avLst/>
            </a:prstGeom>
            <a:noFill/>
          </p:spPr>
          <p:txBody>
            <a:bodyPr wrap="none" rtlCol="0">
              <a:spAutoFit/>
            </a:bodyPr>
            <a:lstStyle/>
            <a:p>
              <a:r>
                <a:rPr lang="es-ES" sz="1100" b="1" dirty="0">
                  <a:solidFill>
                    <a:schemeClr val="tx2">
                      <a:lumMod val="60000"/>
                      <a:lumOff val="40000"/>
                    </a:schemeClr>
                  </a:solidFill>
                </a:rPr>
                <a:t>Color</a:t>
              </a:r>
            </a:p>
          </p:txBody>
        </p:sp>
        <p:cxnSp>
          <p:nvCxnSpPr>
            <p:cNvPr id="86" name="Conector recto de flecha 68">
              <a:extLst>
                <a:ext uri="{FF2B5EF4-FFF2-40B4-BE49-F238E27FC236}">
                  <a16:creationId xmlns:a16="http://schemas.microsoft.com/office/drawing/2014/main" id="{285398B4-3E50-734E-A0ED-C751F6F4A3DD}"/>
                </a:ext>
              </a:extLst>
            </p:cNvPr>
            <p:cNvCxnSpPr/>
            <p:nvPr/>
          </p:nvCxnSpPr>
          <p:spPr>
            <a:xfrm flipV="1">
              <a:off x="7627175" y="1372467"/>
              <a:ext cx="160866" cy="244583"/>
            </a:xfrm>
            <a:prstGeom prst="straightConnector1">
              <a:avLst/>
            </a:prstGeom>
            <a:ln w="19050" cmpd="sng">
              <a:solidFill>
                <a:schemeClr val="tx2">
                  <a:lumMod val="60000"/>
                  <a:lumOff val="40000"/>
                </a:schemeClr>
              </a:solidFill>
              <a:tailEnd type="arrow"/>
            </a:ln>
            <a:effectLst/>
          </p:spPr>
          <p:style>
            <a:lnRef idx="2">
              <a:schemeClr val="accent1"/>
            </a:lnRef>
            <a:fillRef idx="0">
              <a:schemeClr val="accent1"/>
            </a:fillRef>
            <a:effectRef idx="1">
              <a:schemeClr val="accent1"/>
            </a:effectRef>
            <a:fontRef idx="minor">
              <a:schemeClr val="tx1"/>
            </a:fontRef>
          </p:style>
        </p:cxnSp>
      </p:grpSp>
      <p:cxnSp>
        <p:nvCxnSpPr>
          <p:cNvPr id="100" name="Conector recto de flecha 59">
            <a:extLst>
              <a:ext uri="{FF2B5EF4-FFF2-40B4-BE49-F238E27FC236}">
                <a16:creationId xmlns:a16="http://schemas.microsoft.com/office/drawing/2014/main" id="{F301D1A1-BF41-FC42-BF71-FFD4844C2C71}"/>
              </a:ext>
            </a:extLst>
          </p:cNvPr>
          <p:cNvCxnSpPr>
            <a:cxnSpLocks/>
          </p:cNvCxnSpPr>
          <p:nvPr/>
        </p:nvCxnSpPr>
        <p:spPr>
          <a:xfrm flipV="1">
            <a:off x="5793897" y="1487606"/>
            <a:ext cx="436081" cy="962547"/>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pic>
        <p:nvPicPr>
          <p:cNvPr id="102" name="Picture 101">
            <a:extLst>
              <a:ext uri="{FF2B5EF4-FFF2-40B4-BE49-F238E27FC236}">
                <a16:creationId xmlns:a16="http://schemas.microsoft.com/office/drawing/2014/main" id="{9CEF703A-07CC-6349-9AD2-CCC96D5CE810}"/>
              </a:ext>
            </a:extLst>
          </p:cNvPr>
          <p:cNvPicPr>
            <a:picLocks noChangeAspect="1"/>
          </p:cNvPicPr>
          <p:nvPr/>
        </p:nvPicPr>
        <p:blipFill>
          <a:blip r:embed="rId8"/>
          <a:stretch>
            <a:fillRect/>
          </a:stretch>
        </p:blipFill>
        <p:spPr>
          <a:xfrm>
            <a:off x="6565709" y="4542136"/>
            <a:ext cx="2315191" cy="1560653"/>
          </a:xfrm>
          <a:prstGeom prst="rect">
            <a:avLst/>
          </a:prstGeom>
        </p:spPr>
      </p:pic>
      <p:sp>
        <p:nvSpPr>
          <p:cNvPr id="75" name="Llamada ovalada 74"/>
          <p:cNvSpPr/>
          <p:nvPr/>
        </p:nvSpPr>
        <p:spPr>
          <a:xfrm>
            <a:off x="3805708" y="4332662"/>
            <a:ext cx="2951807" cy="2361630"/>
          </a:xfrm>
          <a:prstGeom prst="wedgeEllipseCallout">
            <a:avLst>
              <a:gd name="adj1" fmla="val 17394"/>
              <a:gd name="adj2" fmla="val 61248"/>
            </a:avLst>
          </a:prstGeom>
          <a:solidFill>
            <a:schemeClr val="bg1"/>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s-ES_tradnl" sz="1600" dirty="0">
                <a:solidFill>
                  <a:schemeClr val="accent6">
                    <a:lumMod val="75000"/>
                  </a:schemeClr>
                </a:solidFill>
                <a:latin typeface="Arial"/>
                <a:cs typeface="Arial"/>
              </a:rPr>
              <a:t>Y un entorno de programación denominado </a:t>
            </a:r>
            <a:r>
              <a:rPr lang="es-ES_tradnl" sz="1600" b="1" dirty="0">
                <a:solidFill>
                  <a:schemeClr val="accent6">
                    <a:lumMod val="75000"/>
                  </a:schemeClr>
                </a:solidFill>
                <a:latin typeface="Arial"/>
                <a:cs typeface="Arial"/>
              </a:rPr>
              <a:t>R </a:t>
            </a:r>
            <a:r>
              <a:rPr lang="es-ES_tradnl" sz="1600" dirty="0">
                <a:solidFill>
                  <a:schemeClr val="accent6">
                    <a:lumMod val="75000"/>
                  </a:schemeClr>
                </a:solidFill>
                <a:latin typeface="Arial"/>
                <a:cs typeface="Arial"/>
              </a:rPr>
              <a:t>(implementado en un software llamado </a:t>
            </a:r>
            <a:r>
              <a:rPr lang="es-ES_tradnl" sz="1600" b="1" dirty="0" err="1">
                <a:solidFill>
                  <a:schemeClr val="accent6">
                    <a:lumMod val="75000"/>
                  </a:schemeClr>
                </a:solidFill>
                <a:latin typeface="Arial"/>
                <a:cs typeface="Arial"/>
              </a:rPr>
              <a:t>Rstudio</a:t>
            </a:r>
            <a:r>
              <a:rPr lang="es-ES_tradnl" sz="1600" dirty="0">
                <a:solidFill>
                  <a:schemeClr val="accent6">
                    <a:lumMod val="75000"/>
                  </a:schemeClr>
                </a:solidFill>
                <a:latin typeface="Arial"/>
                <a:cs typeface="Arial"/>
              </a:rPr>
              <a:t>) para construir la gráfica</a:t>
            </a:r>
            <a:endParaRPr lang="es-ES" sz="1600" dirty="0">
              <a:solidFill>
                <a:schemeClr val="accent6">
                  <a:lumMod val="75000"/>
                </a:schemeClr>
              </a:solidFill>
              <a:latin typeface="Arial"/>
              <a:cs typeface="Arial"/>
            </a:endParaRPr>
          </a:p>
        </p:txBody>
      </p:sp>
      <p:graphicFrame>
        <p:nvGraphicFramePr>
          <p:cNvPr id="104" name="Tabla 58">
            <a:extLst>
              <a:ext uri="{FF2B5EF4-FFF2-40B4-BE49-F238E27FC236}">
                <a16:creationId xmlns:a16="http://schemas.microsoft.com/office/drawing/2014/main" id="{47231B40-3D69-9C4A-8B78-BE12610C9CF4}"/>
              </a:ext>
            </a:extLst>
          </p:cNvPr>
          <p:cNvGraphicFramePr>
            <a:graphicFrameLocks noGrp="1"/>
          </p:cNvGraphicFramePr>
          <p:nvPr>
            <p:extLst>
              <p:ext uri="{D42A27DB-BD31-4B8C-83A1-F6EECF244321}">
                <p14:modId xmlns:p14="http://schemas.microsoft.com/office/powerpoint/2010/main" val="2688161183"/>
              </p:ext>
            </p:extLst>
          </p:nvPr>
        </p:nvGraphicFramePr>
        <p:xfrm>
          <a:off x="5332644" y="2436853"/>
          <a:ext cx="1025529" cy="1066800"/>
        </p:xfrm>
        <a:graphic>
          <a:graphicData uri="http://schemas.openxmlformats.org/drawingml/2006/table">
            <a:tbl>
              <a:tblPr firstRow="1" bandRow="1">
                <a:tableStyleId>{5C22544A-7EE6-4342-B048-85BDC9FD1C3A}</a:tableStyleId>
              </a:tblPr>
              <a:tblGrid>
                <a:gridCol w="542611">
                  <a:extLst>
                    <a:ext uri="{9D8B030D-6E8A-4147-A177-3AD203B41FA5}">
                      <a16:colId xmlns:a16="http://schemas.microsoft.com/office/drawing/2014/main" val="20001"/>
                    </a:ext>
                  </a:extLst>
                </a:gridCol>
                <a:gridCol w="482918">
                  <a:extLst>
                    <a:ext uri="{9D8B030D-6E8A-4147-A177-3AD203B41FA5}">
                      <a16:colId xmlns:a16="http://schemas.microsoft.com/office/drawing/2014/main" val="20002"/>
                    </a:ext>
                  </a:extLst>
                </a:gridCol>
              </a:tblGrid>
              <a:tr h="0">
                <a:tc>
                  <a:txBody>
                    <a:bodyPr/>
                    <a:lstStyle/>
                    <a:p>
                      <a:r>
                        <a:rPr lang="es-ES" sz="800" dirty="0">
                          <a:latin typeface="Arial"/>
                          <a:cs typeface="Arial"/>
                        </a:rPr>
                        <a:t>Bioma</a:t>
                      </a:r>
                    </a:p>
                  </a:txBody>
                  <a:tcPr/>
                </a:tc>
                <a:tc>
                  <a:txBody>
                    <a:bodyPr/>
                    <a:lstStyle/>
                    <a:p>
                      <a:r>
                        <a:rPr lang="es-ES" sz="800" dirty="0">
                          <a:latin typeface="Arial"/>
                          <a:cs typeface="Arial"/>
                        </a:rPr>
                        <a:t>Color</a:t>
                      </a:r>
                    </a:p>
                  </a:txBody>
                  <a:tcPr/>
                </a:tc>
                <a:extLst>
                  <a:ext uri="{0D108BD9-81ED-4DB2-BD59-A6C34878D82A}">
                    <a16:rowId xmlns:a16="http://schemas.microsoft.com/office/drawing/2014/main" val="10000"/>
                  </a:ext>
                </a:extLst>
              </a:tr>
              <a:tr h="0">
                <a:tc>
                  <a:txBody>
                    <a:bodyPr/>
                    <a:lstStyle/>
                    <a:p>
                      <a:pPr algn="r"/>
                      <a:r>
                        <a:rPr lang="es-ES" sz="800" dirty="0">
                          <a:latin typeface="Arial"/>
                          <a:cs typeface="Arial"/>
                        </a:rPr>
                        <a:t>1</a:t>
                      </a:r>
                    </a:p>
                  </a:txBody>
                  <a:tcPr/>
                </a:tc>
                <a:tc>
                  <a:txBody>
                    <a:bodyPr/>
                    <a:lstStyle/>
                    <a:p>
                      <a:pPr algn="r"/>
                      <a:r>
                        <a:rPr lang="es-ES" sz="800" dirty="0">
                          <a:latin typeface="Arial"/>
                          <a:cs typeface="Arial"/>
                        </a:rPr>
                        <a:t>Red</a:t>
                      </a:r>
                    </a:p>
                  </a:txBody>
                  <a:tcPr/>
                </a:tc>
                <a:extLst>
                  <a:ext uri="{0D108BD9-81ED-4DB2-BD59-A6C34878D82A}">
                    <a16:rowId xmlns:a16="http://schemas.microsoft.com/office/drawing/2014/main" val="10001"/>
                  </a:ext>
                </a:extLst>
              </a:tr>
              <a:tr h="0">
                <a:tc>
                  <a:txBody>
                    <a:bodyPr/>
                    <a:lstStyle/>
                    <a:p>
                      <a:pPr algn="r"/>
                      <a:r>
                        <a:rPr lang="es-ES" sz="800" dirty="0">
                          <a:latin typeface="Arial"/>
                          <a:cs typeface="Arial"/>
                        </a:rPr>
                        <a:t>2</a:t>
                      </a:r>
                    </a:p>
                  </a:txBody>
                  <a:tcPr/>
                </a:tc>
                <a:tc>
                  <a:txBody>
                    <a:bodyPr/>
                    <a:lstStyle/>
                    <a:p>
                      <a:pPr algn="r"/>
                      <a:r>
                        <a:rPr lang="es-ES" sz="800" dirty="0" err="1">
                          <a:latin typeface="Arial"/>
                          <a:cs typeface="Arial"/>
                        </a:rPr>
                        <a:t>Yellow</a:t>
                      </a:r>
                      <a:endParaRPr lang="es-ES" sz="800" dirty="0">
                        <a:latin typeface="Arial"/>
                        <a:cs typeface="Arial"/>
                      </a:endParaRPr>
                    </a:p>
                  </a:txBody>
                  <a:tcPr/>
                </a:tc>
                <a:extLst>
                  <a:ext uri="{0D108BD9-81ED-4DB2-BD59-A6C34878D82A}">
                    <a16:rowId xmlns:a16="http://schemas.microsoft.com/office/drawing/2014/main" val="10002"/>
                  </a:ext>
                </a:extLst>
              </a:tr>
              <a:tr h="0">
                <a:tc>
                  <a:txBody>
                    <a:bodyPr/>
                    <a:lstStyle/>
                    <a:p>
                      <a:pPr algn="r"/>
                      <a:r>
                        <a:rPr lang="es-ES" sz="800" dirty="0">
                          <a:latin typeface="Arial"/>
                          <a:cs typeface="Arial"/>
                        </a:rPr>
                        <a:t>3</a:t>
                      </a:r>
                    </a:p>
                  </a:txBody>
                  <a:tcPr/>
                </a:tc>
                <a:tc>
                  <a:txBody>
                    <a:bodyPr/>
                    <a:lstStyle/>
                    <a:p>
                      <a:pPr algn="r"/>
                      <a:r>
                        <a:rPr lang="es-ES" sz="800" dirty="0">
                          <a:latin typeface="Arial"/>
                          <a:cs typeface="Arial"/>
                        </a:rPr>
                        <a:t>Green</a:t>
                      </a:r>
                    </a:p>
                  </a:txBody>
                  <a:tcPr/>
                </a:tc>
                <a:extLst>
                  <a:ext uri="{0D108BD9-81ED-4DB2-BD59-A6C34878D82A}">
                    <a16:rowId xmlns:a16="http://schemas.microsoft.com/office/drawing/2014/main" val="10003"/>
                  </a:ext>
                </a:extLst>
              </a:tr>
              <a:tr h="0">
                <a:tc>
                  <a:txBody>
                    <a:bodyPr/>
                    <a:lstStyle/>
                    <a:p>
                      <a:pPr algn="r"/>
                      <a:r>
                        <a:rPr lang="es-ES" sz="800" dirty="0">
                          <a:latin typeface="Arial"/>
                          <a:cs typeface="Arial"/>
                        </a:rPr>
                        <a:t>4</a:t>
                      </a:r>
                    </a:p>
                  </a:txBody>
                  <a:tcPr/>
                </a:tc>
                <a:tc>
                  <a:txBody>
                    <a:bodyPr/>
                    <a:lstStyle/>
                    <a:p>
                      <a:pPr algn="r"/>
                      <a:r>
                        <a:rPr lang="es-ES" sz="800" dirty="0" err="1">
                          <a:latin typeface="Arial"/>
                          <a:cs typeface="Arial"/>
                        </a:rPr>
                        <a:t>Purple</a:t>
                      </a:r>
                      <a:endParaRPr lang="es-ES" sz="800" dirty="0">
                        <a:latin typeface="Arial"/>
                        <a:cs typeface="Arial"/>
                      </a:endParaRP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441500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animBg="1"/>
      <p:bldP spid="141" grpId="0" animBg="1"/>
      <p:bldP spid="75" grpId="0" animBg="1"/>
    </p:bldLst>
  </p:timing>
</p:sld>
</file>

<file path=ppt/slides/slide1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71" name="Forma libre 70"/>
          <p:cNvSpPr/>
          <p:nvPr/>
        </p:nvSpPr>
        <p:spPr>
          <a:xfrm>
            <a:off x="6373545" y="1461762"/>
            <a:ext cx="2623696" cy="5128148"/>
          </a:xfrm>
          <a:custGeom>
            <a:avLst/>
            <a:gdLst>
              <a:gd name="connsiteX0" fmla="*/ 1844973 w 2623696"/>
              <a:gd name="connsiteY0" fmla="*/ 35945 h 5128148"/>
              <a:gd name="connsiteX1" fmla="*/ 0 w 2623696"/>
              <a:gd name="connsiteY1" fmla="*/ 1917065 h 5128148"/>
              <a:gd name="connsiteX2" fmla="*/ 11980 w 2623696"/>
              <a:gd name="connsiteY2" fmla="*/ 5128148 h 5128148"/>
              <a:gd name="connsiteX3" fmla="*/ 2611715 w 2623696"/>
              <a:gd name="connsiteY3" fmla="*/ 5128148 h 5128148"/>
              <a:gd name="connsiteX4" fmla="*/ 2623696 w 2623696"/>
              <a:gd name="connsiteY4" fmla="*/ 0 h 5128148"/>
              <a:gd name="connsiteX5" fmla="*/ 1809032 w 2623696"/>
              <a:gd name="connsiteY5" fmla="*/ 0 h 5128148"/>
              <a:gd name="connsiteX6" fmla="*/ 1844973 w 2623696"/>
              <a:gd name="connsiteY6" fmla="*/ 35945 h 5128148"/>
              <a:gd name="connsiteX0" fmla="*/ 1809032 w 2623696"/>
              <a:gd name="connsiteY0" fmla="*/ 0 h 5128148"/>
              <a:gd name="connsiteX1" fmla="*/ 0 w 2623696"/>
              <a:gd name="connsiteY1" fmla="*/ 1917065 h 5128148"/>
              <a:gd name="connsiteX2" fmla="*/ 11980 w 2623696"/>
              <a:gd name="connsiteY2" fmla="*/ 5128148 h 5128148"/>
              <a:gd name="connsiteX3" fmla="*/ 2611715 w 2623696"/>
              <a:gd name="connsiteY3" fmla="*/ 5128148 h 5128148"/>
              <a:gd name="connsiteX4" fmla="*/ 2623696 w 2623696"/>
              <a:gd name="connsiteY4" fmla="*/ 0 h 5128148"/>
              <a:gd name="connsiteX5" fmla="*/ 1809032 w 2623696"/>
              <a:gd name="connsiteY5" fmla="*/ 0 h 512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23696" h="5128148">
                <a:moveTo>
                  <a:pt x="1809032" y="0"/>
                </a:moveTo>
                <a:lnTo>
                  <a:pt x="0" y="1917065"/>
                </a:lnTo>
                <a:cubicBezTo>
                  <a:pt x="3993" y="2987426"/>
                  <a:pt x="7987" y="4057787"/>
                  <a:pt x="11980" y="5128148"/>
                </a:cubicBezTo>
                <a:lnTo>
                  <a:pt x="2611715" y="5128148"/>
                </a:lnTo>
                <a:cubicBezTo>
                  <a:pt x="2615709" y="3418765"/>
                  <a:pt x="2619702" y="1709383"/>
                  <a:pt x="2623696" y="0"/>
                </a:cubicBezTo>
                <a:lnTo>
                  <a:pt x="1809032" y="0"/>
                </a:lnTo>
                <a:close/>
              </a:path>
            </a:pathLst>
          </a:custGeom>
          <a:solidFill>
            <a:schemeClr val="accent6">
              <a:lumMod val="40000"/>
              <a:lumOff val="60000"/>
            </a:schemeClr>
          </a:solidFill>
          <a:ln w="1270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70" name="Forma libre 69"/>
          <p:cNvSpPr/>
          <p:nvPr/>
        </p:nvSpPr>
        <p:spPr>
          <a:xfrm>
            <a:off x="107820" y="143779"/>
            <a:ext cx="8877437" cy="6458113"/>
          </a:xfrm>
          <a:custGeom>
            <a:avLst/>
            <a:gdLst>
              <a:gd name="connsiteX0" fmla="*/ 8829516 w 8877437"/>
              <a:gd name="connsiteY0" fmla="*/ 1210147 h 6470094"/>
              <a:gd name="connsiteX1" fmla="*/ 7883068 w 8877437"/>
              <a:gd name="connsiteY1" fmla="*/ 1210147 h 6470094"/>
              <a:gd name="connsiteX2" fmla="*/ 6002154 w 8877437"/>
              <a:gd name="connsiteY2" fmla="*/ 3199102 h 6470094"/>
              <a:gd name="connsiteX3" fmla="*/ 5990173 w 8877437"/>
              <a:gd name="connsiteY3" fmla="*/ 6458112 h 6470094"/>
              <a:gd name="connsiteX4" fmla="*/ 23961 w 8877437"/>
              <a:gd name="connsiteY4" fmla="*/ 6470094 h 6470094"/>
              <a:gd name="connsiteX5" fmla="*/ 0 w 8877437"/>
              <a:gd name="connsiteY5" fmla="*/ 11982 h 6470094"/>
              <a:gd name="connsiteX6" fmla="*/ 8877437 w 8877437"/>
              <a:gd name="connsiteY6" fmla="*/ 0 h 6470094"/>
              <a:gd name="connsiteX7" fmla="*/ 8829516 w 8877437"/>
              <a:gd name="connsiteY7" fmla="*/ 1210147 h 6470094"/>
              <a:gd name="connsiteX0" fmla="*/ 8876083 w 8877437"/>
              <a:gd name="connsiteY0" fmla="*/ 1205914 h 6470094"/>
              <a:gd name="connsiteX1" fmla="*/ 7883068 w 8877437"/>
              <a:gd name="connsiteY1" fmla="*/ 1210147 h 6470094"/>
              <a:gd name="connsiteX2" fmla="*/ 6002154 w 8877437"/>
              <a:gd name="connsiteY2" fmla="*/ 3199102 h 6470094"/>
              <a:gd name="connsiteX3" fmla="*/ 5990173 w 8877437"/>
              <a:gd name="connsiteY3" fmla="*/ 6458112 h 6470094"/>
              <a:gd name="connsiteX4" fmla="*/ 23961 w 8877437"/>
              <a:gd name="connsiteY4" fmla="*/ 6470094 h 6470094"/>
              <a:gd name="connsiteX5" fmla="*/ 0 w 8877437"/>
              <a:gd name="connsiteY5" fmla="*/ 11982 h 6470094"/>
              <a:gd name="connsiteX6" fmla="*/ 8877437 w 8877437"/>
              <a:gd name="connsiteY6" fmla="*/ 0 h 6470094"/>
              <a:gd name="connsiteX7" fmla="*/ 8876083 w 8877437"/>
              <a:gd name="connsiteY7" fmla="*/ 1205914 h 6470094"/>
              <a:gd name="connsiteX0" fmla="*/ 8732319 w 8877437"/>
              <a:gd name="connsiteY0" fmla="*/ 1205914 h 6470094"/>
              <a:gd name="connsiteX1" fmla="*/ 7883068 w 8877437"/>
              <a:gd name="connsiteY1" fmla="*/ 1210147 h 6470094"/>
              <a:gd name="connsiteX2" fmla="*/ 6002154 w 8877437"/>
              <a:gd name="connsiteY2" fmla="*/ 3199102 h 6470094"/>
              <a:gd name="connsiteX3" fmla="*/ 5990173 w 8877437"/>
              <a:gd name="connsiteY3" fmla="*/ 6458112 h 6470094"/>
              <a:gd name="connsiteX4" fmla="*/ 23961 w 8877437"/>
              <a:gd name="connsiteY4" fmla="*/ 6470094 h 6470094"/>
              <a:gd name="connsiteX5" fmla="*/ 0 w 8877437"/>
              <a:gd name="connsiteY5" fmla="*/ 11982 h 6470094"/>
              <a:gd name="connsiteX6" fmla="*/ 8877437 w 8877437"/>
              <a:gd name="connsiteY6" fmla="*/ 0 h 6470094"/>
              <a:gd name="connsiteX7" fmla="*/ 8732319 w 8877437"/>
              <a:gd name="connsiteY7" fmla="*/ 1205914 h 6470094"/>
              <a:gd name="connsiteX0" fmla="*/ 8732319 w 8733673"/>
              <a:gd name="connsiteY0" fmla="*/ 1205914 h 6470094"/>
              <a:gd name="connsiteX1" fmla="*/ 7883068 w 8733673"/>
              <a:gd name="connsiteY1" fmla="*/ 1210147 h 6470094"/>
              <a:gd name="connsiteX2" fmla="*/ 6002154 w 8733673"/>
              <a:gd name="connsiteY2" fmla="*/ 3199102 h 6470094"/>
              <a:gd name="connsiteX3" fmla="*/ 5990173 w 8733673"/>
              <a:gd name="connsiteY3" fmla="*/ 6458112 h 6470094"/>
              <a:gd name="connsiteX4" fmla="*/ 23961 w 8733673"/>
              <a:gd name="connsiteY4" fmla="*/ 6470094 h 6470094"/>
              <a:gd name="connsiteX5" fmla="*/ 0 w 8733673"/>
              <a:gd name="connsiteY5" fmla="*/ 11982 h 6470094"/>
              <a:gd name="connsiteX6" fmla="*/ 8733673 w 8733673"/>
              <a:gd name="connsiteY6" fmla="*/ 0 h 6470094"/>
              <a:gd name="connsiteX7" fmla="*/ 8732319 w 8733673"/>
              <a:gd name="connsiteY7" fmla="*/ 1205914 h 6470094"/>
              <a:gd name="connsiteX0" fmla="*/ 8876083 w 8877437"/>
              <a:gd name="connsiteY0" fmla="*/ 1205914 h 6470094"/>
              <a:gd name="connsiteX1" fmla="*/ 8026832 w 8877437"/>
              <a:gd name="connsiteY1" fmla="*/ 1210147 h 6470094"/>
              <a:gd name="connsiteX2" fmla="*/ 6145918 w 8877437"/>
              <a:gd name="connsiteY2" fmla="*/ 3199102 h 6470094"/>
              <a:gd name="connsiteX3" fmla="*/ 6133937 w 8877437"/>
              <a:gd name="connsiteY3" fmla="*/ 6458112 h 6470094"/>
              <a:gd name="connsiteX4" fmla="*/ 167725 w 8877437"/>
              <a:gd name="connsiteY4" fmla="*/ 6470094 h 6470094"/>
              <a:gd name="connsiteX5" fmla="*/ 0 w 8877437"/>
              <a:gd name="connsiteY5" fmla="*/ 11982 h 6470094"/>
              <a:gd name="connsiteX6" fmla="*/ 8877437 w 8877437"/>
              <a:gd name="connsiteY6" fmla="*/ 0 h 6470094"/>
              <a:gd name="connsiteX7" fmla="*/ 8876083 w 8877437"/>
              <a:gd name="connsiteY7" fmla="*/ 1205914 h 6470094"/>
              <a:gd name="connsiteX0" fmla="*/ 8876083 w 8877437"/>
              <a:gd name="connsiteY0" fmla="*/ 1205914 h 6458113"/>
              <a:gd name="connsiteX1" fmla="*/ 8026832 w 8877437"/>
              <a:gd name="connsiteY1" fmla="*/ 1210147 h 6458113"/>
              <a:gd name="connsiteX2" fmla="*/ 6145918 w 8877437"/>
              <a:gd name="connsiteY2" fmla="*/ 3199102 h 6458113"/>
              <a:gd name="connsiteX3" fmla="*/ 6133937 w 8877437"/>
              <a:gd name="connsiteY3" fmla="*/ 6458112 h 6458113"/>
              <a:gd name="connsiteX4" fmla="*/ 23961 w 8877437"/>
              <a:gd name="connsiteY4" fmla="*/ 6458113 h 6458113"/>
              <a:gd name="connsiteX5" fmla="*/ 0 w 8877437"/>
              <a:gd name="connsiteY5" fmla="*/ 11982 h 6458113"/>
              <a:gd name="connsiteX6" fmla="*/ 8877437 w 8877437"/>
              <a:gd name="connsiteY6" fmla="*/ 0 h 6458113"/>
              <a:gd name="connsiteX7" fmla="*/ 8876083 w 8877437"/>
              <a:gd name="connsiteY7" fmla="*/ 1205914 h 6458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77437" h="6458113">
                <a:moveTo>
                  <a:pt x="8876083" y="1205914"/>
                </a:moveTo>
                <a:lnTo>
                  <a:pt x="8026832" y="1210147"/>
                </a:lnTo>
                <a:lnTo>
                  <a:pt x="6145918" y="3199102"/>
                </a:lnTo>
                <a:cubicBezTo>
                  <a:pt x="6141924" y="4285439"/>
                  <a:pt x="6137931" y="5371775"/>
                  <a:pt x="6133937" y="6458112"/>
                </a:cubicBezTo>
                <a:lnTo>
                  <a:pt x="23961" y="6458113"/>
                </a:lnTo>
                <a:lnTo>
                  <a:pt x="0" y="11982"/>
                </a:lnTo>
                <a:lnTo>
                  <a:pt x="8877437" y="0"/>
                </a:lnTo>
                <a:cubicBezTo>
                  <a:pt x="8876986" y="401971"/>
                  <a:pt x="8876534" y="803943"/>
                  <a:pt x="8876083" y="1205914"/>
                </a:cubicBezTo>
                <a:close/>
              </a:path>
            </a:pathLst>
          </a:custGeom>
          <a:solidFill>
            <a:schemeClr val="accent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9" name="Forma libre 73">
            <a:extLst>
              <a:ext uri="{FF2B5EF4-FFF2-40B4-BE49-F238E27FC236}">
                <a16:creationId xmlns:a16="http://schemas.microsoft.com/office/drawing/2014/main" id="{04FF7BC1-33C4-1843-ABCB-68AEDDB827A0}"/>
              </a:ext>
            </a:extLst>
          </p:cNvPr>
          <p:cNvSpPr/>
          <p:nvPr/>
        </p:nvSpPr>
        <p:spPr>
          <a:xfrm>
            <a:off x="7813158" y="911867"/>
            <a:ext cx="791386" cy="3582335"/>
          </a:xfrm>
          <a:custGeom>
            <a:avLst/>
            <a:gdLst>
              <a:gd name="connsiteX0" fmla="*/ 0 w 835836"/>
              <a:gd name="connsiteY0" fmla="*/ 10856 h 3582335"/>
              <a:gd name="connsiteX1" fmla="*/ 792416 w 835836"/>
              <a:gd name="connsiteY1" fmla="*/ 0 h 3582335"/>
              <a:gd name="connsiteX2" fmla="*/ 835836 w 835836"/>
              <a:gd name="connsiteY2" fmla="*/ 3061268 h 3582335"/>
              <a:gd name="connsiteX3" fmla="*/ 206245 w 835836"/>
              <a:gd name="connsiteY3" fmla="*/ 3582335 h 3582335"/>
              <a:gd name="connsiteX0" fmla="*/ 0 w 816786"/>
              <a:gd name="connsiteY0" fmla="*/ 0 h 3590529"/>
              <a:gd name="connsiteX1" fmla="*/ 773366 w 816786"/>
              <a:gd name="connsiteY1" fmla="*/ 8194 h 3590529"/>
              <a:gd name="connsiteX2" fmla="*/ 816786 w 816786"/>
              <a:gd name="connsiteY2" fmla="*/ 3069462 h 3590529"/>
              <a:gd name="connsiteX3" fmla="*/ 187195 w 816786"/>
              <a:gd name="connsiteY3" fmla="*/ 3590529 h 3590529"/>
              <a:gd name="connsiteX0" fmla="*/ 0 w 816786"/>
              <a:gd name="connsiteY0" fmla="*/ 4506 h 3582335"/>
              <a:gd name="connsiteX1" fmla="*/ 773366 w 816786"/>
              <a:gd name="connsiteY1" fmla="*/ 0 h 3582335"/>
              <a:gd name="connsiteX2" fmla="*/ 816786 w 816786"/>
              <a:gd name="connsiteY2" fmla="*/ 3061268 h 3582335"/>
              <a:gd name="connsiteX3" fmla="*/ 187195 w 816786"/>
              <a:gd name="connsiteY3" fmla="*/ 3582335 h 3582335"/>
              <a:gd name="connsiteX0" fmla="*/ 0 w 791386"/>
              <a:gd name="connsiteY0" fmla="*/ 4506 h 3582335"/>
              <a:gd name="connsiteX1" fmla="*/ 773366 w 791386"/>
              <a:gd name="connsiteY1" fmla="*/ 0 h 3582335"/>
              <a:gd name="connsiteX2" fmla="*/ 791386 w 791386"/>
              <a:gd name="connsiteY2" fmla="*/ 3061268 h 3582335"/>
              <a:gd name="connsiteX3" fmla="*/ 187195 w 791386"/>
              <a:gd name="connsiteY3" fmla="*/ 3582335 h 3582335"/>
            </a:gdLst>
            <a:ahLst/>
            <a:cxnLst>
              <a:cxn ang="0">
                <a:pos x="connsiteX0" y="connsiteY0"/>
              </a:cxn>
              <a:cxn ang="0">
                <a:pos x="connsiteX1" y="connsiteY1"/>
              </a:cxn>
              <a:cxn ang="0">
                <a:pos x="connsiteX2" y="connsiteY2"/>
              </a:cxn>
              <a:cxn ang="0">
                <a:pos x="connsiteX3" y="connsiteY3"/>
              </a:cxn>
            </a:cxnLst>
            <a:rect l="l" t="t" r="r" b="b"/>
            <a:pathLst>
              <a:path w="791386" h="3582335">
                <a:moveTo>
                  <a:pt x="0" y="4506"/>
                </a:moveTo>
                <a:lnTo>
                  <a:pt x="773366" y="0"/>
                </a:lnTo>
                <a:lnTo>
                  <a:pt x="791386" y="3061268"/>
                </a:lnTo>
                <a:lnTo>
                  <a:pt x="187195" y="3582335"/>
                </a:lnTo>
              </a:path>
            </a:pathLst>
          </a:cu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grpSp>
        <p:nvGrpSpPr>
          <p:cNvPr id="137" name="Agrupar 136"/>
          <p:cNvGrpSpPr/>
          <p:nvPr/>
        </p:nvGrpSpPr>
        <p:grpSpPr>
          <a:xfrm>
            <a:off x="2151627" y="4198444"/>
            <a:ext cx="2116280" cy="992114"/>
            <a:chOff x="1787648" y="4173044"/>
            <a:chExt cx="2116280" cy="992114"/>
          </a:xfrm>
        </p:grpSpPr>
        <p:sp>
          <p:nvSpPr>
            <p:cNvPr id="132" name="Paralelogramo 131"/>
            <p:cNvSpPr/>
            <p:nvPr/>
          </p:nvSpPr>
          <p:spPr>
            <a:xfrm>
              <a:off x="1787648" y="4173044"/>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2" name="Agrupar 1"/>
            <p:cNvGrpSpPr/>
            <p:nvPr/>
          </p:nvGrpSpPr>
          <p:grpSpPr>
            <a:xfrm>
              <a:off x="1868789" y="4232804"/>
              <a:ext cx="1916855" cy="899532"/>
              <a:chOff x="602556" y="3758112"/>
              <a:chExt cx="1916855" cy="899532"/>
            </a:xfrm>
          </p:grpSpPr>
          <p:pic>
            <p:nvPicPr>
              <p:cNvPr id="81" name="Imagen 80" descr="Screen Shot 2019-09-28 at 16.23.21.png"/>
              <p:cNvPicPr>
                <a:picLocks noChangeAspect="1"/>
              </p:cNvPicPr>
              <p:nvPr/>
            </p:nvPicPr>
            <p:blipFill rotWithShape="1">
              <a:blip r:embed="rId3">
                <a:extLst>
                  <a:ext uri="{28A0092B-C50C-407E-A947-70E740481C1C}">
                    <a14:useLocalDpi xmlns:a14="http://schemas.microsoft.com/office/drawing/2010/main" val="0"/>
                  </a:ext>
                </a:extLst>
              </a:blip>
              <a:srcRect l="10086" r="6441"/>
              <a:stretch/>
            </p:blipFill>
            <p:spPr>
              <a:xfrm>
                <a:off x="903262" y="3785536"/>
                <a:ext cx="1291103" cy="871200"/>
              </a:xfrm>
              <a:prstGeom prst="rect">
                <a:avLst/>
              </a:prstGeom>
              <a:scene3d>
                <a:camera prst="perspectiveFront" fov="5400000">
                  <a:rot lat="304488" lon="1206851" rev="52230"/>
                </a:camera>
                <a:lightRig rig="threePt" dir="t"/>
              </a:scene3d>
            </p:spPr>
          </p:pic>
          <p:sp>
            <p:nvSpPr>
              <p:cNvPr id="12" name="Paralelogramo 11"/>
              <p:cNvSpPr/>
              <p:nvPr/>
            </p:nvSpPr>
            <p:spPr>
              <a:xfrm>
                <a:off x="602556" y="3758112"/>
                <a:ext cx="1916855" cy="898624"/>
              </a:xfrm>
              <a:prstGeom prst="parallelogram">
                <a:avLst>
                  <a:gd name="adj" fmla="val 47664"/>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34" name="CuadroTexto 33"/>
              <p:cNvSpPr txBox="1"/>
              <p:nvPr/>
            </p:nvSpPr>
            <p:spPr>
              <a:xfrm rot="20816069">
                <a:off x="667436" y="4403728"/>
                <a:ext cx="633660" cy="253916"/>
              </a:xfrm>
              <a:prstGeom prst="rect">
                <a:avLst/>
              </a:prstGeom>
              <a:noFill/>
            </p:spPr>
            <p:txBody>
              <a:bodyPr wrap="none" rtlCol="0">
                <a:spAutoFit/>
                <a:scene3d>
                  <a:camera prst="perspectiveContrastingLeftFacing"/>
                  <a:lightRig rig="threePt" dir="t"/>
                </a:scene3d>
              </a:bodyPr>
              <a:lstStyle/>
              <a:p>
                <a:r>
                  <a:rPr lang="es-ES" sz="1050" dirty="0">
                    <a:latin typeface="Arial"/>
                    <a:cs typeface="Arial"/>
                  </a:rPr>
                  <a:t>Biomas</a:t>
                </a:r>
              </a:p>
            </p:txBody>
          </p:sp>
        </p:grpSp>
      </p:grpSp>
      <p:grpSp>
        <p:nvGrpSpPr>
          <p:cNvPr id="5" name="Agrupar 4"/>
          <p:cNvGrpSpPr/>
          <p:nvPr/>
        </p:nvGrpSpPr>
        <p:grpSpPr>
          <a:xfrm>
            <a:off x="2187567" y="2902719"/>
            <a:ext cx="2116280" cy="992114"/>
            <a:chOff x="2187567" y="2902719"/>
            <a:chExt cx="2116280" cy="992114"/>
          </a:xfrm>
        </p:grpSpPr>
        <p:sp>
          <p:nvSpPr>
            <p:cNvPr id="131" name="Paralelogramo 130"/>
            <p:cNvSpPr/>
            <p:nvPr/>
          </p:nvSpPr>
          <p:spPr>
            <a:xfrm>
              <a:off x="2187567" y="2902719"/>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17" name="Agrupar 16"/>
            <p:cNvGrpSpPr/>
            <p:nvPr/>
          </p:nvGrpSpPr>
          <p:grpSpPr>
            <a:xfrm>
              <a:off x="2277056" y="2933083"/>
              <a:ext cx="1916855" cy="898624"/>
              <a:chOff x="781312" y="1903865"/>
              <a:chExt cx="1916855" cy="898624"/>
            </a:xfrm>
          </p:grpSpPr>
          <p:pic>
            <p:nvPicPr>
              <p:cNvPr id="8" name="Imagen 7" descr="Screen Shot 2019-09-27 at 14.14.29.png"/>
              <p:cNvPicPr>
                <a:picLocks noChangeAspect="1"/>
              </p:cNvPicPr>
              <p:nvPr/>
            </p:nvPicPr>
            <p:blipFill rotWithShape="1">
              <a:blip r:embed="rId4">
                <a:extLst>
                  <a:ext uri="{28A0092B-C50C-407E-A947-70E740481C1C}">
                    <a14:useLocalDpi xmlns:a14="http://schemas.microsoft.com/office/drawing/2010/main" val="0"/>
                  </a:ext>
                </a:extLst>
              </a:blip>
              <a:srcRect l="7659" r="5227"/>
              <a:stretch/>
            </p:blipFill>
            <p:spPr>
              <a:xfrm>
                <a:off x="1152096" y="1916832"/>
                <a:ext cx="1233951" cy="871200"/>
              </a:xfrm>
              <a:prstGeom prst="rect">
                <a:avLst/>
              </a:prstGeom>
              <a:scene3d>
                <a:camera prst="perspectiveFront" fov="5400000">
                  <a:rot lat="304488" lon="1206851" rev="52230"/>
                </a:camera>
                <a:lightRig rig="threePt" dir="t"/>
              </a:scene3d>
            </p:spPr>
          </p:pic>
          <p:sp>
            <p:nvSpPr>
              <p:cNvPr id="10" name="Paralelogramo 9"/>
              <p:cNvSpPr/>
              <p:nvPr/>
            </p:nvSpPr>
            <p:spPr>
              <a:xfrm>
                <a:off x="781312" y="1903865"/>
                <a:ext cx="1916855" cy="898624"/>
              </a:xfrm>
              <a:prstGeom prst="parallelogram">
                <a:avLst>
                  <a:gd name="adj" fmla="val 47664"/>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sp>
          <p:nvSpPr>
            <p:cNvPr id="33" name="CuadroTexto 32"/>
            <p:cNvSpPr txBox="1"/>
            <p:nvPr/>
          </p:nvSpPr>
          <p:spPr>
            <a:xfrm rot="20816069">
              <a:off x="2188479" y="3597746"/>
              <a:ext cx="940573" cy="253916"/>
            </a:xfrm>
            <a:prstGeom prst="rect">
              <a:avLst/>
            </a:prstGeom>
            <a:noFill/>
          </p:spPr>
          <p:txBody>
            <a:bodyPr wrap="none" rtlCol="0">
              <a:spAutoFit/>
              <a:scene3d>
                <a:camera prst="perspectiveContrastingLeftFacing"/>
                <a:lightRig rig="threePt" dir="t"/>
              </a:scene3d>
            </a:bodyPr>
            <a:lstStyle/>
            <a:p>
              <a:r>
                <a:rPr lang="es-ES" sz="1050" dirty="0">
                  <a:latin typeface="Arial"/>
                  <a:cs typeface="Arial"/>
                </a:rPr>
                <a:t>Temperatura</a:t>
              </a:r>
            </a:p>
          </p:txBody>
        </p:sp>
      </p:grpSp>
      <p:grpSp>
        <p:nvGrpSpPr>
          <p:cNvPr id="4" name="Agrupar 3"/>
          <p:cNvGrpSpPr/>
          <p:nvPr/>
        </p:nvGrpSpPr>
        <p:grpSpPr>
          <a:xfrm>
            <a:off x="2175553" y="1556792"/>
            <a:ext cx="2128294" cy="993178"/>
            <a:chOff x="2175553" y="1556792"/>
            <a:chExt cx="2128294" cy="993178"/>
          </a:xfrm>
        </p:grpSpPr>
        <p:sp>
          <p:nvSpPr>
            <p:cNvPr id="130" name="Paralelogramo 129"/>
            <p:cNvSpPr/>
            <p:nvPr/>
          </p:nvSpPr>
          <p:spPr>
            <a:xfrm>
              <a:off x="2187567" y="1556792"/>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30" name="Agrupar 29"/>
            <p:cNvGrpSpPr/>
            <p:nvPr/>
          </p:nvGrpSpPr>
          <p:grpSpPr>
            <a:xfrm>
              <a:off x="2289983" y="1613330"/>
              <a:ext cx="1916855" cy="905241"/>
              <a:chOff x="2730507" y="1005241"/>
              <a:chExt cx="1916855" cy="905241"/>
            </a:xfrm>
          </p:grpSpPr>
          <p:grpSp>
            <p:nvGrpSpPr>
              <p:cNvPr id="18" name="Agrupar 17"/>
              <p:cNvGrpSpPr/>
              <p:nvPr/>
            </p:nvGrpSpPr>
            <p:grpSpPr>
              <a:xfrm>
                <a:off x="2730507" y="1005241"/>
                <a:ext cx="1916855" cy="898624"/>
                <a:chOff x="1054271" y="874661"/>
                <a:chExt cx="1916855" cy="898624"/>
              </a:xfrm>
            </p:grpSpPr>
            <p:sp>
              <p:nvSpPr>
                <p:cNvPr id="6" name="Paralelogramo 5"/>
                <p:cNvSpPr/>
                <p:nvPr/>
              </p:nvSpPr>
              <p:spPr>
                <a:xfrm>
                  <a:off x="1054271" y="874661"/>
                  <a:ext cx="1916855" cy="898624"/>
                </a:xfrm>
                <a:prstGeom prst="parallelogram">
                  <a:avLst>
                    <a:gd name="adj" fmla="val 47664"/>
                  </a:avLst>
                </a:prstGeom>
                <a:solidFill>
                  <a:srgbClr val="FFFFFF"/>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pic>
              <p:nvPicPr>
                <p:cNvPr id="7" name="Imagen 6" descr="Screen Shot 2019-09-27 at 14.10.13.png"/>
                <p:cNvPicPr>
                  <a:picLocks noChangeAspect="1"/>
                </p:cNvPicPr>
                <p:nvPr/>
              </p:nvPicPr>
              <p:blipFill rotWithShape="1">
                <a:blip r:embed="rId5">
                  <a:extLst>
                    <a:ext uri="{28A0092B-C50C-407E-A947-70E740481C1C}">
                      <a14:useLocalDpi xmlns:a14="http://schemas.microsoft.com/office/drawing/2010/main" val="0"/>
                    </a:ext>
                  </a:extLst>
                </a:blip>
                <a:srcRect l="8992" r="6734"/>
                <a:stretch/>
              </p:blipFill>
              <p:spPr>
                <a:xfrm>
                  <a:off x="1316567" y="884185"/>
                  <a:ext cx="1309322" cy="871468"/>
                </a:xfrm>
                <a:prstGeom prst="rect">
                  <a:avLst/>
                </a:prstGeom>
                <a:scene3d>
                  <a:camera prst="perspectiveFront" fov="5400000">
                    <a:rot lat="304488" lon="1206851" rev="52230"/>
                  </a:camera>
                  <a:lightRig rig="threePt" dir="t"/>
                </a:scene3d>
              </p:spPr>
            </p:pic>
          </p:grpSp>
          <p:cxnSp>
            <p:nvCxnSpPr>
              <p:cNvPr id="25" name="Conector recto 24"/>
              <p:cNvCxnSpPr/>
              <p:nvPr/>
            </p:nvCxnSpPr>
            <p:spPr>
              <a:xfrm flipV="1">
                <a:off x="3044825" y="1005241"/>
                <a:ext cx="107950" cy="223484"/>
              </a:xfrm>
              <a:prstGeom prst="line">
                <a:avLst/>
              </a:prstGeom>
              <a:ln w="9525" cmpd="sng">
                <a:solidFill>
                  <a:srgbClr val="7F7F7F"/>
                </a:solidFill>
              </a:ln>
            </p:spPr>
            <p:style>
              <a:lnRef idx="2">
                <a:schemeClr val="accent1"/>
              </a:lnRef>
              <a:fillRef idx="0">
                <a:schemeClr val="accent1"/>
              </a:fillRef>
              <a:effectRef idx="1">
                <a:schemeClr val="accent1"/>
              </a:effectRef>
              <a:fontRef idx="minor">
                <a:schemeClr val="tx1"/>
              </a:fontRef>
            </p:style>
          </p:cxnSp>
          <p:cxnSp>
            <p:nvCxnSpPr>
              <p:cNvPr id="27" name="Conector recto 26"/>
              <p:cNvCxnSpPr/>
              <p:nvPr/>
            </p:nvCxnSpPr>
            <p:spPr>
              <a:xfrm flipV="1">
                <a:off x="4214366" y="1686998"/>
                <a:ext cx="107950" cy="223484"/>
              </a:xfrm>
              <a:prstGeom prst="line">
                <a:avLst/>
              </a:prstGeom>
              <a:ln w="9525" cmpd="sng">
                <a:solidFill>
                  <a:srgbClr val="7F7F7F"/>
                </a:solidFill>
              </a:ln>
            </p:spPr>
            <p:style>
              <a:lnRef idx="2">
                <a:schemeClr val="accent1"/>
              </a:lnRef>
              <a:fillRef idx="0">
                <a:schemeClr val="accent1"/>
              </a:fillRef>
              <a:effectRef idx="1">
                <a:schemeClr val="accent1"/>
              </a:effectRef>
              <a:fontRef idx="minor">
                <a:schemeClr val="tx1"/>
              </a:fontRef>
            </p:style>
          </p:cxnSp>
        </p:grpSp>
        <p:sp>
          <p:nvSpPr>
            <p:cNvPr id="31" name="CuadroTexto 30"/>
            <p:cNvSpPr txBox="1"/>
            <p:nvPr/>
          </p:nvSpPr>
          <p:spPr>
            <a:xfrm rot="20816069">
              <a:off x="2175553" y="2288360"/>
              <a:ext cx="992273" cy="261610"/>
            </a:xfrm>
            <a:prstGeom prst="rect">
              <a:avLst/>
            </a:prstGeom>
            <a:noFill/>
          </p:spPr>
          <p:txBody>
            <a:bodyPr wrap="none" rtlCol="0">
              <a:spAutoFit/>
              <a:scene3d>
                <a:camera prst="perspectiveContrastingLeftFacing"/>
                <a:lightRig rig="threePt" dir="t"/>
              </a:scene3d>
            </a:bodyPr>
            <a:lstStyle/>
            <a:p>
              <a:r>
                <a:rPr lang="es-ES" sz="1050" dirty="0">
                  <a:latin typeface="Arial"/>
                  <a:cs typeface="Arial"/>
                </a:rPr>
                <a:t>Precipitación</a:t>
              </a:r>
            </a:p>
          </p:txBody>
        </p:sp>
      </p:grpSp>
      <p:grpSp>
        <p:nvGrpSpPr>
          <p:cNvPr id="134" name="Agrupar 133"/>
          <p:cNvGrpSpPr/>
          <p:nvPr/>
        </p:nvGrpSpPr>
        <p:grpSpPr>
          <a:xfrm>
            <a:off x="2127667" y="295496"/>
            <a:ext cx="2116280" cy="992114"/>
            <a:chOff x="1763688" y="295496"/>
            <a:chExt cx="2116280" cy="992114"/>
          </a:xfrm>
        </p:grpSpPr>
        <p:sp>
          <p:nvSpPr>
            <p:cNvPr id="119" name="Paralelogramo 118"/>
            <p:cNvSpPr/>
            <p:nvPr/>
          </p:nvSpPr>
          <p:spPr>
            <a:xfrm>
              <a:off x="1763688" y="295496"/>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112" name="Agrupar 111"/>
            <p:cNvGrpSpPr/>
            <p:nvPr/>
          </p:nvGrpSpPr>
          <p:grpSpPr>
            <a:xfrm>
              <a:off x="1868789" y="332656"/>
              <a:ext cx="1916855" cy="899532"/>
              <a:chOff x="1926004" y="332656"/>
              <a:chExt cx="1916855" cy="899532"/>
            </a:xfrm>
          </p:grpSpPr>
          <p:sp>
            <p:nvSpPr>
              <p:cNvPr id="88" name="Paralelogramo 87"/>
              <p:cNvSpPr/>
              <p:nvPr/>
            </p:nvSpPr>
            <p:spPr>
              <a:xfrm>
                <a:off x="1926004" y="332656"/>
                <a:ext cx="1916855" cy="898624"/>
              </a:xfrm>
              <a:prstGeom prst="parallelogram">
                <a:avLst>
                  <a:gd name="adj" fmla="val 47664"/>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89" name="CuadroTexto 88"/>
              <p:cNvSpPr txBox="1"/>
              <p:nvPr/>
            </p:nvSpPr>
            <p:spPr>
              <a:xfrm rot="20816069">
                <a:off x="2005777" y="978272"/>
                <a:ext cx="603876" cy="253916"/>
              </a:xfrm>
              <a:prstGeom prst="rect">
                <a:avLst/>
              </a:prstGeom>
              <a:noFill/>
            </p:spPr>
            <p:txBody>
              <a:bodyPr wrap="none" rtlCol="0">
                <a:spAutoFit/>
                <a:scene3d>
                  <a:camera prst="perspectiveContrastingLeftFacing"/>
                  <a:lightRig rig="threePt" dir="t"/>
                </a:scene3d>
              </a:bodyPr>
              <a:lstStyle/>
              <a:p>
                <a:r>
                  <a:rPr lang="es-ES" sz="1050" dirty="0">
                    <a:latin typeface="Arial"/>
                    <a:cs typeface="Arial"/>
                  </a:rPr>
                  <a:t>Puntos</a:t>
                </a:r>
              </a:p>
            </p:txBody>
          </p:sp>
          <p:sp>
            <p:nvSpPr>
              <p:cNvPr id="24" name="Elipse 23"/>
              <p:cNvSpPr/>
              <p:nvPr/>
            </p:nvSpPr>
            <p:spPr>
              <a:xfrm>
                <a:off x="2463796" y="486834"/>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0" name="Elipse 89"/>
              <p:cNvSpPr/>
              <p:nvPr/>
            </p:nvSpPr>
            <p:spPr>
              <a:xfrm>
                <a:off x="2616196" y="639234"/>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1" name="Elipse 90"/>
              <p:cNvSpPr/>
              <p:nvPr/>
            </p:nvSpPr>
            <p:spPr>
              <a:xfrm>
                <a:off x="2341077" y="754593"/>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2" name="Elipse 91"/>
              <p:cNvSpPr/>
              <p:nvPr/>
            </p:nvSpPr>
            <p:spPr>
              <a:xfrm>
                <a:off x="2493477" y="906993"/>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3" name="Elipse 92"/>
              <p:cNvSpPr/>
              <p:nvPr/>
            </p:nvSpPr>
            <p:spPr>
              <a:xfrm>
                <a:off x="3275856" y="548680"/>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4" name="Elipse 93"/>
              <p:cNvSpPr/>
              <p:nvPr/>
            </p:nvSpPr>
            <p:spPr>
              <a:xfrm>
                <a:off x="2888248" y="1012230"/>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5" name="Elipse 94"/>
              <p:cNvSpPr/>
              <p:nvPr/>
            </p:nvSpPr>
            <p:spPr>
              <a:xfrm>
                <a:off x="2987824" y="476672"/>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6" name="Elipse 95"/>
              <p:cNvSpPr/>
              <p:nvPr/>
            </p:nvSpPr>
            <p:spPr>
              <a:xfrm>
                <a:off x="3275856" y="1052736"/>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7" name="Elipse 96"/>
              <p:cNvSpPr/>
              <p:nvPr/>
            </p:nvSpPr>
            <p:spPr>
              <a:xfrm>
                <a:off x="3059832" y="764704"/>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grpSp>
      <p:grpSp>
        <p:nvGrpSpPr>
          <p:cNvPr id="49" name="Agrupar 48"/>
          <p:cNvGrpSpPr/>
          <p:nvPr/>
        </p:nvGrpSpPr>
        <p:grpSpPr>
          <a:xfrm flipV="1">
            <a:off x="2655456" y="476671"/>
            <a:ext cx="999469" cy="4544515"/>
            <a:chOff x="2655456" y="476672"/>
            <a:chExt cx="999469" cy="5841537"/>
          </a:xfrm>
        </p:grpSpPr>
        <p:cxnSp>
          <p:nvCxnSpPr>
            <p:cNvPr id="50" name="Conector recto de flecha 49"/>
            <p:cNvCxnSpPr/>
            <p:nvPr/>
          </p:nvCxnSpPr>
          <p:spPr>
            <a:xfrm>
              <a:off x="2655456" y="762208"/>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1" name="Conector recto de flecha 50"/>
            <p:cNvCxnSpPr/>
            <p:nvPr/>
          </p:nvCxnSpPr>
          <p:spPr>
            <a:xfrm>
              <a:off x="2771800" y="476672"/>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2" name="Conector recto de flecha 51"/>
            <p:cNvCxnSpPr/>
            <p:nvPr/>
          </p:nvCxnSpPr>
          <p:spPr>
            <a:xfrm>
              <a:off x="2831828" y="944782"/>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3" name="Conector recto de flecha 52"/>
            <p:cNvCxnSpPr/>
            <p:nvPr/>
          </p:nvCxnSpPr>
          <p:spPr>
            <a:xfrm>
              <a:off x="2947111" y="646849"/>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4" name="Conector recto de flecha 53"/>
            <p:cNvCxnSpPr/>
            <p:nvPr/>
          </p:nvCxnSpPr>
          <p:spPr>
            <a:xfrm>
              <a:off x="3206370" y="1026895"/>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5" name="Conector recto de flecha 54"/>
            <p:cNvCxnSpPr/>
            <p:nvPr/>
          </p:nvCxnSpPr>
          <p:spPr>
            <a:xfrm>
              <a:off x="3303663" y="476672"/>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6" name="Conector recto de flecha 55"/>
            <p:cNvCxnSpPr/>
            <p:nvPr/>
          </p:nvCxnSpPr>
          <p:spPr>
            <a:xfrm>
              <a:off x="3383794" y="797818"/>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7" name="Conector recto de flecha 56"/>
            <p:cNvCxnSpPr/>
            <p:nvPr/>
          </p:nvCxnSpPr>
          <p:spPr>
            <a:xfrm>
              <a:off x="3611798" y="605708"/>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8" name="Conector recto de flecha 57"/>
            <p:cNvCxnSpPr/>
            <p:nvPr/>
          </p:nvCxnSpPr>
          <p:spPr>
            <a:xfrm>
              <a:off x="3596079" y="1069929"/>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9" name="Agrupar 8"/>
          <p:cNvGrpSpPr/>
          <p:nvPr/>
        </p:nvGrpSpPr>
        <p:grpSpPr>
          <a:xfrm>
            <a:off x="3993919" y="908720"/>
            <a:ext cx="1406481" cy="3764126"/>
            <a:chOff x="3993919" y="908720"/>
            <a:chExt cx="1406481" cy="3764126"/>
          </a:xfrm>
        </p:grpSpPr>
        <p:cxnSp>
          <p:nvCxnSpPr>
            <p:cNvPr id="60" name="Conector recto de flecha 59"/>
            <p:cNvCxnSpPr>
              <a:cxnSpLocks/>
            </p:cNvCxnSpPr>
            <p:nvPr/>
          </p:nvCxnSpPr>
          <p:spPr>
            <a:xfrm>
              <a:off x="3995936" y="908720"/>
              <a:ext cx="1404464" cy="30278"/>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sp>
          <p:nvSpPr>
            <p:cNvPr id="61" name="Forma libre 60"/>
            <p:cNvSpPr/>
            <p:nvPr/>
          </p:nvSpPr>
          <p:spPr>
            <a:xfrm>
              <a:off x="4026765" y="944782"/>
              <a:ext cx="753392" cy="3728064"/>
            </a:xfrm>
            <a:custGeom>
              <a:avLst/>
              <a:gdLst>
                <a:gd name="connsiteX0" fmla="*/ 0 w 646939"/>
                <a:gd name="connsiteY0" fmla="*/ 3366846 h 3366846"/>
                <a:gd name="connsiteX1" fmla="*/ 646939 w 646939"/>
                <a:gd name="connsiteY1" fmla="*/ 3354864 h 3366846"/>
                <a:gd name="connsiteX2" fmla="*/ 622978 w 646939"/>
                <a:gd name="connsiteY2" fmla="*/ 0 h 3366846"/>
              </a:gdLst>
              <a:ahLst/>
              <a:cxnLst>
                <a:cxn ang="0">
                  <a:pos x="connsiteX0" y="connsiteY0"/>
                </a:cxn>
                <a:cxn ang="0">
                  <a:pos x="connsiteX1" y="connsiteY1"/>
                </a:cxn>
                <a:cxn ang="0">
                  <a:pos x="connsiteX2" y="connsiteY2"/>
                </a:cxn>
              </a:cxnLst>
              <a:rect l="l" t="t" r="r" b="b"/>
              <a:pathLst>
                <a:path w="646939" h="3366846">
                  <a:moveTo>
                    <a:pt x="0" y="3366846"/>
                  </a:moveTo>
                  <a:lnTo>
                    <a:pt x="646939" y="3354864"/>
                  </a:lnTo>
                  <a:lnTo>
                    <a:pt x="622978" y="0"/>
                  </a:lnTo>
                </a:path>
              </a:pathLst>
            </a:cu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sp>
          <p:nvSpPr>
            <p:cNvPr id="62" name="Forma libre 61"/>
            <p:cNvSpPr/>
            <p:nvPr/>
          </p:nvSpPr>
          <p:spPr>
            <a:xfrm>
              <a:off x="4011257" y="944782"/>
              <a:ext cx="658919" cy="2505935"/>
            </a:xfrm>
            <a:custGeom>
              <a:avLst/>
              <a:gdLst>
                <a:gd name="connsiteX0" fmla="*/ 0 w 658919"/>
                <a:gd name="connsiteY0" fmla="*/ 2084808 h 2084808"/>
                <a:gd name="connsiteX1" fmla="*/ 658919 w 658919"/>
                <a:gd name="connsiteY1" fmla="*/ 2072826 h 2084808"/>
                <a:gd name="connsiteX2" fmla="*/ 646939 w 658919"/>
                <a:gd name="connsiteY2" fmla="*/ 0 h 2084808"/>
              </a:gdLst>
              <a:ahLst/>
              <a:cxnLst>
                <a:cxn ang="0">
                  <a:pos x="connsiteX0" y="connsiteY0"/>
                </a:cxn>
                <a:cxn ang="0">
                  <a:pos x="connsiteX1" y="connsiteY1"/>
                </a:cxn>
                <a:cxn ang="0">
                  <a:pos x="connsiteX2" y="connsiteY2"/>
                </a:cxn>
              </a:cxnLst>
              <a:rect l="l" t="t" r="r" b="b"/>
              <a:pathLst>
                <a:path w="658919" h="2084808">
                  <a:moveTo>
                    <a:pt x="0" y="2084808"/>
                  </a:moveTo>
                  <a:lnTo>
                    <a:pt x="658919" y="2072826"/>
                  </a:lnTo>
                  <a:cubicBezTo>
                    <a:pt x="654926" y="1381884"/>
                    <a:pt x="650932" y="690942"/>
                    <a:pt x="646939" y="0"/>
                  </a:cubicBezTo>
                </a:path>
              </a:pathLst>
            </a:cu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sp>
          <p:nvSpPr>
            <p:cNvPr id="63" name="Forma libre 62"/>
            <p:cNvSpPr/>
            <p:nvPr/>
          </p:nvSpPr>
          <p:spPr>
            <a:xfrm>
              <a:off x="3993919" y="944782"/>
              <a:ext cx="548962" cy="1180312"/>
            </a:xfrm>
            <a:custGeom>
              <a:avLst/>
              <a:gdLst>
                <a:gd name="connsiteX0" fmla="*/ 0 w 658919"/>
                <a:gd name="connsiteY0" fmla="*/ 2084808 h 2084808"/>
                <a:gd name="connsiteX1" fmla="*/ 658919 w 658919"/>
                <a:gd name="connsiteY1" fmla="*/ 2072826 h 2084808"/>
                <a:gd name="connsiteX2" fmla="*/ 646939 w 658919"/>
                <a:gd name="connsiteY2" fmla="*/ 0 h 2084808"/>
              </a:gdLst>
              <a:ahLst/>
              <a:cxnLst>
                <a:cxn ang="0">
                  <a:pos x="connsiteX0" y="connsiteY0"/>
                </a:cxn>
                <a:cxn ang="0">
                  <a:pos x="connsiteX1" y="connsiteY1"/>
                </a:cxn>
                <a:cxn ang="0">
                  <a:pos x="connsiteX2" y="connsiteY2"/>
                </a:cxn>
              </a:cxnLst>
              <a:rect l="l" t="t" r="r" b="b"/>
              <a:pathLst>
                <a:path w="658919" h="2084808">
                  <a:moveTo>
                    <a:pt x="0" y="2084808"/>
                  </a:moveTo>
                  <a:lnTo>
                    <a:pt x="658919" y="2072826"/>
                  </a:lnTo>
                  <a:cubicBezTo>
                    <a:pt x="654926" y="1381884"/>
                    <a:pt x="650932" y="690942"/>
                    <a:pt x="646939" y="0"/>
                  </a:cubicBezTo>
                </a:path>
              </a:pathLst>
            </a:cu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grpSp>
      <p:pic>
        <p:nvPicPr>
          <p:cNvPr id="72" name="Imagen 71"/>
          <p:cNvPicPr>
            <a:picLocks noChangeAspect="1"/>
          </p:cNvPicPr>
          <p:nvPr/>
        </p:nvPicPr>
        <p:blipFill rotWithShape="1">
          <a:blip r:embed="rId6">
            <a:clrChange>
              <a:clrFrom>
                <a:srgbClr val="FFFFFF"/>
              </a:clrFrom>
              <a:clrTo>
                <a:srgbClr val="FFFFFF">
                  <a:alpha val="0"/>
                </a:srgbClr>
              </a:clrTo>
            </a:clrChange>
            <a:duotone>
              <a:prstClr val="black"/>
              <a:schemeClr val="accent1">
                <a:tint val="45000"/>
                <a:satMod val="400000"/>
              </a:schemeClr>
            </a:duotone>
          </a:blip>
          <a:srcRect l="3488" t="3488" r="3488" b="3488"/>
          <a:stretch/>
        </p:blipFill>
        <p:spPr>
          <a:xfrm>
            <a:off x="5074215" y="3494717"/>
            <a:ext cx="979452" cy="497500"/>
          </a:xfrm>
          <a:prstGeom prst="rect">
            <a:avLst/>
          </a:prstGeom>
        </p:spPr>
      </p:pic>
      <p:pic>
        <p:nvPicPr>
          <p:cNvPr id="73" name="Imagen 72"/>
          <p:cNvPicPr>
            <a:picLocks noChangeAspect="1"/>
          </p:cNvPicPr>
          <p:nvPr/>
        </p:nvPicPr>
        <p:blipFill>
          <a:blip r:embed="rId7">
            <a:clrChange>
              <a:clrFrom>
                <a:srgbClr val="FFFFFF"/>
              </a:clrFrom>
              <a:clrTo>
                <a:srgbClr val="FFFFFF">
                  <a:alpha val="0"/>
                </a:srgbClr>
              </a:clrTo>
            </a:clrChange>
            <a:duotone>
              <a:prstClr val="black"/>
              <a:schemeClr val="accent6">
                <a:tint val="45000"/>
                <a:satMod val="400000"/>
              </a:schemeClr>
            </a:duotone>
          </a:blip>
          <a:stretch>
            <a:fillRect/>
          </a:stretch>
        </p:blipFill>
        <p:spPr>
          <a:xfrm>
            <a:off x="6720612" y="3469061"/>
            <a:ext cx="929010" cy="721349"/>
          </a:xfrm>
          <a:prstGeom prst="rect">
            <a:avLst/>
          </a:prstGeom>
        </p:spPr>
      </p:pic>
      <p:graphicFrame>
        <p:nvGraphicFramePr>
          <p:cNvPr id="76" name="Tabla 58">
            <a:extLst>
              <a:ext uri="{FF2B5EF4-FFF2-40B4-BE49-F238E27FC236}">
                <a16:creationId xmlns:a16="http://schemas.microsoft.com/office/drawing/2014/main" id="{6D6308F7-A530-4545-9960-82C362785BDC}"/>
              </a:ext>
            </a:extLst>
          </p:cNvPr>
          <p:cNvGraphicFramePr>
            <a:graphicFrameLocks noGrp="1"/>
          </p:cNvGraphicFramePr>
          <p:nvPr>
            <p:extLst>
              <p:ext uri="{D42A27DB-BD31-4B8C-83A1-F6EECF244321}">
                <p14:modId xmlns:p14="http://schemas.microsoft.com/office/powerpoint/2010/main" val="1240668622"/>
              </p:ext>
            </p:extLst>
          </p:nvPr>
        </p:nvGraphicFramePr>
        <p:xfrm>
          <a:off x="5400400" y="344638"/>
          <a:ext cx="2674505" cy="1066800"/>
        </p:xfrm>
        <a:graphic>
          <a:graphicData uri="http://schemas.openxmlformats.org/drawingml/2006/table">
            <a:tbl>
              <a:tblPr firstRow="1" bandRow="1">
                <a:tableStyleId>{5C22544A-7EE6-4342-B048-85BDC9FD1C3A}</a:tableStyleId>
              </a:tblPr>
              <a:tblGrid>
                <a:gridCol w="550792">
                  <a:extLst>
                    <a:ext uri="{9D8B030D-6E8A-4147-A177-3AD203B41FA5}">
                      <a16:colId xmlns:a16="http://schemas.microsoft.com/office/drawing/2014/main" val="20000"/>
                    </a:ext>
                  </a:extLst>
                </a:gridCol>
                <a:gridCol w="550792">
                  <a:extLst>
                    <a:ext uri="{9D8B030D-6E8A-4147-A177-3AD203B41FA5}">
                      <a16:colId xmlns:a16="http://schemas.microsoft.com/office/drawing/2014/main" val="20001"/>
                    </a:ext>
                  </a:extLst>
                </a:gridCol>
                <a:gridCol w="508964">
                  <a:extLst>
                    <a:ext uri="{9D8B030D-6E8A-4147-A177-3AD203B41FA5}">
                      <a16:colId xmlns:a16="http://schemas.microsoft.com/office/drawing/2014/main" val="20002"/>
                    </a:ext>
                  </a:extLst>
                </a:gridCol>
                <a:gridCol w="552465">
                  <a:extLst>
                    <a:ext uri="{9D8B030D-6E8A-4147-A177-3AD203B41FA5}">
                      <a16:colId xmlns:a16="http://schemas.microsoft.com/office/drawing/2014/main" val="20003"/>
                    </a:ext>
                  </a:extLst>
                </a:gridCol>
                <a:gridCol w="511492">
                  <a:extLst>
                    <a:ext uri="{9D8B030D-6E8A-4147-A177-3AD203B41FA5}">
                      <a16:colId xmlns:a16="http://schemas.microsoft.com/office/drawing/2014/main" val="3211339080"/>
                    </a:ext>
                  </a:extLst>
                </a:gridCol>
              </a:tblGrid>
              <a:tr h="0">
                <a:tc>
                  <a:txBody>
                    <a:bodyPr/>
                    <a:lstStyle/>
                    <a:p>
                      <a:r>
                        <a:rPr lang="es-ES" sz="800" dirty="0" err="1">
                          <a:latin typeface="Arial"/>
                          <a:cs typeface="Arial"/>
                        </a:rPr>
                        <a:t>Pto_id</a:t>
                      </a:r>
                      <a:endParaRPr lang="es-ES" sz="800" dirty="0">
                        <a:latin typeface="Arial"/>
                        <a:cs typeface="Arial"/>
                      </a:endParaRPr>
                    </a:p>
                  </a:txBody>
                  <a:tcPr/>
                </a:tc>
                <a:tc>
                  <a:txBody>
                    <a:bodyPr/>
                    <a:lstStyle/>
                    <a:p>
                      <a:r>
                        <a:rPr lang="es-ES" sz="800" dirty="0">
                          <a:latin typeface="Arial"/>
                          <a:cs typeface="Arial"/>
                        </a:rPr>
                        <a:t>Bioma</a:t>
                      </a:r>
                    </a:p>
                  </a:txBody>
                  <a:tcPr/>
                </a:tc>
                <a:tc>
                  <a:txBody>
                    <a:bodyPr/>
                    <a:lstStyle/>
                    <a:p>
                      <a:r>
                        <a:rPr lang="es-ES" sz="800" dirty="0" err="1">
                          <a:latin typeface="Arial"/>
                          <a:cs typeface="Arial"/>
                        </a:rPr>
                        <a:t>Temp</a:t>
                      </a:r>
                      <a:endParaRPr lang="es-ES" sz="800" dirty="0">
                        <a:latin typeface="Arial"/>
                        <a:cs typeface="Arial"/>
                      </a:endParaRPr>
                    </a:p>
                  </a:txBody>
                  <a:tcPr/>
                </a:tc>
                <a:tc>
                  <a:txBody>
                    <a:bodyPr/>
                    <a:lstStyle/>
                    <a:p>
                      <a:r>
                        <a:rPr lang="es-ES" sz="800" dirty="0" err="1">
                          <a:latin typeface="Arial"/>
                          <a:cs typeface="Arial"/>
                        </a:rPr>
                        <a:t>Precip</a:t>
                      </a:r>
                      <a:endParaRPr lang="es-ES" sz="800" dirty="0">
                        <a:latin typeface="Arial"/>
                        <a:cs typeface="Arial"/>
                      </a:endParaRPr>
                    </a:p>
                  </a:txBody>
                  <a:tcPr/>
                </a:tc>
                <a:tc>
                  <a:txBody>
                    <a:bodyPr/>
                    <a:lstStyle/>
                    <a:p>
                      <a:r>
                        <a:rPr lang="es-ES" sz="800" dirty="0">
                          <a:latin typeface="Arial"/>
                          <a:cs typeface="Arial"/>
                        </a:rPr>
                        <a:t>Color</a:t>
                      </a:r>
                    </a:p>
                  </a:txBody>
                  <a:tcPr/>
                </a:tc>
                <a:extLst>
                  <a:ext uri="{0D108BD9-81ED-4DB2-BD59-A6C34878D82A}">
                    <a16:rowId xmlns:a16="http://schemas.microsoft.com/office/drawing/2014/main" val="10000"/>
                  </a:ext>
                </a:extLst>
              </a:tr>
              <a:tr h="0">
                <a:tc>
                  <a:txBody>
                    <a:bodyPr/>
                    <a:lstStyle/>
                    <a:p>
                      <a:pPr algn="r"/>
                      <a:r>
                        <a:rPr lang="es-ES" sz="800" dirty="0">
                          <a:latin typeface="Arial"/>
                          <a:cs typeface="Arial"/>
                        </a:rPr>
                        <a:t>1</a:t>
                      </a:r>
                    </a:p>
                  </a:txBody>
                  <a:tcPr/>
                </a:tc>
                <a:tc>
                  <a:txBody>
                    <a:bodyPr/>
                    <a:lstStyle/>
                    <a:p>
                      <a:pPr algn="r"/>
                      <a:r>
                        <a:rPr lang="es-ES" sz="800" dirty="0">
                          <a:latin typeface="Arial"/>
                          <a:cs typeface="Arial"/>
                        </a:rPr>
                        <a:t>1</a:t>
                      </a:r>
                    </a:p>
                  </a:txBody>
                  <a:tcPr/>
                </a:tc>
                <a:tc>
                  <a:txBody>
                    <a:bodyPr/>
                    <a:lstStyle/>
                    <a:p>
                      <a:pPr algn="r"/>
                      <a:r>
                        <a:rPr lang="es-ES" sz="800" dirty="0">
                          <a:latin typeface="Arial"/>
                          <a:cs typeface="Arial"/>
                        </a:rPr>
                        <a:t>12</a:t>
                      </a:r>
                    </a:p>
                  </a:txBody>
                  <a:tcPr/>
                </a:tc>
                <a:tc>
                  <a:txBody>
                    <a:bodyPr/>
                    <a:lstStyle/>
                    <a:p>
                      <a:pPr algn="r"/>
                      <a:r>
                        <a:rPr lang="es-ES" sz="800" dirty="0">
                          <a:latin typeface="Arial"/>
                          <a:cs typeface="Arial"/>
                        </a:rPr>
                        <a:t>189</a:t>
                      </a:r>
                    </a:p>
                  </a:txBody>
                  <a:tcPr/>
                </a:tc>
                <a:tc>
                  <a:txBody>
                    <a:bodyPr/>
                    <a:lstStyle/>
                    <a:p>
                      <a:pPr algn="r"/>
                      <a:r>
                        <a:rPr lang="es-ES" sz="800" dirty="0">
                          <a:latin typeface="Arial"/>
                          <a:cs typeface="Arial"/>
                        </a:rPr>
                        <a:t>Red</a:t>
                      </a:r>
                    </a:p>
                  </a:txBody>
                  <a:tcPr/>
                </a:tc>
                <a:extLst>
                  <a:ext uri="{0D108BD9-81ED-4DB2-BD59-A6C34878D82A}">
                    <a16:rowId xmlns:a16="http://schemas.microsoft.com/office/drawing/2014/main" val="10001"/>
                  </a:ext>
                </a:extLst>
              </a:tr>
              <a:tr h="0">
                <a:tc>
                  <a:txBody>
                    <a:bodyPr/>
                    <a:lstStyle/>
                    <a:p>
                      <a:pPr algn="r"/>
                      <a:r>
                        <a:rPr lang="es-ES" sz="800" dirty="0">
                          <a:latin typeface="Arial"/>
                          <a:cs typeface="Arial"/>
                        </a:rPr>
                        <a:t>2</a:t>
                      </a:r>
                    </a:p>
                  </a:txBody>
                  <a:tcPr/>
                </a:tc>
                <a:tc>
                  <a:txBody>
                    <a:bodyPr/>
                    <a:lstStyle/>
                    <a:p>
                      <a:pPr algn="r"/>
                      <a:r>
                        <a:rPr lang="es-ES" sz="800" dirty="0">
                          <a:latin typeface="Arial"/>
                          <a:cs typeface="Arial"/>
                        </a:rPr>
                        <a:t>1</a:t>
                      </a:r>
                    </a:p>
                  </a:txBody>
                  <a:tcPr/>
                </a:tc>
                <a:tc>
                  <a:txBody>
                    <a:bodyPr/>
                    <a:lstStyle/>
                    <a:p>
                      <a:pPr algn="r"/>
                      <a:r>
                        <a:rPr lang="es-ES" sz="800" dirty="0">
                          <a:latin typeface="Arial"/>
                          <a:cs typeface="Arial"/>
                        </a:rPr>
                        <a:t>13</a:t>
                      </a:r>
                    </a:p>
                  </a:txBody>
                  <a:tcPr/>
                </a:tc>
                <a:tc>
                  <a:txBody>
                    <a:bodyPr/>
                    <a:lstStyle/>
                    <a:p>
                      <a:pPr algn="r"/>
                      <a:r>
                        <a:rPr lang="es-ES" sz="800" dirty="0">
                          <a:latin typeface="Arial"/>
                          <a:cs typeface="Arial"/>
                        </a:rPr>
                        <a:t>100</a:t>
                      </a:r>
                    </a:p>
                  </a:txBody>
                  <a:tcPr/>
                </a:tc>
                <a:tc>
                  <a:txBody>
                    <a:bodyPr/>
                    <a:lstStyle/>
                    <a:p>
                      <a:pPr algn="r"/>
                      <a:r>
                        <a:rPr lang="es-ES" sz="800" dirty="0">
                          <a:latin typeface="Arial"/>
                          <a:cs typeface="Arial"/>
                        </a:rPr>
                        <a:t>Red</a:t>
                      </a:r>
                    </a:p>
                  </a:txBody>
                  <a:tcPr/>
                </a:tc>
                <a:extLst>
                  <a:ext uri="{0D108BD9-81ED-4DB2-BD59-A6C34878D82A}">
                    <a16:rowId xmlns:a16="http://schemas.microsoft.com/office/drawing/2014/main" val="10002"/>
                  </a:ext>
                </a:extLst>
              </a:tr>
              <a:tr h="0">
                <a:tc>
                  <a:txBody>
                    <a:bodyPr/>
                    <a:lstStyle/>
                    <a:p>
                      <a:pPr algn="r"/>
                      <a:r>
                        <a:rPr lang="es-ES" sz="800" dirty="0">
                          <a:latin typeface="Arial"/>
                          <a:cs typeface="Arial"/>
                        </a:rPr>
                        <a:t>3</a:t>
                      </a:r>
                    </a:p>
                  </a:txBody>
                  <a:tcPr/>
                </a:tc>
                <a:tc>
                  <a:txBody>
                    <a:bodyPr/>
                    <a:lstStyle/>
                    <a:p>
                      <a:pPr algn="r"/>
                      <a:r>
                        <a:rPr lang="es-ES" sz="800" dirty="0">
                          <a:latin typeface="Arial"/>
                          <a:cs typeface="Arial"/>
                        </a:rPr>
                        <a:t>2</a:t>
                      </a:r>
                    </a:p>
                  </a:txBody>
                  <a:tcPr/>
                </a:tc>
                <a:tc>
                  <a:txBody>
                    <a:bodyPr/>
                    <a:lstStyle/>
                    <a:p>
                      <a:pPr algn="r"/>
                      <a:r>
                        <a:rPr lang="es-ES" sz="800" dirty="0">
                          <a:latin typeface="Arial"/>
                          <a:cs typeface="Arial"/>
                        </a:rPr>
                        <a:t>20</a:t>
                      </a:r>
                    </a:p>
                  </a:txBody>
                  <a:tcPr/>
                </a:tc>
                <a:tc>
                  <a:txBody>
                    <a:bodyPr/>
                    <a:lstStyle/>
                    <a:p>
                      <a:pPr algn="r"/>
                      <a:r>
                        <a:rPr lang="es-ES" sz="800" dirty="0">
                          <a:latin typeface="Arial"/>
                          <a:cs typeface="Arial"/>
                        </a:rPr>
                        <a:t>1000</a:t>
                      </a:r>
                    </a:p>
                  </a:txBody>
                  <a:tcPr/>
                </a:tc>
                <a:tc>
                  <a:txBody>
                    <a:bodyPr/>
                    <a:lstStyle/>
                    <a:p>
                      <a:pPr algn="r"/>
                      <a:r>
                        <a:rPr lang="es-ES" sz="800" dirty="0" err="1">
                          <a:latin typeface="Arial"/>
                          <a:cs typeface="Arial"/>
                        </a:rPr>
                        <a:t>Yellow</a:t>
                      </a:r>
                      <a:endParaRPr lang="es-ES" sz="800" dirty="0">
                        <a:latin typeface="Arial"/>
                        <a:cs typeface="Arial"/>
                      </a:endParaRPr>
                    </a:p>
                  </a:txBody>
                  <a:tcPr/>
                </a:tc>
                <a:extLst>
                  <a:ext uri="{0D108BD9-81ED-4DB2-BD59-A6C34878D82A}">
                    <a16:rowId xmlns:a16="http://schemas.microsoft.com/office/drawing/2014/main" val="10003"/>
                  </a:ext>
                </a:extLst>
              </a:tr>
              <a:tr h="0">
                <a:tc>
                  <a:txBody>
                    <a:bodyPr/>
                    <a:lstStyle/>
                    <a:p>
                      <a:pPr algn="r"/>
                      <a:r>
                        <a:rPr lang="es-ES" sz="800" dirty="0">
                          <a:latin typeface="Arial"/>
                          <a:cs typeface="Arial"/>
                        </a:rPr>
                        <a:t>4</a:t>
                      </a:r>
                    </a:p>
                  </a:txBody>
                  <a:tcPr/>
                </a:tc>
                <a:tc>
                  <a:txBody>
                    <a:bodyPr/>
                    <a:lstStyle/>
                    <a:p>
                      <a:pPr algn="r"/>
                      <a:r>
                        <a:rPr lang="es-ES" sz="800" dirty="0">
                          <a:latin typeface="Arial"/>
                          <a:cs typeface="Arial"/>
                        </a:rPr>
                        <a:t>3</a:t>
                      </a:r>
                    </a:p>
                  </a:txBody>
                  <a:tcPr/>
                </a:tc>
                <a:tc>
                  <a:txBody>
                    <a:bodyPr/>
                    <a:lstStyle/>
                    <a:p>
                      <a:pPr algn="r"/>
                      <a:r>
                        <a:rPr lang="es-ES" sz="800" dirty="0">
                          <a:latin typeface="Arial"/>
                          <a:cs typeface="Arial"/>
                        </a:rPr>
                        <a:t>-3</a:t>
                      </a:r>
                    </a:p>
                  </a:txBody>
                  <a:tcPr/>
                </a:tc>
                <a:tc>
                  <a:txBody>
                    <a:bodyPr/>
                    <a:lstStyle/>
                    <a:p>
                      <a:pPr algn="r"/>
                      <a:r>
                        <a:rPr lang="es-ES" sz="800" dirty="0">
                          <a:latin typeface="Arial"/>
                          <a:cs typeface="Arial"/>
                        </a:rPr>
                        <a:t>23</a:t>
                      </a:r>
                    </a:p>
                  </a:txBody>
                  <a:tcPr/>
                </a:tc>
                <a:tc>
                  <a:txBody>
                    <a:bodyPr/>
                    <a:lstStyle/>
                    <a:p>
                      <a:pPr algn="r"/>
                      <a:r>
                        <a:rPr lang="es-ES" sz="800" dirty="0">
                          <a:latin typeface="Arial"/>
                          <a:cs typeface="Arial"/>
                        </a:rPr>
                        <a:t>Green</a:t>
                      </a:r>
                    </a:p>
                  </a:txBody>
                  <a:tcPr/>
                </a:tc>
                <a:extLst>
                  <a:ext uri="{0D108BD9-81ED-4DB2-BD59-A6C34878D82A}">
                    <a16:rowId xmlns:a16="http://schemas.microsoft.com/office/drawing/2014/main" val="10004"/>
                  </a:ext>
                </a:extLst>
              </a:tr>
            </a:tbl>
          </a:graphicData>
        </a:graphic>
      </p:graphicFrame>
      <p:grpSp>
        <p:nvGrpSpPr>
          <p:cNvPr id="77" name="Group 76">
            <a:extLst>
              <a:ext uri="{FF2B5EF4-FFF2-40B4-BE49-F238E27FC236}">
                <a16:creationId xmlns:a16="http://schemas.microsoft.com/office/drawing/2014/main" id="{EAC75643-C3AB-1E49-AB57-331A6F1E65AC}"/>
              </a:ext>
            </a:extLst>
          </p:cNvPr>
          <p:cNvGrpSpPr/>
          <p:nvPr/>
        </p:nvGrpSpPr>
        <p:grpSpPr>
          <a:xfrm>
            <a:off x="5519858" y="1372467"/>
            <a:ext cx="2394214" cy="439616"/>
            <a:chOff x="5584594" y="1372467"/>
            <a:chExt cx="2394214" cy="439616"/>
          </a:xfrm>
        </p:grpSpPr>
        <p:sp>
          <p:nvSpPr>
            <p:cNvPr id="78" name="CuadroTexto 63">
              <a:extLst>
                <a:ext uri="{FF2B5EF4-FFF2-40B4-BE49-F238E27FC236}">
                  <a16:creationId xmlns:a16="http://schemas.microsoft.com/office/drawing/2014/main" id="{7CF43AFE-8955-714D-A272-77200EF30FE2}"/>
                </a:ext>
              </a:extLst>
            </p:cNvPr>
            <p:cNvSpPr txBox="1"/>
            <p:nvPr/>
          </p:nvSpPr>
          <p:spPr>
            <a:xfrm>
              <a:off x="6445426" y="1550473"/>
              <a:ext cx="275186" cy="261610"/>
            </a:xfrm>
            <a:prstGeom prst="rect">
              <a:avLst/>
            </a:prstGeom>
            <a:noFill/>
          </p:spPr>
          <p:txBody>
            <a:bodyPr wrap="none" rtlCol="0">
              <a:spAutoFit/>
            </a:bodyPr>
            <a:lstStyle/>
            <a:p>
              <a:r>
                <a:rPr lang="es-ES" sz="1100" b="1" dirty="0">
                  <a:solidFill>
                    <a:schemeClr val="tx2">
                      <a:lumMod val="60000"/>
                      <a:lumOff val="40000"/>
                    </a:schemeClr>
                  </a:solidFill>
                </a:rPr>
                <a:t>X</a:t>
              </a:r>
            </a:p>
          </p:txBody>
        </p:sp>
        <p:sp>
          <p:nvSpPr>
            <p:cNvPr id="79" name="CuadroTexto 64">
              <a:extLst>
                <a:ext uri="{FF2B5EF4-FFF2-40B4-BE49-F238E27FC236}">
                  <a16:creationId xmlns:a16="http://schemas.microsoft.com/office/drawing/2014/main" id="{16509D33-37E3-EB49-AE1A-27C968C8631F}"/>
                </a:ext>
              </a:extLst>
            </p:cNvPr>
            <p:cNvSpPr txBox="1"/>
            <p:nvPr/>
          </p:nvSpPr>
          <p:spPr>
            <a:xfrm>
              <a:off x="6876256" y="1550473"/>
              <a:ext cx="274434" cy="261610"/>
            </a:xfrm>
            <a:prstGeom prst="rect">
              <a:avLst/>
            </a:prstGeom>
            <a:noFill/>
          </p:spPr>
          <p:txBody>
            <a:bodyPr wrap="none" rtlCol="0">
              <a:spAutoFit/>
            </a:bodyPr>
            <a:lstStyle/>
            <a:p>
              <a:r>
                <a:rPr lang="es-ES" sz="1100" b="1" dirty="0">
                  <a:solidFill>
                    <a:schemeClr val="tx2">
                      <a:lumMod val="60000"/>
                      <a:lumOff val="40000"/>
                    </a:schemeClr>
                  </a:solidFill>
                </a:rPr>
                <a:t>Y</a:t>
              </a:r>
            </a:p>
          </p:txBody>
        </p:sp>
        <p:sp>
          <p:nvSpPr>
            <p:cNvPr id="80" name="CuadroTexto 65">
              <a:extLst>
                <a:ext uri="{FF2B5EF4-FFF2-40B4-BE49-F238E27FC236}">
                  <a16:creationId xmlns:a16="http://schemas.microsoft.com/office/drawing/2014/main" id="{A87D676C-90F6-204A-A55D-CD8A0096F0E6}"/>
                </a:ext>
              </a:extLst>
            </p:cNvPr>
            <p:cNvSpPr txBox="1"/>
            <p:nvPr/>
          </p:nvSpPr>
          <p:spPr>
            <a:xfrm>
              <a:off x="5584594" y="1545042"/>
              <a:ext cx="677013" cy="261610"/>
            </a:xfrm>
            <a:prstGeom prst="rect">
              <a:avLst/>
            </a:prstGeom>
            <a:noFill/>
          </p:spPr>
          <p:txBody>
            <a:bodyPr wrap="none" rtlCol="0">
              <a:spAutoFit/>
            </a:bodyPr>
            <a:lstStyle/>
            <a:p>
              <a:r>
                <a:rPr lang="es-ES" sz="1100" b="1" dirty="0">
                  <a:solidFill>
                    <a:schemeClr val="tx2">
                      <a:lumMod val="60000"/>
                      <a:lumOff val="40000"/>
                    </a:schemeClr>
                  </a:solidFill>
                </a:rPr>
                <a:t>Etiqueta</a:t>
              </a:r>
            </a:p>
          </p:txBody>
        </p:sp>
        <p:cxnSp>
          <p:nvCxnSpPr>
            <p:cNvPr id="82" name="Conector recto de flecha 66">
              <a:extLst>
                <a:ext uri="{FF2B5EF4-FFF2-40B4-BE49-F238E27FC236}">
                  <a16:creationId xmlns:a16="http://schemas.microsoft.com/office/drawing/2014/main" id="{793C6514-1D64-3446-8A74-7039DE442E7B}"/>
                </a:ext>
              </a:extLst>
            </p:cNvPr>
            <p:cNvCxnSpPr/>
            <p:nvPr/>
          </p:nvCxnSpPr>
          <p:spPr>
            <a:xfrm flipV="1">
              <a:off x="6053667" y="1372467"/>
              <a:ext cx="160866" cy="244583"/>
            </a:xfrm>
            <a:prstGeom prst="straightConnector1">
              <a:avLst/>
            </a:prstGeom>
            <a:ln w="19050" cmpd="sng">
              <a:solidFill>
                <a:schemeClr val="tx2">
                  <a:lumMod val="60000"/>
                  <a:lumOff val="40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83" name="Conector recto de flecha 67">
              <a:extLst>
                <a:ext uri="{FF2B5EF4-FFF2-40B4-BE49-F238E27FC236}">
                  <a16:creationId xmlns:a16="http://schemas.microsoft.com/office/drawing/2014/main" id="{190311AC-3154-1244-97F6-3B7D396C335F}"/>
                </a:ext>
              </a:extLst>
            </p:cNvPr>
            <p:cNvCxnSpPr/>
            <p:nvPr/>
          </p:nvCxnSpPr>
          <p:spPr>
            <a:xfrm flipV="1">
              <a:off x="6596649" y="1372467"/>
              <a:ext cx="160866" cy="244583"/>
            </a:xfrm>
            <a:prstGeom prst="straightConnector1">
              <a:avLst/>
            </a:prstGeom>
            <a:ln w="19050" cmpd="sng">
              <a:solidFill>
                <a:schemeClr val="tx2">
                  <a:lumMod val="60000"/>
                  <a:lumOff val="40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84" name="Conector recto de flecha 68">
              <a:extLst>
                <a:ext uri="{FF2B5EF4-FFF2-40B4-BE49-F238E27FC236}">
                  <a16:creationId xmlns:a16="http://schemas.microsoft.com/office/drawing/2014/main" id="{1AAE1F25-1F6C-344F-BD21-404BE97F29B1}"/>
                </a:ext>
              </a:extLst>
            </p:cNvPr>
            <p:cNvCxnSpPr/>
            <p:nvPr/>
          </p:nvCxnSpPr>
          <p:spPr>
            <a:xfrm flipV="1">
              <a:off x="7020272" y="1372467"/>
              <a:ext cx="160866" cy="244583"/>
            </a:xfrm>
            <a:prstGeom prst="straightConnector1">
              <a:avLst/>
            </a:prstGeom>
            <a:ln w="19050" cmpd="sng">
              <a:solidFill>
                <a:schemeClr val="tx2">
                  <a:lumMod val="60000"/>
                  <a:lumOff val="40000"/>
                </a:schemeClr>
              </a:solidFill>
              <a:tailEnd type="arrow"/>
            </a:ln>
            <a:effectLst/>
          </p:spPr>
          <p:style>
            <a:lnRef idx="2">
              <a:schemeClr val="accent1"/>
            </a:lnRef>
            <a:fillRef idx="0">
              <a:schemeClr val="accent1"/>
            </a:fillRef>
            <a:effectRef idx="1">
              <a:schemeClr val="accent1"/>
            </a:effectRef>
            <a:fontRef idx="minor">
              <a:schemeClr val="tx1"/>
            </a:fontRef>
          </p:style>
        </p:cxnSp>
        <p:sp>
          <p:nvSpPr>
            <p:cNvPr id="85" name="CuadroTexto 64">
              <a:extLst>
                <a:ext uri="{FF2B5EF4-FFF2-40B4-BE49-F238E27FC236}">
                  <a16:creationId xmlns:a16="http://schemas.microsoft.com/office/drawing/2014/main" id="{F9271833-8A9A-D44D-9A3F-1F83EFBC47D5}"/>
                </a:ext>
              </a:extLst>
            </p:cNvPr>
            <p:cNvSpPr txBox="1"/>
            <p:nvPr/>
          </p:nvSpPr>
          <p:spPr>
            <a:xfrm>
              <a:off x="7483159" y="1550473"/>
              <a:ext cx="495649" cy="261610"/>
            </a:xfrm>
            <a:prstGeom prst="rect">
              <a:avLst/>
            </a:prstGeom>
            <a:noFill/>
          </p:spPr>
          <p:txBody>
            <a:bodyPr wrap="none" rtlCol="0">
              <a:spAutoFit/>
            </a:bodyPr>
            <a:lstStyle/>
            <a:p>
              <a:r>
                <a:rPr lang="es-ES" sz="1100" b="1" dirty="0">
                  <a:solidFill>
                    <a:schemeClr val="tx2">
                      <a:lumMod val="60000"/>
                      <a:lumOff val="40000"/>
                    </a:schemeClr>
                  </a:solidFill>
                </a:rPr>
                <a:t>Color</a:t>
              </a:r>
            </a:p>
          </p:txBody>
        </p:sp>
        <p:cxnSp>
          <p:nvCxnSpPr>
            <p:cNvPr id="86" name="Conector recto de flecha 68">
              <a:extLst>
                <a:ext uri="{FF2B5EF4-FFF2-40B4-BE49-F238E27FC236}">
                  <a16:creationId xmlns:a16="http://schemas.microsoft.com/office/drawing/2014/main" id="{39B9CFE2-558E-534D-9CC3-A2CBB3CCCB80}"/>
                </a:ext>
              </a:extLst>
            </p:cNvPr>
            <p:cNvCxnSpPr/>
            <p:nvPr/>
          </p:nvCxnSpPr>
          <p:spPr>
            <a:xfrm flipV="1">
              <a:off x="7627175" y="1372467"/>
              <a:ext cx="160866" cy="244583"/>
            </a:xfrm>
            <a:prstGeom prst="straightConnector1">
              <a:avLst/>
            </a:prstGeom>
            <a:ln w="19050" cmpd="sng">
              <a:solidFill>
                <a:schemeClr val="tx2">
                  <a:lumMod val="60000"/>
                  <a:lumOff val="40000"/>
                </a:schemeClr>
              </a:solidFill>
              <a:tailEnd type="arrow"/>
            </a:ln>
            <a:effectLst/>
          </p:spPr>
          <p:style>
            <a:lnRef idx="2">
              <a:schemeClr val="accent1"/>
            </a:lnRef>
            <a:fillRef idx="0">
              <a:schemeClr val="accent1"/>
            </a:fillRef>
            <a:effectRef idx="1">
              <a:schemeClr val="accent1"/>
            </a:effectRef>
            <a:fontRef idx="minor">
              <a:schemeClr val="tx1"/>
            </a:fontRef>
          </p:style>
        </p:cxnSp>
      </p:grpSp>
      <p:cxnSp>
        <p:nvCxnSpPr>
          <p:cNvPr id="98" name="Conector recto de flecha 59">
            <a:extLst>
              <a:ext uri="{FF2B5EF4-FFF2-40B4-BE49-F238E27FC236}">
                <a16:creationId xmlns:a16="http://schemas.microsoft.com/office/drawing/2014/main" id="{8AFFB01B-DC27-2D4D-83BF-08589439BA07}"/>
              </a:ext>
            </a:extLst>
          </p:cNvPr>
          <p:cNvCxnSpPr>
            <a:cxnSpLocks/>
          </p:cNvCxnSpPr>
          <p:nvPr/>
        </p:nvCxnSpPr>
        <p:spPr>
          <a:xfrm flipV="1">
            <a:off x="5793897" y="1487606"/>
            <a:ext cx="436081" cy="962547"/>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pic>
        <p:nvPicPr>
          <p:cNvPr id="100" name="Picture 99">
            <a:extLst>
              <a:ext uri="{FF2B5EF4-FFF2-40B4-BE49-F238E27FC236}">
                <a16:creationId xmlns:a16="http://schemas.microsoft.com/office/drawing/2014/main" id="{F80A44D6-93A2-604D-87A9-AE2FF73A4070}"/>
              </a:ext>
            </a:extLst>
          </p:cNvPr>
          <p:cNvPicPr>
            <a:picLocks noChangeAspect="1"/>
          </p:cNvPicPr>
          <p:nvPr/>
        </p:nvPicPr>
        <p:blipFill>
          <a:blip r:embed="rId8"/>
          <a:stretch>
            <a:fillRect/>
          </a:stretch>
        </p:blipFill>
        <p:spPr>
          <a:xfrm>
            <a:off x="6565709" y="4542136"/>
            <a:ext cx="2315191" cy="1560653"/>
          </a:xfrm>
          <a:prstGeom prst="rect">
            <a:avLst/>
          </a:prstGeom>
        </p:spPr>
      </p:pic>
      <p:graphicFrame>
        <p:nvGraphicFramePr>
          <p:cNvPr id="101" name="Tabla 58">
            <a:extLst>
              <a:ext uri="{FF2B5EF4-FFF2-40B4-BE49-F238E27FC236}">
                <a16:creationId xmlns:a16="http://schemas.microsoft.com/office/drawing/2014/main" id="{60EEB34A-2E15-BB4C-8AE9-353ABE491BF4}"/>
              </a:ext>
            </a:extLst>
          </p:cNvPr>
          <p:cNvGraphicFramePr>
            <a:graphicFrameLocks noGrp="1"/>
          </p:cNvGraphicFramePr>
          <p:nvPr>
            <p:extLst>
              <p:ext uri="{D42A27DB-BD31-4B8C-83A1-F6EECF244321}">
                <p14:modId xmlns:p14="http://schemas.microsoft.com/office/powerpoint/2010/main" val="2688161183"/>
              </p:ext>
            </p:extLst>
          </p:nvPr>
        </p:nvGraphicFramePr>
        <p:xfrm>
          <a:off x="5332644" y="2436853"/>
          <a:ext cx="1025529" cy="1066800"/>
        </p:xfrm>
        <a:graphic>
          <a:graphicData uri="http://schemas.openxmlformats.org/drawingml/2006/table">
            <a:tbl>
              <a:tblPr firstRow="1" bandRow="1">
                <a:tableStyleId>{5C22544A-7EE6-4342-B048-85BDC9FD1C3A}</a:tableStyleId>
              </a:tblPr>
              <a:tblGrid>
                <a:gridCol w="542611">
                  <a:extLst>
                    <a:ext uri="{9D8B030D-6E8A-4147-A177-3AD203B41FA5}">
                      <a16:colId xmlns:a16="http://schemas.microsoft.com/office/drawing/2014/main" val="20001"/>
                    </a:ext>
                  </a:extLst>
                </a:gridCol>
                <a:gridCol w="482918">
                  <a:extLst>
                    <a:ext uri="{9D8B030D-6E8A-4147-A177-3AD203B41FA5}">
                      <a16:colId xmlns:a16="http://schemas.microsoft.com/office/drawing/2014/main" val="20002"/>
                    </a:ext>
                  </a:extLst>
                </a:gridCol>
              </a:tblGrid>
              <a:tr h="0">
                <a:tc>
                  <a:txBody>
                    <a:bodyPr/>
                    <a:lstStyle/>
                    <a:p>
                      <a:r>
                        <a:rPr lang="es-ES" sz="800" dirty="0">
                          <a:latin typeface="Arial"/>
                          <a:cs typeface="Arial"/>
                        </a:rPr>
                        <a:t>Bioma</a:t>
                      </a:r>
                    </a:p>
                  </a:txBody>
                  <a:tcPr/>
                </a:tc>
                <a:tc>
                  <a:txBody>
                    <a:bodyPr/>
                    <a:lstStyle/>
                    <a:p>
                      <a:r>
                        <a:rPr lang="es-ES" sz="800" dirty="0">
                          <a:latin typeface="Arial"/>
                          <a:cs typeface="Arial"/>
                        </a:rPr>
                        <a:t>Color</a:t>
                      </a:r>
                    </a:p>
                  </a:txBody>
                  <a:tcPr/>
                </a:tc>
                <a:extLst>
                  <a:ext uri="{0D108BD9-81ED-4DB2-BD59-A6C34878D82A}">
                    <a16:rowId xmlns:a16="http://schemas.microsoft.com/office/drawing/2014/main" val="10000"/>
                  </a:ext>
                </a:extLst>
              </a:tr>
              <a:tr h="0">
                <a:tc>
                  <a:txBody>
                    <a:bodyPr/>
                    <a:lstStyle/>
                    <a:p>
                      <a:pPr algn="r"/>
                      <a:r>
                        <a:rPr lang="es-ES" sz="800" dirty="0">
                          <a:latin typeface="Arial"/>
                          <a:cs typeface="Arial"/>
                        </a:rPr>
                        <a:t>1</a:t>
                      </a:r>
                    </a:p>
                  </a:txBody>
                  <a:tcPr/>
                </a:tc>
                <a:tc>
                  <a:txBody>
                    <a:bodyPr/>
                    <a:lstStyle/>
                    <a:p>
                      <a:pPr algn="r"/>
                      <a:r>
                        <a:rPr lang="es-ES" sz="800" dirty="0">
                          <a:latin typeface="Arial"/>
                          <a:cs typeface="Arial"/>
                        </a:rPr>
                        <a:t>Red</a:t>
                      </a:r>
                    </a:p>
                  </a:txBody>
                  <a:tcPr/>
                </a:tc>
                <a:extLst>
                  <a:ext uri="{0D108BD9-81ED-4DB2-BD59-A6C34878D82A}">
                    <a16:rowId xmlns:a16="http://schemas.microsoft.com/office/drawing/2014/main" val="10001"/>
                  </a:ext>
                </a:extLst>
              </a:tr>
              <a:tr h="0">
                <a:tc>
                  <a:txBody>
                    <a:bodyPr/>
                    <a:lstStyle/>
                    <a:p>
                      <a:pPr algn="r"/>
                      <a:r>
                        <a:rPr lang="es-ES" sz="800" dirty="0">
                          <a:latin typeface="Arial"/>
                          <a:cs typeface="Arial"/>
                        </a:rPr>
                        <a:t>2</a:t>
                      </a:r>
                    </a:p>
                  </a:txBody>
                  <a:tcPr/>
                </a:tc>
                <a:tc>
                  <a:txBody>
                    <a:bodyPr/>
                    <a:lstStyle/>
                    <a:p>
                      <a:pPr algn="r"/>
                      <a:r>
                        <a:rPr lang="es-ES" sz="800" dirty="0" err="1">
                          <a:latin typeface="Arial"/>
                          <a:cs typeface="Arial"/>
                        </a:rPr>
                        <a:t>Yellow</a:t>
                      </a:r>
                      <a:endParaRPr lang="es-ES" sz="800" dirty="0">
                        <a:latin typeface="Arial"/>
                        <a:cs typeface="Arial"/>
                      </a:endParaRPr>
                    </a:p>
                  </a:txBody>
                  <a:tcPr/>
                </a:tc>
                <a:extLst>
                  <a:ext uri="{0D108BD9-81ED-4DB2-BD59-A6C34878D82A}">
                    <a16:rowId xmlns:a16="http://schemas.microsoft.com/office/drawing/2014/main" val="10002"/>
                  </a:ext>
                </a:extLst>
              </a:tr>
              <a:tr h="0">
                <a:tc>
                  <a:txBody>
                    <a:bodyPr/>
                    <a:lstStyle/>
                    <a:p>
                      <a:pPr algn="r"/>
                      <a:r>
                        <a:rPr lang="es-ES" sz="800" dirty="0">
                          <a:latin typeface="Arial"/>
                          <a:cs typeface="Arial"/>
                        </a:rPr>
                        <a:t>3</a:t>
                      </a:r>
                    </a:p>
                  </a:txBody>
                  <a:tcPr/>
                </a:tc>
                <a:tc>
                  <a:txBody>
                    <a:bodyPr/>
                    <a:lstStyle/>
                    <a:p>
                      <a:pPr algn="r"/>
                      <a:r>
                        <a:rPr lang="es-ES" sz="800" dirty="0">
                          <a:latin typeface="Arial"/>
                          <a:cs typeface="Arial"/>
                        </a:rPr>
                        <a:t>Green</a:t>
                      </a:r>
                    </a:p>
                  </a:txBody>
                  <a:tcPr/>
                </a:tc>
                <a:extLst>
                  <a:ext uri="{0D108BD9-81ED-4DB2-BD59-A6C34878D82A}">
                    <a16:rowId xmlns:a16="http://schemas.microsoft.com/office/drawing/2014/main" val="10003"/>
                  </a:ext>
                </a:extLst>
              </a:tr>
              <a:tr h="0">
                <a:tc>
                  <a:txBody>
                    <a:bodyPr/>
                    <a:lstStyle/>
                    <a:p>
                      <a:pPr algn="r"/>
                      <a:r>
                        <a:rPr lang="es-ES" sz="800" dirty="0">
                          <a:latin typeface="Arial"/>
                          <a:cs typeface="Arial"/>
                        </a:rPr>
                        <a:t>4</a:t>
                      </a:r>
                    </a:p>
                  </a:txBody>
                  <a:tcPr/>
                </a:tc>
                <a:tc>
                  <a:txBody>
                    <a:bodyPr/>
                    <a:lstStyle/>
                    <a:p>
                      <a:pPr algn="r"/>
                      <a:r>
                        <a:rPr lang="es-ES" sz="800" dirty="0" err="1">
                          <a:latin typeface="Arial"/>
                          <a:cs typeface="Arial"/>
                        </a:rPr>
                        <a:t>Purple</a:t>
                      </a:r>
                      <a:endParaRPr lang="es-ES" sz="800" dirty="0">
                        <a:latin typeface="Arial"/>
                        <a:cs typeface="Arial"/>
                      </a:endParaRPr>
                    </a:p>
                  </a:txBody>
                  <a:tcPr/>
                </a:tc>
                <a:extLst>
                  <a:ext uri="{0D108BD9-81ED-4DB2-BD59-A6C34878D82A}">
                    <a16:rowId xmlns:a16="http://schemas.microsoft.com/office/drawing/2014/main" val="10004"/>
                  </a:ext>
                </a:extLst>
              </a:tr>
            </a:tbl>
          </a:graphicData>
        </a:graphic>
      </p:graphicFrame>
      <p:grpSp>
        <p:nvGrpSpPr>
          <p:cNvPr id="14" name="Agrupar 13"/>
          <p:cNvGrpSpPr/>
          <p:nvPr/>
        </p:nvGrpSpPr>
        <p:grpSpPr>
          <a:xfrm>
            <a:off x="2974956" y="2511954"/>
            <a:ext cx="4805664" cy="3844831"/>
            <a:chOff x="2974956" y="2511954"/>
            <a:chExt cx="4805664" cy="3844831"/>
          </a:xfrm>
        </p:grpSpPr>
        <p:sp>
          <p:nvSpPr>
            <p:cNvPr id="75" name="Llamada ovalada 74"/>
            <p:cNvSpPr/>
            <p:nvPr/>
          </p:nvSpPr>
          <p:spPr>
            <a:xfrm>
              <a:off x="2974956" y="2511954"/>
              <a:ext cx="4805664" cy="3844831"/>
            </a:xfrm>
            <a:prstGeom prst="wedgeEllipseCallout">
              <a:avLst>
                <a:gd name="adj1" fmla="val 12425"/>
                <a:gd name="adj2" fmla="val 65201"/>
              </a:avLst>
            </a:prstGeom>
            <a:solidFill>
              <a:schemeClr val="bg1"/>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s-ES_tradnl" sz="1600" dirty="0">
                  <a:solidFill>
                    <a:schemeClr val="accent6">
                      <a:lumMod val="75000"/>
                    </a:schemeClr>
                  </a:solidFill>
                  <a:latin typeface="Arial"/>
                  <a:cs typeface="Arial"/>
                </a:rPr>
                <a:t>En un SIG la información espacial puede representarse siguiendo un modelo “vectorial” o “</a:t>
              </a:r>
              <a:r>
                <a:rPr lang="es-ES_tradnl" sz="1600" dirty="0" err="1">
                  <a:solidFill>
                    <a:schemeClr val="accent6">
                      <a:lumMod val="75000"/>
                    </a:schemeClr>
                  </a:solidFill>
                  <a:latin typeface="Arial"/>
                  <a:cs typeface="Arial"/>
                </a:rPr>
                <a:t>raster</a:t>
              </a:r>
              <a:r>
                <a:rPr lang="es-ES_tradnl" sz="1600" dirty="0">
                  <a:solidFill>
                    <a:schemeClr val="accent6">
                      <a:lumMod val="75000"/>
                    </a:schemeClr>
                  </a:solidFill>
                  <a:latin typeface="Arial"/>
                  <a:cs typeface="Arial"/>
                </a:rPr>
                <a:t>”</a:t>
              </a:r>
            </a:p>
            <a:p>
              <a:pPr algn="ctr"/>
              <a:endParaRPr lang="es-ES_tradnl" sz="1600" dirty="0">
                <a:solidFill>
                  <a:schemeClr val="accent6">
                    <a:lumMod val="75000"/>
                  </a:schemeClr>
                </a:solidFill>
                <a:latin typeface="Arial"/>
                <a:cs typeface="Arial"/>
              </a:endParaRPr>
            </a:p>
            <a:p>
              <a:pPr algn="ctr"/>
              <a:endParaRPr lang="es-ES_tradnl" sz="1600" dirty="0">
                <a:solidFill>
                  <a:schemeClr val="accent6">
                    <a:lumMod val="75000"/>
                  </a:schemeClr>
                </a:solidFill>
                <a:latin typeface="Arial"/>
                <a:cs typeface="Arial"/>
              </a:endParaRPr>
            </a:p>
            <a:p>
              <a:pPr algn="ctr"/>
              <a:endParaRPr lang="es-ES_tradnl" sz="1600" dirty="0">
                <a:solidFill>
                  <a:schemeClr val="accent6">
                    <a:lumMod val="75000"/>
                  </a:schemeClr>
                </a:solidFill>
                <a:latin typeface="Arial"/>
                <a:cs typeface="Arial"/>
              </a:endParaRPr>
            </a:p>
            <a:p>
              <a:pPr algn="ctr"/>
              <a:endParaRPr lang="es-ES_tradnl" sz="1600" dirty="0">
                <a:solidFill>
                  <a:schemeClr val="accent6">
                    <a:lumMod val="75000"/>
                  </a:schemeClr>
                </a:solidFill>
                <a:latin typeface="Arial"/>
                <a:cs typeface="Arial"/>
              </a:endParaRPr>
            </a:p>
            <a:p>
              <a:pPr algn="ctr"/>
              <a:endParaRPr lang="es-ES_tradnl" sz="1600" dirty="0">
                <a:solidFill>
                  <a:schemeClr val="accent6">
                    <a:lumMod val="75000"/>
                  </a:schemeClr>
                </a:solidFill>
                <a:latin typeface="Arial"/>
                <a:cs typeface="Arial"/>
              </a:endParaRPr>
            </a:p>
            <a:p>
              <a:pPr algn="ctr"/>
              <a:endParaRPr lang="es-ES_tradnl" sz="1600" dirty="0">
                <a:solidFill>
                  <a:schemeClr val="accent6">
                    <a:lumMod val="75000"/>
                  </a:schemeClr>
                </a:solidFill>
                <a:latin typeface="Arial"/>
                <a:cs typeface="Arial"/>
              </a:endParaRPr>
            </a:p>
            <a:p>
              <a:pPr algn="ctr"/>
              <a:endParaRPr lang="es-ES_tradnl" sz="1600" dirty="0">
                <a:solidFill>
                  <a:schemeClr val="accent6">
                    <a:lumMod val="75000"/>
                  </a:schemeClr>
                </a:solidFill>
                <a:latin typeface="Arial"/>
                <a:cs typeface="Arial"/>
              </a:endParaRPr>
            </a:p>
            <a:p>
              <a:pPr algn="ctr"/>
              <a:endParaRPr lang="es-ES" sz="1600" dirty="0">
                <a:solidFill>
                  <a:schemeClr val="accent6">
                    <a:lumMod val="75000"/>
                  </a:schemeClr>
                </a:solidFill>
                <a:latin typeface="Arial"/>
                <a:cs typeface="Arial"/>
              </a:endParaRPr>
            </a:p>
          </p:txBody>
        </p:sp>
        <p:pic>
          <p:nvPicPr>
            <p:cNvPr id="13" name="Imagen 12"/>
            <p:cNvPicPr>
              <a:picLocks noChangeAspect="1"/>
            </p:cNvPicPr>
            <p:nvPr/>
          </p:nvPicPr>
          <p:blipFill>
            <a:blip r:embed="rId9"/>
            <a:stretch>
              <a:fillRect/>
            </a:stretch>
          </p:blipFill>
          <p:spPr>
            <a:xfrm>
              <a:off x="4054702" y="3911451"/>
              <a:ext cx="2800581" cy="2072430"/>
            </a:xfrm>
            <a:prstGeom prst="rect">
              <a:avLst/>
            </a:prstGeom>
          </p:spPr>
        </p:pic>
      </p:grpSp>
    </p:spTree>
    <p:extLst>
      <p:ext uri="{BB962C8B-B14F-4D97-AF65-F5344CB8AC3E}">
        <p14:creationId xmlns:p14="http://schemas.microsoft.com/office/powerpoint/2010/main" val="1586579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 name="Imagen 81" descr="Screen Shot 2019-09-28 at 16.23.2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60907" y="1115859"/>
            <a:ext cx="6744976" cy="3799156"/>
          </a:xfrm>
          <a:prstGeom prst="rect">
            <a:avLst/>
          </a:prstGeom>
          <a:ln>
            <a:solidFill>
              <a:srgbClr val="7F7F7F"/>
            </a:solidFill>
          </a:ln>
        </p:spPr>
      </p:pic>
      <p:sp>
        <p:nvSpPr>
          <p:cNvPr id="83" name="Llamada ovalada 82"/>
          <p:cNvSpPr/>
          <p:nvPr/>
        </p:nvSpPr>
        <p:spPr>
          <a:xfrm>
            <a:off x="949386" y="4633205"/>
            <a:ext cx="3181058" cy="1814856"/>
          </a:xfrm>
          <a:prstGeom prst="wedgeEllipseCallout">
            <a:avLst>
              <a:gd name="adj1" fmla="val -43812"/>
              <a:gd name="adj2" fmla="val 80383"/>
            </a:avLst>
          </a:prstGeom>
          <a:solidFill>
            <a:schemeClr val="bg1"/>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s-ES" sz="1600" dirty="0">
                <a:solidFill>
                  <a:schemeClr val="accent6">
                    <a:lumMod val="75000"/>
                  </a:schemeClr>
                </a:solidFill>
                <a:latin typeface="Arial"/>
                <a:cs typeface="Arial"/>
              </a:rPr>
              <a:t>La temperatura y la precipitación explican y condicionan la distribución de los </a:t>
            </a:r>
            <a:r>
              <a:rPr lang="es-ES" sz="1600" b="1" dirty="0">
                <a:solidFill>
                  <a:schemeClr val="accent6">
                    <a:lumMod val="75000"/>
                  </a:schemeClr>
                </a:solidFill>
                <a:latin typeface="Arial"/>
                <a:cs typeface="Arial"/>
              </a:rPr>
              <a:t>biomas</a:t>
            </a:r>
            <a:r>
              <a:rPr lang="es-ES" sz="1600" dirty="0">
                <a:solidFill>
                  <a:schemeClr val="accent6">
                    <a:lumMod val="75000"/>
                  </a:schemeClr>
                </a:solidFill>
                <a:latin typeface="Arial"/>
                <a:cs typeface="Arial"/>
              </a:rPr>
              <a:t> en el planeta</a:t>
            </a:r>
          </a:p>
        </p:txBody>
      </p:sp>
      <p:sp>
        <p:nvSpPr>
          <p:cNvPr id="84" name="Llamada ovalada 83"/>
          <p:cNvSpPr/>
          <p:nvPr/>
        </p:nvSpPr>
        <p:spPr>
          <a:xfrm>
            <a:off x="4860032" y="4633205"/>
            <a:ext cx="3181058" cy="1814856"/>
          </a:xfrm>
          <a:prstGeom prst="wedgeEllipseCallout">
            <a:avLst>
              <a:gd name="adj1" fmla="val 41680"/>
              <a:gd name="adj2" fmla="val 73781"/>
            </a:avLst>
          </a:prstGeom>
          <a:solidFill>
            <a:schemeClr val="bg1"/>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s-ES" sz="1600" dirty="0">
                <a:solidFill>
                  <a:schemeClr val="accent6">
                    <a:lumMod val="75000"/>
                  </a:schemeClr>
                </a:solidFill>
                <a:latin typeface="Arial"/>
                <a:cs typeface="Arial"/>
              </a:rPr>
              <a:t>Tanto es así que podemos construir una gráfica como ésta</a:t>
            </a:r>
          </a:p>
        </p:txBody>
      </p:sp>
    </p:spTree>
    <p:extLst>
      <p:ext uri="{BB962C8B-B14F-4D97-AF65-F5344CB8AC3E}">
        <p14:creationId xmlns:p14="http://schemas.microsoft.com/office/powerpoint/2010/main" val="1016803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 grpId="0" animBg="1"/>
      <p:bldP spid="84" grpId="0" animBg="1"/>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71" name="Forma libre 70"/>
          <p:cNvSpPr/>
          <p:nvPr/>
        </p:nvSpPr>
        <p:spPr>
          <a:xfrm>
            <a:off x="6373545" y="1461762"/>
            <a:ext cx="2623696" cy="5128148"/>
          </a:xfrm>
          <a:custGeom>
            <a:avLst/>
            <a:gdLst>
              <a:gd name="connsiteX0" fmla="*/ 1844973 w 2623696"/>
              <a:gd name="connsiteY0" fmla="*/ 35945 h 5128148"/>
              <a:gd name="connsiteX1" fmla="*/ 0 w 2623696"/>
              <a:gd name="connsiteY1" fmla="*/ 1917065 h 5128148"/>
              <a:gd name="connsiteX2" fmla="*/ 11980 w 2623696"/>
              <a:gd name="connsiteY2" fmla="*/ 5128148 h 5128148"/>
              <a:gd name="connsiteX3" fmla="*/ 2611715 w 2623696"/>
              <a:gd name="connsiteY3" fmla="*/ 5128148 h 5128148"/>
              <a:gd name="connsiteX4" fmla="*/ 2623696 w 2623696"/>
              <a:gd name="connsiteY4" fmla="*/ 0 h 5128148"/>
              <a:gd name="connsiteX5" fmla="*/ 1809032 w 2623696"/>
              <a:gd name="connsiteY5" fmla="*/ 0 h 5128148"/>
              <a:gd name="connsiteX6" fmla="*/ 1844973 w 2623696"/>
              <a:gd name="connsiteY6" fmla="*/ 35945 h 5128148"/>
              <a:gd name="connsiteX0" fmla="*/ 1809032 w 2623696"/>
              <a:gd name="connsiteY0" fmla="*/ 0 h 5128148"/>
              <a:gd name="connsiteX1" fmla="*/ 0 w 2623696"/>
              <a:gd name="connsiteY1" fmla="*/ 1917065 h 5128148"/>
              <a:gd name="connsiteX2" fmla="*/ 11980 w 2623696"/>
              <a:gd name="connsiteY2" fmla="*/ 5128148 h 5128148"/>
              <a:gd name="connsiteX3" fmla="*/ 2611715 w 2623696"/>
              <a:gd name="connsiteY3" fmla="*/ 5128148 h 5128148"/>
              <a:gd name="connsiteX4" fmla="*/ 2623696 w 2623696"/>
              <a:gd name="connsiteY4" fmla="*/ 0 h 5128148"/>
              <a:gd name="connsiteX5" fmla="*/ 1809032 w 2623696"/>
              <a:gd name="connsiteY5" fmla="*/ 0 h 512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23696" h="5128148">
                <a:moveTo>
                  <a:pt x="1809032" y="0"/>
                </a:moveTo>
                <a:lnTo>
                  <a:pt x="0" y="1917065"/>
                </a:lnTo>
                <a:cubicBezTo>
                  <a:pt x="3993" y="2987426"/>
                  <a:pt x="7987" y="4057787"/>
                  <a:pt x="11980" y="5128148"/>
                </a:cubicBezTo>
                <a:lnTo>
                  <a:pt x="2611715" y="5128148"/>
                </a:lnTo>
                <a:cubicBezTo>
                  <a:pt x="2615709" y="3418765"/>
                  <a:pt x="2619702" y="1709383"/>
                  <a:pt x="2623696" y="0"/>
                </a:cubicBezTo>
                <a:lnTo>
                  <a:pt x="1809032" y="0"/>
                </a:lnTo>
                <a:close/>
              </a:path>
            </a:pathLst>
          </a:custGeom>
          <a:solidFill>
            <a:schemeClr val="accent6">
              <a:lumMod val="40000"/>
              <a:lumOff val="60000"/>
            </a:schemeClr>
          </a:solidFill>
          <a:ln w="1270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70" name="Forma libre 69"/>
          <p:cNvSpPr/>
          <p:nvPr/>
        </p:nvSpPr>
        <p:spPr>
          <a:xfrm>
            <a:off x="107820" y="143779"/>
            <a:ext cx="8877437" cy="6458113"/>
          </a:xfrm>
          <a:custGeom>
            <a:avLst/>
            <a:gdLst>
              <a:gd name="connsiteX0" fmla="*/ 8829516 w 8877437"/>
              <a:gd name="connsiteY0" fmla="*/ 1210147 h 6470094"/>
              <a:gd name="connsiteX1" fmla="*/ 7883068 w 8877437"/>
              <a:gd name="connsiteY1" fmla="*/ 1210147 h 6470094"/>
              <a:gd name="connsiteX2" fmla="*/ 6002154 w 8877437"/>
              <a:gd name="connsiteY2" fmla="*/ 3199102 h 6470094"/>
              <a:gd name="connsiteX3" fmla="*/ 5990173 w 8877437"/>
              <a:gd name="connsiteY3" fmla="*/ 6458112 h 6470094"/>
              <a:gd name="connsiteX4" fmla="*/ 23961 w 8877437"/>
              <a:gd name="connsiteY4" fmla="*/ 6470094 h 6470094"/>
              <a:gd name="connsiteX5" fmla="*/ 0 w 8877437"/>
              <a:gd name="connsiteY5" fmla="*/ 11982 h 6470094"/>
              <a:gd name="connsiteX6" fmla="*/ 8877437 w 8877437"/>
              <a:gd name="connsiteY6" fmla="*/ 0 h 6470094"/>
              <a:gd name="connsiteX7" fmla="*/ 8829516 w 8877437"/>
              <a:gd name="connsiteY7" fmla="*/ 1210147 h 6470094"/>
              <a:gd name="connsiteX0" fmla="*/ 8876083 w 8877437"/>
              <a:gd name="connsiteY0" fmla="*/ 1205914 h 6470094"/>
              <a:gd name="connsiteX1" fmla="*/ 7883068 w 8877437"/>
              <a:gd name="connsiteY1" fmla="*/ 1210147 h 6470094"/>
              <a:gd name="connsiteX2" fmla="*/ 6002154 w 8877437"/>
              <a:gd name="connsiteY2" fmla="*/ 3199102 h 6470094"/>
              <a:gd name="connsiteX3" fmla="*/ 5990173 w 8877437"/>
              <a:gd name="connsiteY3" fmla="*/ 6458112 h 6470094"/>
              <a:gd name="connsiteX4" fmla="*/ 23961 w 8877437"/>
              <a:gd name="connsiteY4" fmla="*/ 6470094 h 6470094"/>
              <a:gd name="connsiteX5" fmla="*/ 0 w 8877437"/>
              <a:gd name="connsiteY5" fmla="*/ 11982 h 6470094"/>
              <a:gd name="connsiteX6" fmla="*/ 8877437 w 8877437"/>
              <a:gd name="connsiteY6" fmla="*/ 0 h 6470094"/>
              <a:gd name="connsiteX7" fmla="*/ 8876083 w 8877437"/>
              <a:gd name="connsiteY7" fmla="*/ 1205914 h 6470094"/>
              <a:gd name="connsiteX0" fmla="*/ 8732319 w 8877437"/>
              <a:gd name="connsiteY0" fmla="*/ 1205914 h 6470094"/>
              <a:gd name="connsiteX1" fmla="*/ 7883068 w 8877437"/>
              <a:gd name="connsiteY1" fmla="*/ 1210147 h 6470094"/>
              <a:gd name="connsiteX2" fmla="*/ 6002154 w 8877437"/>
              <a:gd name="connsiteY2" fmla="*/ 3199102 h 6470094"/>
              <a:gd name="connsiteX3" fmla="*/ 5990173 w 8877437"/>
              <a:gd name="connsiteY3" fmla="*/ 6458112 h 6470094"/>
              <a:gd name="connsiteX4" fmla="*/ 23961 w 8877437"/>
              <a:gd name="connsiteY4" fmla="*/ 6470094 h 6470094"/>
              <a:gd name="connsiteX5" fmla="*/ 0 w 8877437"/>
              <a:gd name="connsiteY5" fmla="*/ 11982 h 6470094"/>
              <a:gd name="connsiteX6" fmla="*/ 8877437 w 8877437"/>
              <a:gd name="connsiteY6" fmla="*/ 0 h 6470094"/>
              <a:gd name="connsiteX7" fmla="*/ 8732319 w 8877437"/>
              <a:gd name="connsiteY7" fmla="*/ 1205914 h 6470094"/>
              <a:gd name="connsiteX0" fmla="*/ 8732319 w 8733673"/>
              <a:gd name="connsiteY0" fmla="*/ 1205914 h 6470094"/>
              <a:gd name="connsiteX1" fmla="*/ 7883068 w 8733673"/>
              <a:gd name="connsiteY1" fmla="*/ 1210147 h 6470094"/>
              <a:gd name="connsiteX2" fmla="*/ 6002154 w 8733673"/>
              <a:gd name="connsiteY2" fmla="*/ 3199102 h 6470094"/>
              <a:gd name="connsiteX3" fmla="*/ 5990173 w 8733673"/>
              <a:gd name="connsiteY3" fmla="*/ 6458112 h 6470094"/>
              <a:gd name="connsiteX4" fmla="*/ 23961 w 8733673"/>
              <a:gd name="connsiteY4" fmla="*/ 6470094 h 6470094"/>
              <a:gd name="connsiteX5" fmla="*/ 0 w 8733673"/>
              <a:gd name="connsiteY5" fmla="*/ 11982 h 6470094"/>
              <a:gd name="connsiteX6" fmla="*/ 8733673 w 8733673"/>
              <a:gd name="connsiteY6" fmla="*/ 0 h 6470094"/>
              <a:gd name="connsiteX7" fmla="*/ 8732319 w 8733673"/>
              <a:gd name="connsiteY7" fmla="*/ 1205914 h 6470094"/>
              <a:gd name="connsiteX0" fmla="*/ 8876083 w 8877437"/>
              <a:gd name="connsiteY0" fmla="*/ 1205914 h 6470094"/>
              <a:gd name="connsiteX1" fmla="*/ 8026832 w 8877437"/>
              <a:gd name="connsiteY1" fmla="*/ 1210147 h 6470094"/>
              <a:gd name="connsiteX2" fmla="*/ 6145918 w 8877437"/>
              <a:gd name="connsiteY2" fmla="*/ 3199102 h 6470094"/>
              <a:gd name="connsiteX3" fmla="*/ 6133937 w 8877437"/>
              <a:gd name="connsiteY3" fmla="*/ 6458112 h 6470094"/>
              <a:gd name="connsiteX4" fmla="*/ 167725 w 8877437"/>
              <a:gd name="connsiteY4" fmla="*/ 6470094 h 6470094"/>
              <a:gd name="connsiteX5" fmla="*/ 0 w 8877437"/>
              <a:gd name="connsiteY5" fmla="*/ 11982 h 6470094"/>
              <a:gd name="connsiteX6" fmla="*/ 8877437 w 8877437"/>
              <a:gd name="connsiteY6" fmla="*/ 0 h 6470094"/>
              <a:gd name="connsiteX7" fmla="*/ 8876083 w 8877437"/>
              <a:gd name="connsiteY7" fmla="*/ 1205914 h 6470094"/>
              <a:gd name="connsiteX0" fmla="*/ 8876083 w 8877437"/>
              <a:gd name="connsiteY0" fmla="*/ 1205914 h 6458113"/>
              <a:gd name="connsiteX1" fmla="*/ 8026832 w 8877437"/>
              <a:gd name="connsiteY1" fmla="*/ 1210147 h 6458113"/>
              <a:gd name="connsiteX2" fmla="*/ 6145918 w 8877437"/>
              <a:gd name="connsiteY2" fmla="*/ 3199102 h 6458113"/>
              <a:gd name="connsiteX3" fmla="*/ 6133937 w 8877437"/>
              <a:gd name="connsiteY3" fmla="*/ 6458112 h 6458113"/>
              <a:gd name="connsiteX4" fmla="*/ 23961 w 8877437"/>
              <a:gd name="connsiteY4" fmla="*/ 6458113 h 6458113"/>
              <a:gd name="connsiteX5" fmla="*/ 0 w 8877437"/>
              <a:gd name="connsiteY5" fmla="*/ 11982 h 6458113"/>
              <a:gd name="connsiteX6" fmla="*/ 8877437 w 8877437"/>
              <a:gd name="connsiteY6" fmla="*/ 0 h 6458113"/>
              <a:gd name="connsiteX7" fmla="*/ 8876083 w 8877437"/>
              <a:gd name="connsiteY7" fmla="*/ 1205914 h 6458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77437" h="6458113">
                <a:moveTo>
                  <a:pt x="8876083" y="1205914"/>
                </a:moveTo>
                <a:lnTo>
                  <a:pt x="8026832" y="1210147"/>
                </a:lnTo>
                <a:lnTo>
                  <a:pt x="6145918" y="3199102"/>
                </a:lnTo>
                <a:cubicBezTo>
                  <a:pt x="6141924" y="4285439"/>
                  <a:pt x="6137931" y="5371775"/>
                  <a:pt x="6133937" y="6458112"/>
                </a:cubicBezTo>
                <a:lnTo>
                  <a:pt x="23961" y="6458113"/>
                </a:lnTo>
                <a:lnTo>
                  <a:pt x="0" y="11982"/>
                </a:lnTo>
                <a:lnTo>
                  <a:pt x="8877437" y="0"/>
                </a:lnTo>
                <a:cubicBezTo>
                  <a:pt x="8876986" y="401971"/>
                  <a:pt x="8876534" y="803943"/>
                  <a:pt x="8876083" y="1205914"/>
                </a:cubicBezTo>
                <a:close/>
              </a:path>
            </a:pathLst>
          </a:custGeom>
          <a:solidFill>
            <a:schemeClr val="accent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152" name="Forma libre 73">
            <a:extLst>
              <a:ext uri="{FF2B5EF4-FFF2-40B4-BE49-F238E27FC236}">
                <a16:creationId xmlns:a16="http://schemas.microsoft.com/office/drawing/2014/main" id="{6C4FCA5F-730F-7F46-9FB9-07CF4191B244}"/>
              </a:ext>
            </a:extLst>
          </p:cNvPr>
          <p:cNvSpPr/>
          <p:nvPr/>
        </p:nvSpPr>
        <p:spPr>
          <a:xfrm>
            <a:off x="7813158" y="911867"/>
            <a:ext cx="791386" cy="3582335"/>
          </a:xfrm>
          <a:custGeom>
            <a:avLst/>
            <a:gdLst>
              <a:gd name="connsiteX0" fmla="*/ 0 w 835836"/>
              <a:gd name="connsiteY0" fmla="*/ 10856 h 3582335"/>
              <a:gd name="connsiteX1" fmla="*/ 792416 w 835836"/>
              <a:gd name="connsiteY1" fmla="*/ 0 h 3582335"/>
              <a:gd name="connsiteX2" fmla="*/ 835836 w 835836"/>
              <a:gd name="connsiteY2" fmla="*/ 3061268 h 3582335"/>
              <a:gd name="connsiteX3" fmla="*/ 206245 w 835836"/>
              <a:gd name="connsiteY3" fmla="*/ 3582335 h 3582335"/>
              <a:gd name="connsiteX0" fmla="*/ 0 w 816786"/>
              <a:gd name="connsiteY0" fmla="*/ 0 h 3590529"/>
              <a:gd name="connsiteX1" fmla="*/ 773366 w 816786"/>
              <a:gd name="connsiteY1" fmla="*/ 8194 h 3590529"/>
              <a:gd name="connsiteX2" fmla="*/ 816786 w 816786"/>
              <a:gd name="connsiteY2" fmla="*/ 3069462 h 3590529"/>
              <a:gd name="connsiteX3" fmla="*/ 187195 w 816786"/>
              <a:gd name="connsiteY3" fmla="*/ 3590529 h 3590529"/>
              <a:gd name="connsiteX0" fmla="*/ 0 w 816786"/>
              <a:gd name="connsiteY0" fmla="*/ 4506 h 3582335"/>
              <a:gd name="connsiteX1" fmla="*/ 773366 w 816786"/>
              <a:gd name="connsiteY1" fmla="*/ 0 h 3582335"/>
              <a:gd name="connsiteX2" fmla="*/ 816786 w 816786"/>
              <a:gd name="connsiteY2" fmla="*/ 3061268 h 3582335"/>
              <a:gd name="connsiteX3" fmla="*/ 187195 w 816786"/>
              <a:gd name="connsiteY3" fmla="*/ 3582335 h 3582335"/>
              <a:gd name="connsiteX0" fmla="*/ 0 w 791386"/>
              <a:gd name="connsiteY0" fmla="*/ 4506 h 3582335"/>
              <a:gd name="connsiteX1" fmla="*/ 773366 w 791386"/>
              <a:gd name="connsiteY1" fmla="*/ 0 h 3582335"/>
              <a:gd name="connsiteX2" fmla="*/ 791386 w 791386"/>
              <a:gd name="connsiteY2" fmla="*/ 3061268 h 3582335"/>
              <a:gd name="connsiteX3" fmla="*/ 187195 w 791386"/>
              <a:gd name="connsiteY3" fmla="*/ 3582335 h 3582335"/>
            </a:gdLst>
            <a:ahLst/>
            <a:cxnLst>
              <a:cxn ang="0">
                <a:pos x="connsiteX0" y="connsiteY0"/>
              </a:cxn>
              <a:cxn ang="0">
                <a:pos x="connsiteX1" y="connsiteY1"/>
              </a:cxn>
              <a:cxn ang="0">
                <a:pos x="connsiteX2" y="connsiteY2"/>
              </a:cxn>
              <a:cxn ang="0">
                <a:pos x="connsiteX3" y="connsiteY3"/>
              </a:cxn>
            </a:cxnLst>
            <a:rect l="l" t="t" r="r" b="b"/>
            <a:pathLst>
              <a:path w="791386" h="3582335">
                <a:moveTo>
                  <a:pt x="0" y="4506"/>
                </a:moveTo>
                <a:lnTo>
                  <a:pt x="773366" y="0"/>
                </a:lnTo>
                <a:lnTo>
                  <a:pt x="791386" y="3061268"/>
                </a:lnTo>
                <a:lnTo>
                  <a:pt x="187195" y="3582335"/>
                </a:lnTo>
              </a:path>
            </a:pathLst>
          </a:cu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grpSp>
        <p:nvGrpSpPr>
          <p:cNvPr id="137" name="Agrupar 136"/>
          <p:cNvGrpSpPr/>
          <p:nvPr/>
        </p:nvGrpSpPr>
        <p:grpSpPr>
          <a:xfrm>
            <a:off x="2151627" y="4198444"/>
            <a:ext cx="2116280" cy="992114"/>
            <a:chOff x="1787648" y="4173044"/>
            <a:chExt cx="2116280" cy="992114"/>
          </a:xfrm>
        </p:grpSpPr>
        <p:sp>
          <p:nvSpPr>
            <p:cNvPr id="132" name="Paralelogramo 131"/>
            <p:cNvSpPr/>
            <p:nvPr/>
          </p:nvSpPr>
          <p:spPr>
            <a:xfrm>
              <a:off x="1787648" y="4173044"/>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2" name="Agrupar 1"/>
            <p:cNvGrpSpPr/>
            <p:nvPr/>
          </p:nvGrpSpPr>
          <p:grpSpPr>
            <a:xfrm>
              <a:off x="1868789" y="4232804"/>
              <a:ext cx="1916855" cy="899532"/>
              <a:chOff x="602556" y="3758112"/>
              <a:chExt cx="1916855" cy="899532"/>
            </a:xfrm>
          </p:grpSpPr>
          <p:pic>
            <p:nvPicPr>
              <p:cNvPr id="81" name="Imagen 80" descr="Screen Shot 2019-09-28 at 16.23.21.png"/>
              <p:cNvPicPr>
                <a:picLocks noChangeAspect="1"/>
              </p:cNvPicPr>
              <p:nvPr/>
            </p:nvPicPr>
            <p:blipFill rotWithShape="1">
              <a:blip r:embed="rId3">
                <a:extLst>
                  <a:ext uri="{28A0092B-C50C-407E-A947-70E740481C1C}">
                    <a14:useLocalDpi xmlns:a14="http://schemas.microsoft.com/office/drawing/2010/main" val="0"/>
                  </a:ext>
                </a:extLst>
              </a:blip>
              <a:srcRect l="10086" r="6441"/>
              <a:stretch/>
            </p:blipFill>
            <p:spPr>
              <a:xfrm>
                <a:off x="903262" y="3785536"/>
                <a:ext cx="1291103" cy="871200"/>
              </a:xfrm>
              <a:prstGeom prst="rect">
                <a:avLst/>
              </a:prstGeom>
              <a:scene3d>
                <a:camera prst="perspectiveFront" fov="5400000">
                  <a:rot lat="304488" lon="1206851" rev="52230"/>
                </a:camera>
                <a:lightRig rig="threePt" dir="t"/>
              </a:scene3d>
            </p:spPr>
          </p:pic>
          <p:sp>
            <p:nvSpPr>
              <p:cNvPr id="12" name="Paralelogramo 11"/>
              <p:cNvSpPr/>
              <p:nvPr/>
            </p:nvSpPr>
            <p:spPr>
              <a:xfrm>
                <a:off x="602556" y="3758112"/>
                <a:ext cx="1916855" cy="898624"/>
              </a:xfrm>
              <a:prstGeom prst="parallelogram">
                <a:avLst>
                  <a:gd name="adj" fmla="val 47664"/>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34" name="CuadroTexto 33"/>
              <p:cNvSpPr txBox="1"/>
              <p:nvPr/>
            </p:nvSpPr>
            <p:spPr>
              <a:xfrm rot="20816069">
                <a:off x="667436" y="4403728"/>
                <a:ext cx="633660" cy="253916"/>
              </a:xfrm>
              <a:prstGeom prst="rect">
                <a:avLst/>
              </a:prstGeom>
              <a:noFill/>
            </p:spPr>
            <p:txBody>
              <a:bodyPr wrap="none" rtlCol="0">
                <a:spAutoFit/>
                <a:scene3d>
                  <a:camera prst="perspectiveContrastingLeftFacing"/>
                  <a:lightRig rig="threePt" dir="t"/>
                </a:scene3d>
              </a:bodyPr>
              <a:lstStyle/>
              <a:p>
                <a:r>
                  <a:rPr lang="es-ES" sz="1050" dirty="0">
                    <a:latin typeface="Arial"/>
                    <a:cs typeface="Arial"/>
                  </a:rPr>
                  <a:t>Biomas</a:t>
                </a:r>
              </a:p>
            </p:txBody>
          </p:sp>
        </p:grpSp>
      </p:grpSp>
      <p:grpSp>
        <p:nvGrpSpPr>
          <p:cNvPr id="5" name="Agrupar 4"/>
          <p:cNvGrpSpPr/>
          <p:nvPr/>
        </p:nvGrpSpPr>
        <p:grpSpPr>
          <a:xfrm>
            <a:off x="2187567" y="2902719"/>
            <a:ext cx="2116280" cy="992114"/>
            <a:chOff x="2187567" y="2902719"/>
            <a:chExt cx="2116280" cy="992114"/>
          </a:xfrm>
        </p:grpSpPr>
        <p:sp>
          <p:nvSpPr>
            <p:cNvPr id="131" name="Paralelogramo 130"/>
            <p:cNvSpPr/>
            <p:nvPr/>
          </p:nvSpPr>
          <p:spPr>
            <a:xfrm>
              <a:off x="2187567" y="2902719"/>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17" name="Agrupar 16"/>
            <p:cNvGrpSpPr/>
            <p:nvPr/>
          </p:nvGrpSpPr>
          <p:grpSpPr>
            <a:xfrm>
              <a:off x="2277056" y="2933083"/>
              <a:ext cx="1916855" cy="898624"/>
              <a:chOff x="781312" y="1903865"/>
              <a:chExt cx="1916855" cy="898624"/>
            </a:xfrm>
          </p:grpSpPr>
          <p:pic>
            <p:nvPicPr>
              <p:cNvPr id="8" name="Imagen 7" descr="Screen Shot 2019-09-27 at 14.14.29.png"/>
              <p:cNvPicPr>
                <a:picLocks noChangeAspect="1"/>
              </p:cNvPicPr>
              <p:nvPr/>
            </p:nvPicPr>
            <p:blipFill rotWithShape="1">
              <a:blip r:embed="rId4">
                <a:extLst>
                  <a:ext uri="{28A0092B-C50C-407E-A947-70E740481C1C}">
                    <a14:useLocalDpi xmlns:a14="http://schemas.microsoft.com/office/drawing/2010/main" val="0"/>
                  </a:ext>
                </a:extLst>
              </a:blip>
              <a:srcRect l="7659" r="5227"/>
              <a:stretch/>
            </p:blipFill>
            <p:spPr>
              <a:xfrm>
                <a:off x="1152096" y="1916832"/>
                <a:ext cx="1233951" cy="871200"/>
              </a:xfrm>
              <a:prstGeom prst="rect">
                <a:avLst/>
              </a:prstGeom>
              <a:scene3d>
                <a:camera prst="perspectiveFront" fov="5400000">
                  <a:rot lat="304488" lon="1206851" rev="52230"/>
                </a:camera>
                <a:lightRig rig="threePt" dir="t"/>
              </a:scene3d>
            </p:spPr>
          </p:pic>
          <p:sp>
            <p:nvSpPr>
              <p:cNvPr id="10" name="Paralelogramo 9"/>
              <p:cNvSpPr/>
              <p:nvPr/>
            </p:nvSpPr>
            <p:spPr>
              <a:xfrm>
                <a:off x="781312" y="1903865"/>
                <a:ext cx="1916855" cy="898624"/>
              </a:xfrm>
              <a:prstGeom prst="parallelogram">
                <a:avLst>
                  <a:gd name="adj" fmla="val 47664"/>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sp>
          <p:nvSpPr>
            <p:cNvPr id="33" name="CuadroTexto 32"/>
            <p:cNvSpPr txBox="1"/>
            <p:nvPr/>
          </p:nvSpPr>
          <p:spPr>
            <a:xfrm rot="20816069">
              <a:off x="2188479" y="3597746"/>
              <a:ext cx="940573" cy="253916"/>
            </a:xfrm>
            <a:prstGeom prst="rect">
              <a:avLst/>
            </a:prstGeom>
            <a:noFill/>
          </p:spPr>
          <p:txBody>
            <a:bodyPr wrap="none" rtlCol="0">
              <a:spAutoFit/>
              <a:scene3d>
                <a:camera prst="perspectiveContrastingLeftFacing"/>
                <a:lightRig rig="threePt" dir="t"/>
              </a:scene3d>
            </a:bodyPr>
            <a:lstStyle/>
            <a:p>
              <a:r>
                <a:rPr lang="es-ES" sz="1050" dirty="0">
                  <a:latin typeface="Arial"/>
                  <a:cs typeface="Arial"/>
                </a:rPr>
                <a:t>Temperatura</a:t>
              </a:r>
            </a:p>
          </p:txBody>
        </p:sp>
      </p:grpSp>
      <p:grpSp>
        <p:nvGrpSpPr>
          <p:cNvPr id="4" name="Agrupar 3"/>
          <p:cNvGrpSpPr/>
          <p:nvPr/>
        </p:nvGrpSpPr>
        <p:grpSpPr>
          <a:xfrm>
            <a:off x="2175553" y="1556792"/>
            <a:ext cx="2128294" cy="993178"/>
            <a:chOff x="2175553" y="1556792"/>
            <a:chExt cx="2128294" cy="993178"/>
          </a:xfrm>
        </p:grpSpPr>
        <p:sp>
          <p:nvSpPr>
            <p:cNvPr id="130" name="Paralelogramo 129"/>
            <p:cNvSpPr/>
            <p:nvPr/>
          </p:nvSpPr>
          <p:spPr>
            <a:xfrm>
              <a:off x="2187567" y="1556792"/>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30" name="Agrupar 29"/>
            <p:cNvGrpSpPr/>
            <p:nvPr/>
          </p:nvGrpSpPr>
          <p:grpSpPr>
            <a:xfrm>
              <a:off x="2289983" y="1613330"/>
              <a:ext cx="1916855" cy="905241"/>
              <a:chOff x="2730507" y="1005241"/>
              <a:chExt cx="1916855" cy="905241"/>
            </a:xfrm>
          </p:grpSpPr>
          <p:grpSp>
            <p:nvGrpSpPr>
              <p:cNvPr id="18" name="Agrupar 17"/>
              <p:cNvGrpSpPr/>
              <p:nvPr/>
            </p:nvGrpSpPr>
            <p:grpSpPr>
              <a:xfrm>
                <a:off x="2730507" y="1005241"/>
                <a:ext cx="1916855" cy="898624"/>
                <a:chOff x="1054271" y="874661"/>
                <a:chExt cx="1916855" cy="898624"/>
              </a:xfrm>
            </p:grpSpPr>
            <p:sp>
              <p:nvSpPr>
                <p:cNvPr id="6" name="Paralelogramo 5"/>
                <p:cNvSpPr/>
                <p:nvPr/>
              </p:nvSpPr>
              <p:spPr>
                <a:xfrm>
                  <a:off x="1054271" y="874661"/>
                  <a:ext cx="1916855" cy="898624"/>
                </a:xfrm>
                <a:prstGeom prst="parallelogram">
                  <a:avLst>
                    <a:gd name="adj" fmla="val 47664"/>
                  </a:avLst>
                </a:prstGeom>
                <a:solidFill>
                  <a:srgbClr val="FFFFFF"/>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pic>
              <p:nvPicPr>
                <p:cNvPr id="7" name="Imagen 6" descr="Screen Shot 2019-09-27 at 14.10.13.png"/>
                <p:cNvPicPr>
                  <a:picLocks noChangeAspect="1"/>
                </p:cNvPicPr>
                <p:nvPr/>
              </p:nvPicPr>
              <p:blipFill rotWithShape="1">
                <a:blip r:embed="rId5">
                  <a:extLst>
                    <a:ext uri="{28A0092B-C50C-407E-A947-70E740481C1C}">
                      <a14:useLocalDpi xmlns:a14="http://schemas.microsoft.com/office/drawing/2010/main" val="0"/>
                    </a:ext>
                  </a:extLst>
                </a:blip>
                <a:srcRect l="8992" r="6734"/>
                <a:stretch/>
              </p:blipFill>
              <p:spPr>
                <a:xfrm>
                  <a:off x="1316567" y="884185"/>
                  <a:ext cx="1309322" cy="871468"/>
                </a:xfrm>
                <a:prstGeom prst="rect">
                  <a:avLst/>
                </a:prstGeom>
                <a:scene3d>
                  <a:camera prst="perspectiveFront" fov="5400000">
                    <a:rot lat="304488" lon="1206851" rev="52230"/>
                  </a:camera>
                  <a:lightRig rig="threePt" dir="t"/>
                </a:scene3d>
              </p:spPr>
            </p:pic>
          </p:grpSp>
          <p:cxnSp>
            <p:nvCxnSpPr>
              <p:cNvPr id="25" name="Conector recto 24"/>
              <p:cNvCxnSpPr/>
              <p:nvPr/>
            </p:nvCxnSpPr>
            <p:spPr>
              <a:xfrm flipV="1">
                <a:off x="3044825" y="1005241"/>
                <a:ext cx="107950" cy="223484"/>
              </a:xfrm>
              <a:prstGeom prst="line">
                <a:avLst/>
              </a:prstGeom>
              <a:ln w="9525" cmpd="sng">
                <a:solidFill>
                  <a:srgbClr val="7F7F7F"/>
                </a:solidFill>
              </a:ln>
            </p:spPr>
            <p:style>
              <a:lnRef idx="2">
                <a:schemeClr val="accent1"/>
              </a:lnRef>
              <a:fillRef idx="0">
                <a:schemeClr val="accent1"/>
              </a:fillRef>
              <a:effectRef idx="1">
                <a:schemeClr val="accent1"/>
              </a:effectRef>
              <a:fontRef idx="minor">
                <a:schemeClr val="tx1"/>
              </a:fontRef>
            </p:style>
          </p:cxnSp>
          <p:cxnSp>
            <p:nvCxnSpPr>
              <p:cNvPr id="27" name="Conector recto 26"/>
              <p:cNvCxnSpPr/>
              <p:nvPr/>
            </p:nvCxnSpPr>
            <p:spPr>
              <a:xfrm flipV="1">
                <a:off x="4214366" y="1686998"/>
                <a:ext cx="107950" cy="223484"/>
              </a:xfrm>
              <a:prstGeom prst="line">
                <a:avLst/>
              </a:prstGeom>
              <a:ln w="9525" cmpd="sng">
                <a:solidFill>
                  <a:srgbClr val="7F7F7F"/>
                </a:solidFill>
              </a:ln>
            </p:spPr>
            <p:style>
              <a:lnRef idx="2">
                <a:schemeClr val="accent1"/>
              </a:lnRef>
              <a:fillRef idx="0">
                <a:schemeClr val="accent1"/>
              </a:fillRef>
              <a:effectRef idx="1">
                <a:schemeClr val="accent1"/>
              </a:effectRef>
              <a:fontRef idx="minor">
                <a:schemeClr val="tx1"/>
              </a:fontRef>
            </p:style>
          </p:cxnSp>
        </p:grpSp>
        <p:sp>
          <p:nvSpPr>
            <p:cNvPr id="31" name="CuadroTexto 30"/>
            <p:cNvSpPr txBox="1"/>
            <p:nvPr/>
          </p:nvSpPr>
          <p:spPr>
            <a:xfrm rot="20816069">
              <a:off x="2175553" y="2288360"/>
              <a:ext cx="992273" cy="261610"/>
            </a:xfrm>
            <a:prstGeom prst="rect">
              <a:avLst/>
            </a:prstGeom>
            <a:noFill/>
          </p:spPr>
          <p:txBody>
            <a:bodyPr wrap="none" rtlCol="0">
              <a:spAutoFit/>
              <a:scene3d>
                <a:camera prst="perspectiveContrastingLeftFacing"/>
                <a:lightRig rig="threePt" dir="t"/>
              </a:scene3d>
            </a:bodyPr>
            <a:lstStyle/>
            <a:p>
              <a:r>
                <a:rPr lang="es-ES" sz="1050" dirty="0">
                  <a:latin typeface="Arial"/>
                  <a:cs typeface="Arial"/>
                </a:rPr>
                <a:t>Precipitación</a:t>
              </a:r>
            </a:p>
          </p:txBody>
        </p:sp>
      </p:grpSp>
      <p:grpSp>
        <p:nvGrpSpPr>
          <p:cNvPr id="134" name="Agrupar 133"/>
          <p:cNvGrpSpPr/>
          <p:nvPr/>
        </p:nvGrpSpPr>
        <p:grpSpPr>
          <a:xfrm>
            <a:off x="2127667" y="295496"/>
            <a:ext cx="2116280" cy="992114"/>
            <a:chOff x="1763688" y="295496"/>
            <a:chExt cx="2116280" cy="992114"/>
          </a:xfrm>
        </p:grpSpPr>
        <p:sp>
          <p:nvSpPr>
            <p:cNvPr id="119" name="Paralelogramo 118"/>
            <p:cNvSpPr/>
            <p:nvPr/>
          </p:nvSpPr>
          <p:spPr>
            <a:xfrm>
              <a:off x="1763688" y="295496"/>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112" name="Agrupar 111"/>
            <p:cNvGrpSpPr/>
            <p:nvPr/>
          </p:nvGrpSpPr>
          <p:grpSpPr>
            <a:xfrm>
              <a:off x="1868789" y="332656"/>
              <a:ext cx="1916855" cy="899532"/>
              <a:chOff x="1926004" y="332656"/>
              <a:chExt cx="1916855" cy="899532"/>
            </a:xfrm>
          </p:grpSpPr>
          <p:sp>
            <p:nvSpPr>
              <p:cNvPr id="88" name="Paralelogramo 87"/>
              <p:cNvSpPr/>
              <p:nvPr/>
            </p:nvSpPr>
            <p:spPr>
              <a:xfrm>
                <a:off x="1926004" y="332656"/>
                <a:ext cx="1916855" cy="898624"/>
              </a:xfrm>
              <a:prstGeom prst="parallelogram">
                <a:avLst>
                  <a:gd name="adj" fmla="val 47664"/>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89" name="CuadroTexto 88"/>
              <p:cNvSpPr txBox="1"/>
              <p:nvPr/>
            </p:nvSpPr>
            <p:spPr>
              <a:xfrm rot="20816069">
                <a:off x="2005777" y="978272"/>
                <a:ext cx="603876" cy="253916"/>
              </a:xfrm>
              <a:prstGeom prst="rect">
                <a:avLst/>
              </a:prstGeom>
              <a:noFill/>
            </p:spPr>
            <p:txBody>
              <a:bodyPr wrap="none" rtlCol="0">
                <a:spAutoFit/>
                <a:scene3d>
                  <a:camera prst="perspectiveContrastingLeftFacing"/>
                  <a:lightRig rig="threePt" dir="t"/>
                </a:scene3d>
              </a:bodyPr>
              <a:lstStyle/>
              <a:p>
                <a:r>
                  <a:rPr lang="es-ES" sz="1050" dirty="0">
                    <a:latin typeface="Arial"/>
                    <a:cs typeface="Arial"/>
                  </a:rPr>
                  <a:t>Puntos</a:t>
                </a:r>
              </a:p>
            </p:txBody>
          </p:sp>
          <p:sp>
            <p:nvSpPr>
              <p:cNvPr id="24" name="Elipse 23"/>
              <p:cNvSpPr/>
              <p:nvPr/>
            </p:nvSpPr>
            <p:spPr>
              <a:xfrm>
                <a:off x="2463796" y="486834"/>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0" name="Elipse 89"/>
              <p:cNvSpPr/>
              <p:nvPr/>
            </p:nvSpPr>
            <p:spPr>
              <a:xfrm>
                <a:off x="2616196" y="639234"/>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1" name="Elipse 90"/>
              <p:cNvSpPr/>
              <p:nvPr/>
            </p:nvSpPr>
            <p:spPr>
              <a:xfrm>
                <a:off x="2341077" y="754593"/>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2" name="Elipse 91"/>
              <p:cNvSpPr/>
              <p:nvPr/>
            </p:nvSpPr>
            <p:spPr>
              <a:xfrm>
                <a:off x="2493477" y="906993"/>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3" name="Elipse 92"/>
              <p:cNvSpPr/>
              <p:nvPr/>
            </p:nvSpPr>
            <p:spPr>
              <a:xfrm>
                <a:off x="3275856" y="548680"/>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4" name="Elipse 93"/>
              <p:cNvSpPr/>
              <p:nvPr/>
            </p:nvSpPr>
            <p:spPr>
              <a:xfrm>
                <a:off x="2888248" y="1012230"/>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5" name="Elipse 94"/>
              <p:cNvSpPr/>
              <p:nvPr/>
            </p:nvSpPr>
            <p:spPr>
              <a:xfrm>
                <a:off x="2987824" y="476672"/>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6" name="Elipse 95"/>
              <p:cNvSpPr/>
              <p:nvPr/>
            </p:nvSpPr>
            <p:spPr>
              <a:xfrm>
                <a:off x="3275856" y="1052736"/>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7" name="Elipse 96"/>
              <p:cNvSpPr/>
              <p:nvPr/>
            </p:nvSpPr>
            <p:spPr>
              <a:xfrm>
                <a:off x="3059832" y="764704"/>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grpSp>
      <p:grpSp>
        <p:nvGrpSpPr>
          <p:cNvPr id="9" name="Agrupar 8"/>
          <p:cNvGrpSpPr/>
          <p:nvPr/>
        </p:nvGrpSpPr>
        <p:grpSpPr>
          <a:xfrm>
            <a:off x="3993919" y="908720"/>
            <a:ext cx="1406481" cy="3764126"/>
            <a:chOff x="3993919" y="908720"/>
            <a:chExt cx="1406481" cy="3764126"/>
          </a:xfrm>
        </p:grpSpPr>
        <p:cxnSp>
          <p:nvCxnSpPr>
            <p:cNvPr id="60" name="Conector recto de flecha 59"/>
            <p:cNvCxnSpPr>
              <a:cxnSpLocks/>
            </p:cNvCxnSpPr>
            <p:nvPr/>
          </p:nvCxnSpPr>
          <p:spPr>
            <a:xfrm>
              <a:off x="3995936" y="908720"/>
              <a:ext cx="1404464" cy="30278"/>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sp>
          <p:nvSpPr>
            <p:cNvPr id="61" name="Forma libre 60"/>
            <p:cNvSpPr/>
            <p:nvPr/>
          </p:nvSpPr>
          <p:spPr>
            <a:xfrm>
              <a:off x="4026765" y="944782"/>
              <a:ext cx="753392" cy="3728064"/>
            </a:xfrm>
            <a:custGeom>
              <a:avLst/>
              <a:gdLst>
                <a:gd name="connsiteX0" fmla="*/ 0 w 646939"/>
                <a:gd name="connsiteY0" fmla="*/ 3366846 h 3366846"/>
                <a:gd name="connsiteX1" fmla="*/ 646939 w 646939"/>
                <a:gd name="connsiteY1" fmla="*/ 3354864 h 3366846"/>
                <a:gd name="connsiteX2" fmla="*/ 622978 w 646939"/>
                <a:gd name="connsiteY2" fmla="*/ 0 h 3366846"/>
              </a:gdLst>
              <a:ahLst/>
              <a:cxnLst>
                <a:cxn ang="0">
                  <a:pos x="connsiteX0" y="connsiteY0"/>
                </a:cxn>
                <a:cxn ang="0">
                  <a:pos x="connsiteX1" y="connsiteY1"/>
                </a:cxn>
                <a:cxn ang="0">
                  <a:pos x="connsiteX2" y="connsiteY2"/>
                </a:cxn>
              </a:cxnLst>
              <a:rect l="l" t="t" r="r" b="b"/>
              <a:pathLst>
                <a:path w="646939" h="3366846">
                  <a:moveTo>
                    <a:pt x="0" y="3366846"/>
                  </a:moveTo>
                  <a:lnTo>
                    <a:pt x="646939" y="3354864"/>
                  </a:lnTo>
                  <a:lnTo>
                    <a:pt x="622978" y="0"/>
                  </a:lnTo>
                </a:path>
              </a:pathLst>
            </a:cu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sp>
          <p:nvSpPr>
            <p:cNvPr id="62" name="Forma libre 61"/>
            <p:cNvSpPr/>
            <p:nvPr/>
          </p:nvSpPr>
          <p:spPr>
            <a:xfrm>
              <a:off x="4011257" y="944782"/>
              <a:ext cx="658919" cy="2505935"/>
            </a:xfrm>
            <a:custGeom>
              <a:avLst/>
              <a:gdLst>
                <a:gd name="connsiteX0" fmla="*/ 0 w 658919"/>
                <a:gd name="connsiteY0" fmla="*/ 2084808 h 2084808"/>
                <a:gd name="connsiteX1" fmla="*/ 658919 w 658919"/>
                <a:gd name="connsiteY1" fmla="*/ 2072826 h 2084808"/>
                <a:gd name="connsiteX2" fmla="*/ 646939 w 658919"/>
                <a:gd name="connsiteY2" fmla="*/ 0 h 2084808"/>
              </a:gdLst>
              <a:ahLst/>
              <a:cxnLst>
                <a:cxn ang="0">
                  <a:pos x="connsiteX0" y="connsiteY0"/>
                </a:cxn>
                <a:cxn ang="0">
                  <a:pos x="connsiteX1" y="connsiteY1"/>
                </a:cxn>
                <a:cxn ang="0">
                  <a:pos x="connsiteX2" y="connsiteY2"/>
                </a:cxn>
              </a:cxnLst>
              <a:rect l="l" t="t" r="r" b="b"/>
              <a:pathLst>
                <a:path w="658919" h="2084808">
                  <a:moveTo>
                    <a:pt x="0" y="2084808"/>
                  </a:moveTo>
                  <a:lnTo>
                    <a:pt x="658919" y="2072826"/>
                  </a:lnTo>
                  <a:cubicBezTo>
                    <a:pt x="654926" y="1381884"/>
                    <a:pt x="650932" y="690942"/>
                    <a:pt x="646939" y="0"/>
                  </a:cubicBezTo>
                </a:path>
              </a:pathLst>
            </a:cu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sp>
          <p:nvSpPr>
            <p:cNvPr id="63" name="Forma libre 62"/>
            <p:cNvSpPr/>
            <p:nvPr/>
          </p:nvSpPr>
          <p:spPr>
            <a:xfrm>
              <a:off x="3993919" y="944782"/>
              <a:ext cx="548962" cy="1180312"/>
            </a:xfrm>
            <a:custGeom>
              <a:avLst/>
              <a:gdLst>
                <a:gd name="connsiteX0" fmla="*/ 0 w 658919"/>
                <a:gd name="connsiteY0" fmla="*/ 2084808 h 2084808"/>
                <a:gd name="connsiteX1" fmla="*/ 658919 w 658919"/>
                <a:gd name="connsiteY1" fmla="*/ 2072826 h 2084808"/>
                <a:gd name="connsiteX2" fmla="*/ 646939 w 658919"/>
                <a:gd name="connsiteY2" fmla="*/ 0 h 2084808"/>
              </a:gdLst>
              <a:ahLst/>
              <a:cxnLst>
                <a:cxn ang="0">
                  <a:pos x="connsiteX0" y="connsiteY0"/>
                </a:cxn>
                <a:cxn ang="0">
                  <a:pos x="connsiteX1" y="connsiteY1"/>
                </a:cxn>
                <a:cxn ang="0">
                  <a:pos x="connsiteX2" y="connsiteY2"/>
                </a:cxn>
              </a:cxnLst>
              <a:rect l="l" t="t" r="r" b="b"/>
              <a:pathLst>
                <a:path w="658919" h="2084808">
                  <a:moveTo>
                    <a:pt x="0" y="2084808"/>
                  </a:moveTo>
                  <a:lnTo>
                    <a:pt x="658919" y="2072826"/>
                  </a:lnTo>
                  <a:cubicBezTo>
                    <a:pt x="654926" y="1381884"/>
                    <a:pt x="650932" y="690942"/>
                    <a:pt x="646939" y="0"/>
                  </a:cubicBezTo>
                </a:path>
              </a:pathLst>
            </a:cu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grpSp>
      <p:pic>
        <p:nvPicPr>
          <p:cNvPr id="72" name="Imagen 71"/>
          <p:cNvPicPr>
            <a:picLocks noChangeAspect="1"/>
          </p:cNvPicPr>
          <p:nvPr/>
        </p:nvPicPr>
        <p:blipFill rotWithShape="1">
          <a:blip r:embed="rId6">
            <a:clrChange>
              <a:clrFrom>
                <a:srgbClr val="FFFFFF"/>
              </a:clrFrom>
              <a:clrTo>
                <a:srgbClr val="FFFFFF">
                  <a:alpha val="0"/>
                </a:srgbClr>
              </a:clrTo>
            </a:clrChange>
            <a:duotone>
              <a:prstClr val="black"/>
              <a:schemeClr val="accent1">
                <a:tint val="45000"/>
                <a:satMod val="400000"/>
              </a:schemeClr>
            </a:duotone>
          </a:blip>
          <a:srcRect l="3488" t="3488" r="3488" b="3488"/>
          <a:stretch/>
        </p:blipFill>
        <p:spPr>
          <a:xfrm>
            <a:off x="5074215" y="3494717"/>
            <a:ext cx="979452" cy="497500"/>
          </a:xfrm>
          <a:prstGeom prst="rect">
            <a:avLst/>
          </a:prstGeom>
        </p:spPr>
      </p:pic>
      <p:pic>
        <p:nvPicPr>
          <p:cNvPr id="73" name="Imagen 72"/>
          <p:cNvPicPr>
            <a:picLocks noChangeAspect="1"/>
          </p:cNvPicPr>
          <p:nvPr/>
        </p:nvPicPr>
        <p:blipFill>
          <a:blip r:embed="rId7">
            <a:clrChange>
              <a:clrFrom>
                <a:srgbClr val="FFFFFF"/>
              </a:clrFrom>
              <a:clrTo>
                <a:srgbClr val="FFFFFF">
                  <a:alpha val="0"/>
                </a:srgbClr>
              </a:clrTo>
            </a:clrChange>
            <a:duotone>
              <a:prstClr val="black"/>
              <a:schemeClr val="accent6">
                <a:tint val="45000"/>
                <a:satMod val="400000"/>
              </a:schemeClr>
            </a:duotone>
          </a:blip>
          <a:stretch>
            <a:fillRect/>
          </a:stretch>
        </p:blipFill>
        <p:spPr>
          <a:xfrm>
            <a:off x="6720612" y="3469061"/>
            <a:ext cx="929010" cy="721349"/>
          </a:xfrm>
          <a:prstGeom prst="rect">
            <a:avLst/>
          </a:prstGeom>
        </p:spPr>
      </p:pic>
      <p:grpSp>
        <p:nvGrpSpPr>
          <p:cNvPr id="15" name="Agrupar 14"/>
          <p:cNvGrpSpPr/>
          <p:nvPr/>
        </p:nvGrpSpPr>
        <p:grpSpPr>
          <a:xfrm>
            <a:off x="2351302" y="1613330"/>
            <a:ext cx="1806275" cy="2216406"/>
            <a:chOff x="2351302" y="1613330"/>
            <a:chExt cx="1806275" cy="2216406"/>
          </a:xfrm>
        </p:grpSpPr>
        <p:grpSp>
          <p:nvGrpSpPr>
            <p:cNvPr id="77" name="Agrupar 76"/>
            <p:cNvGrpSpPr/>
            <p:nvPr/>
          </p:nvGrpSpPr>
          <p:grpSpPr>
            <a:xfrm>
              <a:off x="2351302" y="2931112"/>
              <a:ext cx="1792932" cy="898624"/>
              <a:chOff x="677218" y="1258377"/>
              <a:chExt cx="1792932" cy="898624"/>
            </a:xfrm>
          </p:grpSpPr>
          <p:cxnSp>
            <p:nvCxnSpPr>
              <p:cNvPr id="78" name="Conector recto 77"/>
              <p:cNvCxnSpPr/>
              <p:nvPr/>
            </p:nvCxnSpPr>
            <p:spPr>
              <a:xfrm flipV="1">
                <a:off x="2013390"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9" name="Conector recto 78"/>
              <p:cNvCxnSpPr/>
              <p:nvPr/>
            </p:nvCxnSpPr>
            <p:spPr>
              <a:xfrm flipV="1">
                <a:off x="1907704"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0" name="Conector recto 79"/>
              <p:cNvCxnSpPr/>
              <p:nvPr/>
            </p:nvCxnSpPr>
            <p:spPr>
              <a:xfrm flipV="1">
                <a:off x="1797366"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2" name="Conector recto 81"/>
              <p:cNvCxnSpPr/>
              <p:nvPr/>
            </p:nvCxnSpPr>
            <p:spPr>
              <a:xfrm flipV="1">
                <a:off x="1691680"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3" name="Conector recto 82"/>
              <p:cNvCxnSpPr/>
              <p:nvPr/>
            </p:nvCxnSpPr>
            <p:spPr>
              <a:xfrm flipV="1">
                <a:off x="158134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4" name="Conector recto 83"/>
              <p:cNvCxnSpPr/>
              <p:nvPr/>
            </p:nvCxnSpPr>
            <p:spPr>
              <a:xfrm flipV="1">
                <a:off x="1475656"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5" name="Conector recto 84"/>
              <p:cNvCxnSpPr/>
              <p:nvPr/>
            </p:nvCxnSpPr>
            <p:spPr>
              <a:xfrm flipV="1">
                <a:off x="1365318"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6" name="Conector recto 85"/>
              <p:cNvCxnSpPr/>
              <p:nvPr/>
            </p:nvCxnSpPr>
            <p:spPr>
              <a:xfrm flipV="1">
                <a:off x="125963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7" name="Conector recto 86"/>
              <p:cNvCxnSpPr/>
              <p:nvPr/>
            </p:nvCxnSpPr>
            <p:spPr>
              <a:xfrm flipV="1">
                <a:off x="115780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8" name="Conector recto 97"/>
              <p:cNvCxnSpPr/>
              <p:nvPr/>
            </p:nvCxnSpPr>
            <p:spPr>
              <a:xfrm flipV="1">
                <a:off x="1052116"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9" name="Conector recto 98"/>
              <p:cNvCxnSpPr/>
              <p:nvPr/>
            </p:nvCxnSpPr>
            <p:spPr>
              <a:xfrm flipV="1">
                <a:off x="941778"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0" name="Conector recto 99"/>
              <p:cNvCxnSpPr/>
              <p:nvPr/>
            </p:nvCxnSpPr>
            <p:spPr>
              <a:xfrm flipV="1">
                <a:off x="83609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1" name="Conector recto 100"/>
              <p:cNvCxnSpPr/>
              <p:nvPr/>
            </p:nvCxnSpPr>
            <p:spPr>
              <a:xfrm flipV="1">
                <a:off x="708968"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2" name="Conector recto 101"/>
              <p:cNvCxnSpPr/>
              <p:nvPr/>
            </p:nvCxnSpPr>
            <p:spPr>
              <a:xfrm>
                <a:off x="974725" y="1365250"/>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4" name="Conector recto 103"/>
              <p:cNvCxnSpPr/>
              <p:nvPr/>
            </p:nvCxnSpPr>
            <p:spPr>
              <a:xfrm>
                <a:off x="923925" y="1472084"/>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5" name="Conector recto 104"/>
              <p:cNvCxnSpPr/>
              <p:nvPr/>
            </p:nvCxnSpPr>
            <p:spPr>
              <a:xfrm>
                <a:off x="882650" y="1575842"/>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6" name="Conector recto 105"/>
              <p:cNvCxnSpPr/>
              <p:nvPr/>
            </p:nvCxnSpPr>
            <p:spPr>
              <a:xfrm>
                <a:off x="824409" y="1688108"/>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7" name="Conector recto 106"/>
              <p:cNvCxnSpPr/>
              <p:nvPr/>
            </p:nvCxnSpPr>
            <p:spPr>
              <a:xfrm>
                <a:off x="783134" y="1788691"/>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8" name="Conector recto 107"/>
              <p:cNvCxnSpPr/>
              <p:nvPr/>
            </p:nvCxnSpPr>
            <p:spPr>
              <a:xfrm>
                <a:off x="736526" y="1891432"/>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9" name="Conector recto 108"/>
              <p:cNvCxnSpPr/>
              <p:nvPr/>
            </p:nvCxnSpPr>
            <p:spPr>
              <a:xfrm>
                <a:off x="677218" y="1995190"/>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10" name="Agrupar 109"/>
            <p:cNvGrpSpPr/>
            <p:nvPr/>
          </p:nvGrpSpPr>
          <p:grpSpPr>
            <a:xfrm>
              <a:off x="2364645" y="1613330"/>
              <a:ext cx="1792932" cy="898624"/>
              <a:chOff x="677218" y="1258377"/>
              <a:chExt cx="1792932" cy="898624"/>
            </a:xfrm>
          </p:grpSpPr>
          <p:cxnSp>
            <p:nvCxnSpPr>
              <p:cNvPr id="111" name="Conector recto 110"/>
              <p:cNvCxnSpPr/>
              <p:nvPr/>
            </p:nvCxnSpPr>
            <p:spPr>
              <a:xfrm flipV="1">
                <a:off x="2013390"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3" name="Conector recto 112"/>
              <p:cNvCxnSpPr/>
              <p:nvPr/>
            </p:nvCxnSpPr>
            <p:spPr>
              <a:xfrm flipV="1">
                <a:off x="1907704"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4" name="Conector recto 113"/>
              <p:cNvCxnSpPr/>
              <p:nvPr/>
            </p:nvCxnSpPr>
            <p:spPr>
              <a:xfrm flipV="1">
                <a:off x="1797366"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5" name="Conector recto 114"/>
              <p:cNvCxnSpPr/>
              <p:nvPr/>
            </p:nvCxnSpPr>
            <p:spPr>
              <a:xfrm flipV="1">
                <a:off x="1691680"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6" name="Conector recto 115"/>
              <p:cNvCxnSpPr/>
              <p:nvPr/>
            </p:nvCxnSpPr>
            <p:spPr>
              <a:xfrm flipV="1">
                <a:off x="158134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7" name="Conector recto 116"/>
              <p:cNvCxnSpPr/>
              <p:nvPr/>
            </p:nvCxnSpPr>
            <p:spPr>
              <a:xfrm flipV="1">
                <a:off x="1475656"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8" name="Conector recto 117"/>
              <p:cNvCxnSpPr/>
              <p:nvPr/>
            </p:nvCxnSpPr>
            <p:spPr>
              <a:xfrm flipV="1">
                <a:off x="1365318"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0" name="Conector recto 119"/>
              <p:cNvCxnSpPr/>
              <p:nvPr/>
            </p:nvCxnSpPr>
            <p:spPr>
              <a:xfrm flipV="1">
                <a:off x="125963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1" name="Conector recto 120"/>
              <p:cNvCxnSpPr/>
              <p:nvPr/>
            </p:nvCxnSpPr>
            <p:spPr>
              <a:xfrm flipV="1">
                <a:off x="115780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2" name="Conector recto 121"/>
              <p:cNvCxnSpPr/>
              <p:nvPr/>
            </p:nvCxnSpPr>
            <p:spPr>
              <a:xfrm flipV="1">
                <a:off x="1052116"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3" name="Conector recto 122"/>
              <p:cNvCxnSpPr/>
              <p:nvPr/>
            </p:nvCxnSpPr>
            <p:spPr>
              <a:xfrm flipV="1">
                <a:off x="941778"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4" name="Conector recto 123"/>
              <p:cNvCxnSpPr/>
              <p:nvPr/>
            </p:nvCxnSpPr>
            <p:spPr>
              <a:xfrm flipV="1">
                <a:off x="83609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5" name="Conector recto 124"/>
              <p:cNvCxnSpPr/>
              <p:nvPr/>
            </p:nvCxnSpPr>
            <p:spPr>
              <a:xfrm flipV="1">
                <a:off x="708968"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6" name="Conector recto 125"/>
              <p:cNvCxnSpPr/>
              <p:nvPr/>
            </p:nvCxnSpPr>
            <p:spPr>
              <a:xfrm>
                <a:off x="974725" y="1365250"/>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7" name="Conector recto 126"/>
              <p:cNvCxnSpPr/>
              <p:nvPr/>
            </p:nvCxnSpPr>
            <p:spPr>
              <a:xfrm>
                <a:off x="923925" y="1472084"/>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8" name="Conector recto 127"/>
              <p:cNvCxnSpPr/>
              <p:nvPr/>
            </p:nvCxnSpPr>
            <p:spPr>
              <a:xfrm>
                <a:off x="882650" y="1575842"/>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9" name="Conector recto 128"/>
              <p:cNvCxnSpPr/>
              <p:nvPr/>
            </p:nvCxnSpPr>
            <p:spPr>
              <a:xfrm>
                <a:off x="824409" y="1688108"/>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35" name="Conector recto 134"/>
              <p:cNvCxnSpPr/>
              <p:nvPr/>
            </p:nvCxnSpPr>
            <p:spPr>
              <a:xfrm>
                <a:off x="783134" y="1788691"/>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36" name="Conector recto 135"/>
              <p:cNvCxnSpPr/>
              <p:nvPr/>
            </p:nvCxnSpPr>
            <p:spPr>
              <a:xfrm>
                <a:off x="736526" y="1891432"/>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39" name="Conector recto 138"/>
              <p:cNvCxnSpPr/>
              <p:nvPr/>
            </p:nvCxnSpPr>
            <p:spPr>
              <a:xfrm>
                <a:off x="677218" y="1995190"/>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grpSp>
      </p:grpSp>
      <p:grpSp>
        <p:nvGrpSpPr>
          <p:cNvPr id="49" name="Agrupar 48"/>
          <p:cNvGrpSpPr/>
          <p:nvPr/>
        </p:nvGrpSpPr>
        <p:grpSpPr>
          <a:xfrm flipV="1">
            <a:off x="2655456" y="476671"/>
            <a:ext cx="999469" cy="4423387"/>
            <a:chOff x="2655456" y="476672"/>
            <a:chExt cx="999469" cy="5841537"/>
          </a:xfrm>
        </p:grpSpPr>
        <p:cxnSp>
          <p:nvCxnSpPr>
            <p:cNvPr id="50" name="Conector recto de flecha 49"/>
            <p:cNvCxnSpPr/>
            <p:nvPr/>
          </p:nvCxnSpPr>
          <p:spPr>
            <a:xfrm>
              <a:off x="2655456" y="762208"/>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1" name="Conector recto de flecha 50"/>
            <p:cNvCxnSpPr/>
            <p:nvPr/>
          </p:nvCxnSpPr>
          <p:spPr>
            <a:xfrm>
              <a:off x="2771800" y="476672"/>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2" name="Conector recto de flecha 51"/>
            <p:cNvCxnSpPr/>
            <p:nvPr/>
          </p:nvCxnSpPr>
          <p:spPr>
            <a:xfrm>
              <a:off x="2831828" y="944782"/>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3" name="Conector recto de flecha 52"/>
            <p:cNvCxnSpPr/>
            <p:nvPr/>
          </p:nvCxnSpPr>
          <p:spPr>
            <a:xfrm>
              <a:off x="2947111" y="646849"/>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4" name="Conector recto de flecha 53"/>
            <p:cNvCxnSpPr/>
            <p:nvPr/>
          </p:nvCxnSpPr>
          <p:spPr>
            <a:xfrm>
              <a:off x="3206370" y="1026895"/>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5" name="Conector recto de flecha 54"/>
            <p:cNvCxnSpPr/>
            <p:nvPr/>
          </p:nvCxnSpPr>
          <p:spPr>
            <a:xfrm>
              <a:off x="3303663" y="476672"/>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6" name="Conector recto de flecha 55"/>
            <p:cNvCxnSpPr/>
            <p:nvPr/>
          </p:nvCxnSpPr>
          <p:spPr>
            <a:xfrm>
              <a:off x="3383794" y="797818"/>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7" name="Conector recto de flecha 56"/>
            <p:cNvCxnSpPr/>
            <p:nvPr/>
          </p:nvCxnSpPr>
          <p:spPr>
            <a:xfrm>
              <a:off x="3611798" y="605708"/>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8" name="Conector recto de flecha 57"/>
            <p:cNvCxnSpPr/>
            <p:nvPr/>
          </p:nvCxnSpPr>
          <p:spPr>
            <a:xfrm>
              <a:off x="3596079" y="1069929"/>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grpSp>
      <p:graphicFrame>
        <p:nvGraphicFramePr>
          <p:cNvPr id="140" name="Tabla 58">
            <a:extLst>
              <a:ext uri="{FF2B5EF4-FFF2-40B4-BE49-F238E27FC236}">
                <a16:creationId xmlns:a16="http://schemas.microsoft.com/office/drawing/2014/main" id="{B63DDF84-4402-594E-A66C-15BF689140E0}"/>
              </a:ext>
            </a:extLst>
          </p:cNvPr>
          <p:cNvGraphicFramePr>
            <a:graphicFrameLocks noGrp="1"/>
          </p:cNvGraphicFramePr>
          <p:nvPr>
            <p:extLst>
              <p:ext uri="{D42A27DB-BD31-4B8C-83A1-F6EECF244321}">
                <p14:modId xmlns:p14="http://schemas.microsoft.com/office/powerpoint/2010/main" val="1240668622"/>
              </p:ext>
            </p:extLst>
          </p:nvPr>
        </p:nvGraphicFramePr>
        <p:xfrm>
          <a:off x="5400400" y="344638"/>
          <a:ext cx="2674505" cy="1066800"/>
        </p:xfrm>
        <a:graphic>
          <a:graphicData uri="http://schemas.openxmlformats.org/drawingml/2006/table">
            <a:tbl>
              <a:tblPr firstRow="1" bandRow="1">
                <a:tableStyleId>{5C22544A-7EE6-4342-B048-85BDC9FD1C3A}</a:tableStyleId>
              </a:tblPr>
              <a:tblGrid>
                <a:gridCol w="550792">
                  <a:extLst>
                    <a:ext uri="{9D8B030D-6E8A-4147-A177-3AD203B41FA5}">
                      <a16:colId xmlns:a16="http://schemas.microsoft.com/office/drawing/2014/main" val="20000"/>
                    </a:ext>
                  </a:extLst>
                </a:gridCol>
                <a:gridCol w="550792">
                  <a:extLst>
                    <a:ext uri="{9D8B030D-6E8A-4147-A177-3AD203B41FA5}">
                      <a16:colId xmlns:a16="http://schemas.microsoft.com/office/drawing/2014/main" val="20001"/>
                    </a:ext>
                  </a:extLst>
                </a:gridCol>
                <a:gridCol w="508964">
                  <a:extLst>
                    <a:ext uri="{9D8B030D-6E8A-4147-A177-3AD203B41FA5}">
                      <a16:colId xmlns:a16="http://schemas.microsoft.com/office/drawing/2014/main" val="20002"/>
                    </a:ext>
                  </a:extLst>
                </a:gridCol>
                <a:gridCol w="552465">
                  <a:extLst>
                    <a:ext uri="{9D8B030D-6E8A-4147-A177-3AD203B41FA5}">
                      <a16:colId xmlns:a16="http://schemas.microsoft.com/office/drawing/2014/main" val="20003"/>
                    </a:ext>
                  </a:extLst>
                </a:gridCol>
                <a:gridCol w="511492">
                  <a:extLst>
                    <a:ext uri="{9D8B030D-6E8A-4147-A177-3AD203B41FA5}">
                      <a16:colId xmlns:a16="http://schemas.microsoft.com/office/drawing/2014/main" val="3211339080"/>
                    </a:ext>
                  </a:extLst>
                </a:gridCol>
              </a:tblGrid>
              <a:tr h="0">
                <a:tc>
                  <a:txBody>
                    <a:bodyPr/>
                    <a:lstStyle/>
                    <a:p>
                      <a:r>
                        <a:rPr lang="es-ES" sz="800" dirty="0" err="1">
                          <a:latin typeface="Arial"/>
                          <a:cs typeface="Arial"/>
                        </a:rPr>
                        <a:t>Pto_id</a:t>
                      </a:r>
                      <a:endParaRPr lang="es-ES" sz="800" dirty="0">
                        <a:latin typeface="Arial"/>
                        <a:cs typeface="Arial"/>
                      </a:endParaRPr>
                    </a:p>
                  </a:txBody>
                  <a:tcPr/>
                </a:tc>
                <a:tc>
                  <a:txBody>
                    <a:bodyPr/>
                    <a:lstStyle/>
                    <a:p>
                      <a:r>
                        <a:rPr lang="es-ES" sz="800" dirty="0">
                          <a:latin typeface="Arial"/>
                          <a:cs typeface="Arial"/>
                        </a:rPr>
                        <a:t>Bioma</a:t>
                      </a:r>
                    </a:p>
                  </a:txBody>
                  <a:tcPr/>
                </a:tc>
                <a:tc>
                  <a:txBody>
                    <a:bodyPr/>
                    <a:lstStyle/>
                    <a:p>
                      <a:r>
                        <a:rPr lang="es-ES" sz="800" dirty="0" err="1">
                          <a:latin typeface="Arial"/>
                          <a:cs typeface="Arial"/>
                        </a:rPr>
                        <a:t>Temp</a:t>
                      </a:r>
                      <a:endParaRPr lang="es-ES" sz="800" dirty="0">
                        <a:latin typeface="Arial"/>
                        <a:cs typeface="Arial"/>
                      </a:endParaRPr>
                    </a:p>
                  </a:txBody>
                  <a:tcPr/>
                </a:tc>
                <a:tc>
                  <a:txBody>
                    <a:bodyPr/>
                    <a:lstStyle/>
                    <a:p>
                      <a:r>
                        <a:rPr lang="es-ES" sz="800" dirty="0" err="1">
                          <a:latin typeface="Arial"/>
                          <a:cs typeface="Arial"/>
                        </a:rPr>
                        <a:t>Precip</a:t>
                      </a:r>
                      <a:endParaRPr lang="es-ES" sz="800" dirty="0">
                        <a:latin typeface="Arial"/>
                        <a:cs typeface="Arial"/>
                      </a:endParaRPr>
                    </a:p>
                  </a:txBody>
                  <a:tcPr/>
                </a:tc>
                <a:tc>
                  <a:txBody>
                    <a:bodyPr/>
                    <a:lstStyle/>
                    <a:p>
                      <a:r>
                        <a:rPr lang="es-ES" sz="800" dirty="0">
                          <a:latin typeface="Arial"/>
                          <a:cs typeface="Arial"/>
                        </a:rPr>
                        <a:t>Color</a:t>
                      </a:r>
                    </a:p>
                  </a:txBody>
                  <a:tcPr/>
                </a:tc>
                <a:extLst>
                  <a:ext uri="{0D108BD9-81ED-4DB2-BD59-A6C34878D82A}">
                    <a16:rowId xmlns:a16="http://schemas.microsoft.com/office/drawing/2014/main" val="10000"/>
                  </a:ext>
                </a:extLst>
              </a:tr>
              <a:tr h="0">
                <a:tc>
                  <a:txBody>
                    <a:bodyPr/>
                    <a:lstStyle/>
                    <a:p>
                      <a:pPr algn="r"/>
                      <a:r>
                        <a:rPr lang="es-ES" sz="800" dirty="0">
                          <a:latin typeface="Arial"/>
                          <a:cs typeface="Arial"/>
                        </a:rPr>
                        <a:t>1</a:t>
                      </a:r>
                    </a:p>
                  </a:txBody>
                  <a:tcPr/>
                </a:tc>
                <a:tc>
                  <a:txBody>
                    <a:bodyPr/>
                    <a:lstStyle/>
                    <a:p>
                      <a:pPr algn="r"/>
                      <a:r>
                        <a:rPr lang="es-ES" sz="800" dirty="0">
                          <a:latin typeface="Arial"/>
                          <a:cs typeface="Arial"/>
                        </a:rPr>
                        <a:t>1</a:t>
                      </a:r>
                    </a:p>
                  </a:txBody>
                  <a:tcPr/>
                </a:tc>
                <a:tc>
                  <a:txBody>
                    <a:bodyPr/>
                    <a:lstStyle/>
                    <a:p>
                      <a:pPr algn="r"/>
                      <a:r>
                        <a:rPr lang="es-ES" sz="800" dirty="0">
                          <a:latin typeface="Arial"/>
                          <a:cs typeface="Arial"/>
                        </a:rPr>
                        <a:t>12</a:t>
                      </a:r>
                    </a:p>
                  </a:txBody>
                  <a:tcPr/>
                </a:tc>
                <a:tc>
                  <a:txBody>
                    <a:bodyPr/>
                    <a:lstStyle/>
                    <a:p>
                      <a:pPr algn="r"/>
                      <a:r>
                        <a:rPr lang="es-ES" sz="800" dirty="0">
                          <a:latin typeface="Arial"/>
                          <a:cs typeface="Arial"/>
                        </a:rPr>
                        <a:t>189</a:t>
                      </a:r>
                    </a:p>
                  </a:txBody>
                  <a:tcPr/>
                </a:tc>
                <a:tc>
                  <a:txBody>
                    <a:bodyPr/>
                    <a:lstStyle/>
                    <a:p>
                      <a:pPr algn="r"/>
                      <a:r>
                        <a:rPr lang="es-ES" sz="800" dirty="0">
                          <a:latin typeface="Arial"/>
                          <a:cs typeface="Arial"/>
                        </a:rPr>
                        <a:t>Red</a:t>
                      </a:r>
                    </a:p>
                  </a:txBody>
                  <a:tcPr/>
                </a:tc>
                <a:extLst>
                  <a:ext uri="{0D108BD9-81ED-4DB2-BD59-A6C34878D82A}">
                    <a16:rowId xmlns:a16="http://schemas.microsoft.com/office/drawing/2014/main" val="10001"/>
                  </a:ext>
                </a:extLst>
              </a:tr>
              <a:tr h="0">
                <a:tc>
                  <a:txBody>
                    <a:bodyPr/>
                    <a:lstStyle/>
                    <a:p>
                      <a:pPr algn="r"/>
                      <a:r>
                        <a:rPr lang="es-ES" sz="800" dirty="0">
                          <a:latin typeface="Arial"/>
                          <a:cs typeface="Arial"/>
                        </a:rPr>
                        <a:t>2</a:t>
                      </a:r>
                    </a:p>
                  </a:txBody>
                  <a:tcPr/>
                </a:tc>
                <a:tc>
                  <a:txBody>
                    <a:bodyPr/>
                    <a:lstStyle/>
                    <a:p>
                      <a:pPr algn="r"/>
                      <a:r>
                        <a:rPr lang="es-ES" sz="800" dirty="0">
                          <a:latin typeface="Arial"/>
                          <a:cs typeface="Arial"/>
                        </a:rPr>
                        <a:t>1</a:t>
                      </a:r>
                    </a:p>
                  </a:txBody>
                  <a:tcPr/>
                </a:tc>
                <a:tc>
                  <a:txBody>
                    <a:bodyPr/>
                    <a:lstStyle/>
                    <a:p>
                      <a:pPr algn="r"/>
                      <a:r>
                        <a:rPr lang="es-ES" sz="800" dirty="0">
                          <a:latin typeface="Arial"/>
                          <a:cs typeface="Arial"/>
                        </a:rPr>
                        <a:t>13</a:t>
                      </a:r>
                    </a:p>
                  </a:txBody>
                  <a:tcPr/>
                </a:tc>
                <a:tc>
                  <a:txBody>
                    <a:bodyPr/>
                    <a:lstStyle/>
                    <a:p>
                      <a:pPr algn="r"/>
                      <a:r>
                        <a:rPr lang="es-ES" sz="800" dirty="0">
                          <a:latin typeface="Arial"/>
                          <a:cs typeface="Arial"/>
                        </a:rPr>
                        <a:t>100</a:t>
                      </a:r>
                    </a:p>
                  </a:txBody>
                  <a:tcPr/>
                </a:tc>
                <a:tc>
                  <a:txBody>
                    <a:bodyPr/>
                    <a:lstStyle/>
                    <a:p>
                      <a:pPr algn="r"/>
                      <a:r>
                        <a:rPr lang="es-ES" sz="800" dirty="0">
                          <a:latin typeface="Arial"/>
                          <a:cs typeface="Arial"/>
                        </a:rPr>
                        <a:t>Red</a:t>
                      </a:r>
                    </a:p>
                  </a:txBody>
                  <a:tcPr/>
                </a:tc>
                <a:extLst>
                  <a:ext uri="{0D108BD9-81ED-4DB2-BD59-A6C34878D82A}">
                    <a16:rowId xmlns:a16="http://schemas.microsoft.com/office/drawing/2014/main" val="10002"/>
                  </a:ext>
                </a:extLst>
              </a:tr>
              <a:tr h="0">
                <a:tc>
                  <a:txBody>
                    <a:bodyPr/>
                    <a:lstStyle/>
                    <a:p>
                      <a:pPr algn="r"/>
                      <a:r>
                        <a:rPr lang="es-ES" sz="800" dirty="0">
                          <a:latin typeface="Arial"/>
                          <a:cs typeface="Arial"/>
                        </a:rPr>
                        <a:t>3</a:t>
                      </a:r>
                    </a:p>
                  </a:txBody>
                  <a:tcPr/>
                </a:tc>
                <a:tc>
                  <a:txBody>
                    <a:bodyPr/>
                    <a:lstStyle/>
                    <a:p>
                      <a:pPr algn="r"/>
                      <a:r>
                        <a:rPr lang="es-ES" sz="800" dirty="0">
                          <a:latin typeface="Arial"/>
                          <a:cs typeface="Arial"/>
                        </a:rPr>
                        <a:t>2</a:t>
                      </a:r>
                    </a:p>
                  </a:txBody>
                  <a:tcPr/>
                </a:tc>
                <a:tc>
                  <a:txBody>
                    <a:bodyPr/>
                    <a:lstStyle/>
                    <a:p>
                      <a:pPr algn="r"/>
                      <a:r>
                        <a:rPr lang="es-ES" sz="800" dirty="0">
                          <a:latin typeface="Arial"/>
                          <a:cs typeface="Arial"/>
                        </a:rPr>
                        <a:t>20</a:t>
                      </a:r>
                    </a:p>
                  </a:txBody>
                  <a:tcPr/>
                </a:tc>
                <a:tc>
                  <a:txBody>
                    <a:bodyPr/>
                    <a:lstStyle/>
                    <a:p>
                      <a:pPr algn="r"/>
                      <a:r>
                        <a:rPr lang="es-ES" sz="800" dirty="0">
                          <a:latin typeface="Arial"/>
                          <a:cs typeface="Arial"/>
                        </a:rPr>
                        <a:t>1000</a:t>
                      </a:r>
                    </a:p>
                  </a:txBody>
                  <a:tcPr/>
                </a:tc>
                <a:tc>
                  <a:txBody>
                    <a:bodyPr/>
                    <a:lstStyle/>
                    <a:p>
                      <a:pPr algn="r"/>
                      <a:r>
                        <a:rPr lang="es-ES" sz="800" dirty="0" err="1">
                          <a:latin typeface="Arial"/>
                          <a:cs typeface="Arial"/>
                        </a:rPr>
                        <a:t>Yellow</a:t>
                      </a:r>
                      <a:endParaRPr lang="es-ES" sz="800" dirty="0">
                        <a:latin typeface="Arial"/>
                        <a:cs typeface="Arial"/>
                      </a:endParaRPr>
                    </a:p>
                  </a:txBody>
                  <a:tcPr/>
                </a:tc>
                <a:extLst>
                  <a:ext uri="{0D108BD9-81ED-4DB2-BD59-A6C34878D82A}">
                    <a16:rowId xmlns:a16="http://schemas.microsoft.com/office/drawing/2014/main" val="10003"/>
                  </a:ext>
                </a:extLst>
              </a:tr>
              <a:tr h="0">
                <a:tc>
                  <a:txBody>
                    <a:bodyPr/>
                    <a:lstStyle/>
                    <a:p>
                      <a:pPr algn="r"/>
                      <a:r>
                        <a:rPr lang="es-ES" sz="800" dirty="0">
                          <a:latin typeface="Arial"/>
                          <a:cs typeface="Arial"/>
                        </a:rPr>
                        <a:t>4</a:t>
                      </a:r>
                    </a:p>
                  </a:txBody>
                  <a:tcPr/>
                </a:tc>
                <a:tc>
                  <a:txBody>
                    <a:bodyPr/>
                    <a:lstStyle/>
                    <a:p>
                      <a:pPr algn="r"/>
                      <a:r>
                        <a:rPr lang="es-ES" sz="800" dirty="0">
                          <a:latin typeface="Arial"/>
                          <a:cs typeface="Arial"/>
                        </a:rPr>
                        <a:t>3</a:t>
                      </a:r>
                    </a:p>
                  </a:txBody>
                  <a:tcPr/>
                </a:tc>
                <a:tc>
                  <a:txBody>
                    <a:bodyPr/>
                    <a:lstStyle/>
                    <a:p>
                      <a:pPr algn="r"/>
                      <a:r>
                        <a:rPr lang="es-ES" sz="800" dirty="0">
                          <a:latin typeface="Arial"/>
                          <a:cs typeface="Arial"/>
                        </a:rPr>
                        <a:t>-3</a:t>
                      </a:r>
                    </a:p>
                  </a:txBody>
                  <a:tcPr/>
                </a:tc>
                <a:tc>
                  <a:txBody>
                    <a:bodyPr/>
                    <a:lstStyle/>
                    <a:p>
                      <a:pPr algn="r"/>
                      <a:r>
                        <a:rPr lang="es-ES" sz="800" dirty="0">
                          <a:latin typeface="Arial"/>
                          <a:cs typeface="Arial"/>
                        </a:rPr>
                        <a:t>23</a:t>
                      </a:r>
                    </a:p>
                  </a:txBody>
                  <a:tcPr/>
                </a:tc>
                <a:tc>
                  <a:txBody>
                    <a:bodyPr/>
                    <a:lstStyle/>
                    <a:p>
                      <a:pPr algn="r"/>
                      <a:r>
                        <a:rPr lang="es-ES" sz="800" dirty="0">
                          <a:latin typeface="Arial"/>
                          <a:cs typeface="Arial"/>
                        </a:rPr>
                        <a:t>Green</a:t>
                      </a:r>
                    </a:p>
                  </a:txBody>
                  <a:tcPr/>
                </a:tc>
                <a:extLst>
                  <a:ext uri="{0D108BD9-81ED-4DB2-BD59-A6C34878D82A}">
                    <a16:rowId xmlns:a16="http://schemas.microsoft.com/office/drawing/2014/main" val="10004"/>
                  </a:ext>
                </a:extLst>
              </a:tr>
            </a:tbl>
          </a:graphicData>
        </a:graphic>
      </p:graphicFrame>
      <p:grpSp>
        <p:nvGrpSpPr>
          <p:cNvPr id="141" name="Group 140">
            <a:extLst>
              <a:ext uri="{FF2B5EF4-FFF2-40B4-BE49-F238E27FC236}">
                <a16:creationId xmlns:a16="http://schemas.microsoft.com/office/drawing/2014/main" id="{34CCBD3D-CDCD-8A4E-A61E-A41350D109D4}"/>
              </a:ext>
            </a:extLst>
          </p:cNvPr>
          <p:cNvGrpSpPr/>
          <p:nvPr/>
        </p:nvGrpSpPr>
        <p:grpSpPr>
          <a:xfrm>
            <a:off x="5519858" y="1372467"/>
            <a:ext cx="2394214" cy="439616"/>
            <a:chOff x="5584594" y="1372467"/>
            <a:chExt cx="2394214" cy="439616"/>
          </a:xfrm>
        </p:grpSpPr>
        <p:sp>
          <p:nvSpPr>
            <p:cNvPr id="142" name="CuadroTexto 63">
              <a:extLst>
                <a:ext uri="{FF2B5EF4-FFF2-40B4-BE49-F238E27FC236}">
                  <a16:creationId xmlns:a16="http://schemas.microsoft.com/office/drawing/2014/main" id="{71DF0BA9-FD80-024B-A1A8-D85759DB9CC3}"/>
                </a:ext>
              </a:extLst>
            </p:cNvPr>
            <p:cNvSpPr txBox="1"/>
            <p:nvPr/>
          </p:nvSpPr>
          <p:spPr>
            <a:xfrm>
              <a:off x="6445426" y="1550473"/>
              <a:ext cx="275186" cy="261610"/>
            </a:xfrm>
            <a:prstGeom prst="rect">
              <a:avLst/>
            </a:prstGeom>
            <a:noFill/>
          </p:spPr>
          <p:txBody>
            <a:bodyPr wrap="none" rtlCol="0">
              <a:spAutoFit/>
            </a:bodyPr>
            <a:lstStyle/>
            <a:p>
              <a:r>
                <a:rPr lang="es-ES" sz="1100" b="1" dirty="0">
                  <a:solidFill>
                    <a:schemeClr val="tx2">
                      <a:lumMod val="60000"/>
                      <a:lumOff val="40000"/>
                    </a:schemeClr>
                  </a:solidFill>
                </a:rPr>
                <a:t>X</a:t>
              </a:r>
            </a:p>
          </p:txBody>
        </p:sp>
        <p:sp>
          <p:nvSpPr>
            <p:cNvPr id="143" name="CuadroTexto 64">
              <a:extLst>
                <a:ext uri="{FF2B5EF4-FFF2-40B4-BE49-F238E27FC236}">
                  <a16:creationId xmlns:a16="http://schemas.microsoft.com/office/drawing/2014/main" id="{A1E7FAC3-129F-7E43-9A1D-DBE5F60C413C}"/>
                </a:ext>
              </a:extLst>
            </p:cNvPr>
            <p:cNvSpPr txBox="1"/>
            <p:nvPr/>
          </p:nvSpPr>
          <p:spPr>
            <a:xfrm>
              <a:off x="6876256" y="1550473"/>
              <a:ext cx="274434" cy="261610"/>
            </a:xfrm>
            <a:prstGeom prst="rect">
              <a:avLst/>
            </a:prstGeom>
            <a:noFill/>
          </p:spPr>
          <p:txBody>
            <a:bodyPr wrap="none" rtlCol="0">
              <a:spAutoFit/>
            </a:bodyPr>
            <a:lstStyle/>
            <a:p>
              <a:r>
                <a:rPr lang="es-ES" sz="1100" b="1" dirty="0">
                  <a:solidFill>
                    <a:schemeClr val="tx2">
                      <a:lumMod val="60000"/>
                      <a:lumOff val="40000"/>
                    </a:schemeClr>
                  </a:solidFill>
                </a:rPr>
                <a:t>Y</a:t>
              </a:r>
            </a:p>
          </p:txBody>
        </p:sp>
        <p:sp>
          <p:nvSpPr>
            <p:cNvPr id="144" name="CuadroTexto 65">
              <a:extLst>
                <a:ext uri="{FF2B5EF4-FFF2-40B4-BE49-F238E27FC236}">
                  <a16:creationId xmlns:a16="http://schemas.microsoft.com/office/drawing/2014/main" id="{02B4E272-634F-9B48-818F-2A3AE6FC28CF}"/>
                </a:ext>
              </a:extLst>
            </p:cNvPr>
            <p:cNvSpPr txBox="1"/>
            <p:nvPr/>
          </p:nvSpPr>
          <p:spPr>
            <a:xfrm>
              <a:off x="5584594" y="1545042"/>
              <a:ext cx="677013" cy="261610"/>
            </a:xfrm>
            <a:prstGeom prst="rect">
              <a:avLst/>
            </a:prstGeom>
            <a:noFill/>
          </p:spPr>
          <p:txBody>
            <a:bodyPr wrap="none" rtlCol="0">
              <a:spAutoFit/>
            </a:bodyPr>
            <a:lstStyle/>
            <a:p>
              <a:r>
                <a:rPr lang="es-ES" sz="1100" b="1" dirty="0">
                  <a:solidFill>
                    <a:schemeClr val="tx2">
                      <a:lumMod val="60000"/>
                      <a:lumOff val="40000"/>
                    </a:schemeClr>
                  </a:solidFill>
                </a:rPr>
                <a:t>Etiqueta</a:t>
              </a:r>
            </a:p>
          </p:txBody>
        </p:sp>
        <p:cxnSp>
          <p:nvCxnSpPr>
            <p:cNvPr id="145" name="Conector recto de flecha 66">
              <a:extLst>
                <a:ext uri="{FF2B5EF4-FFF2-40B4-BE49-F238E27FC236}">
                  <a16:creationId xmlns:a16="http://schemas.microsoft.com/office/drawing/2014/main" id="{93803E02-60A4-354C-8E5C-49F3BACE4C25}"/>
                </a:ext>
              </a:extLst>
            </p:cNvPr>
            <p:cNvCxnSpPr/>
            <p:nvPr/>
          </p:nvCxnSpPr>
          <p:spPr>
            <a:xfrm flipV="1">
              <a:off x="6053667" y="1372467"/>
              <a:ext cx="160866" cy="244583"/>
            </a:xfrm>
            <a:prstGeom prst="straightConnector1">
              <a:avLst/>
            </a:prstGeom>
            <a:ln w="19050" cmpd="sng">
              <a:solidFill>
                <a:schemeClr val="tx2">
                  <a:lumMod val="60000"/>
                  <a:lumOff val="40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46" name="Conector recto de flecha 67">
              <a:extLst>
                <a:ext uri="{FF2B5EF4-FFF2-40B4-BE49-F238E27FC236}">
                  <a16:creationId xmlns:a16="http://schemas.microsoft.com/office/drawing/2014/main" id="{BBA81780-4DAC-B249-88E9-5F6F5EF2E717}"/>
                </a:ext>
              </a:extLst>
            </p:cNvPr>
            <p:cNvCxnSpPr/>
            <p:nvPr/>
          </p:nvCxnSpPr>
          <p:spPr>
            <a:xfrm flipV="1">
              <a:off x="6596649" y="1372467"/>
              <a:ext cx="160866" cy="244583"/>
            </a:xfrm>
            <a:prstGeom prst="straightConnector1">
              <a:avLst/>
            </a:prstGeom>
            <a:ln w="19050" cmpd="sng">
              <a:solidFill>
                <a:schemeClr val="tx2">
                  <a:lumMod val="60000"/>
                  <a:lumOff val="40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47" name="Conector recto de flecha 68">
              <a:extLst>
                <a:ext uri="{FF2B5EF4-FFF2-40B4-BE49-F238E27FC236}">
                  <a16:creationId xmlns:a16="http://schemas.microsoft.com/office/drawing/2014/main" id="{B60DA551-C699-794D-8DA9-7A9F984B4593}"/>
                </a:ext>
              </a:extLst>
            </p:cNvPr>
            <p:cNvCxnSpPr/>
            <p:nvPr/>
          </p:nvCxnSpPr>
          <p:spPr>
            <a:xfrm flipV="1">
              <a:off x="7020272" y="1372467"/>
              <a:ext cx="160866" cy="244583"/>
            </a:xfrm>
            <a:prstGeom prst="straightConnector1">
              <a:avLst/>
            </a:prstGeom>
            <a:ln w="19050" cmpd="sng">
              <a:solidFill>
                <a:schemeClr val="tx2">
                  <a:lumMod val="60000"/>
                  <a:lumOff val="40000"/>
                </a:schemeClr>
              </a:solidFill>
              <a:tailEnd type="arrow"/>
            </a:ln>
            <a:effectLst/>
          </p:spPr>
          <p:style>
            <a:lnRef idx="2">
              <a:schemeClr val="accent1"/>
            </a:lnRef>
            <a:fillRef idx="0">
              <a:schemeClr val="accent1"/>
            </a:fillRef>
            <a:effectRef idx="1">
              <a:schemeClr val="accent1"/>
            </a:effectRef>
            <a:fontRef idx="minor">
              <a:schemeClr val="tx1"/>
            </a:fontRef>
          </p:style>
        </p:cxnSp>
        <p:sp>
          <p:nvSpPr>
            <p:cNvPr id="148" name="CuadroTexto 64">
              <a:extLst>
                <a:ext uri="{FF2B5EF4-FFF2-40B4-BE49-F238E27FC236}">
                  <a16:creationId xmlns:a16="http://schemas.microsoft.com/office/drawing/2014/main" id="{3CD33065-C1A2-4245-8FD1-803F400CE58E}"/>
                </a:ext>
              </a:extLst>
            </p:cNvPr>
            <p:cNvSpPr txBox="1"/>
            <p:nvPr/>
          </p:nvSpPr>
          <p:spPr>
            <a:xfrm>
              <a:off x="7483159" y="1550473"/>
              <a:ext cx="495649" cy="261610"/>
            </a:xfrm>
            <a:prstGeom prst="rect">
              <a:avLst/>
            </a:prstGeom>
            <a:noFill/>
          </p:spPr>
          <p:txBody>
            <a:bodyPr wrap="none" rtlCol="0">
              <a:spAutoFit/>
            </a:bodyPr>
            <a:lstStyle/>
            <a:p>
              <a:r>
                <a:rPr lang="es-ES" sz="1100" b="1" dirty="0">
                  <a:solidFill>
                    <a:schemeClr val="tx2">
                      <a:lumMod val="60000"/>
                      <a:lumOff val="40000"/>
                    </a:schemeClr>
                  </a:solidFill>
                </a:rPr>
                <a:t>Color</a:t>
              </a:r>
            </a:p>
          </p:txBody>
        </p:sp>
        <p:cxnSp>
          <p:nvCxnSpPr>
            <p:cNvPr id="149" name="Conector recto de flecha 68">
              <a:extLst>
                <a:ext uri="{FF2B5EF4-FFF2-40B4-BE49-F238E27FC236}">
                  <a16:creationId xmlns:a16="http://schemas.microsoft.com/office/drawing/2014/main" id="{6D62E485-4E89-F34B-A189-1C82D7A83E0B}"/>
                </a:ext>
              </a:extLst>
            </p:cNvPr>
            <p:cNvCxnSpPr/>
            <p:nvPr/>
          </p:nvCxnSpPr>
          <p:spPr>
            <a:xfrm flipV="1">
              <a:off x="7627175" y="1372467"/>
              <a:ext cx="160866" cy="244583"/>
            </a:xfrm>
            <a:prstGeom prst="straightConnector1">
              <a:avLst/>
            </a:prstGeom>
            <a:ln w="19050" cmpd="sng">
              <a:solidFill>
                <a:schemeClr val="tx2">
                  <a:lumMod val="60000"/>
                  <a:lumOff val="40000"/>
                </a:schemeClr>
              </a:solidFill>
              <a:tailEnd type="arrow"/>
            </a:ln>
            <a:effectLst/>
          </p:spPr>
          <p:style>
            <a:lnRef idx="2">
              <a:schemeClr val="accent1"/>
            </a:lnRef>
            <a:fillRef idx="0">
              <a:schemeClr val="accent1"/>
            </a:fillRef>
            <a:effectRef idx="1">
              <a:schemeClr val="accent1"/>
            </a:effectRef>
            <a:fontRef idx="minor">
              <a:schemeClr val="tx1"/>
            </a:fontRef>
          </p:style>
        </p:cxnSp>
      </p:grpSp>
      <p:cxnSp>
        <p:nvCxnSpPr>
          <p:cNvPr id="151" name="Conector recto de flecha 59">
            <a:extLst>
              <a:ext uri="{FF2B5EF4-FFF2-40B4-BE49-F238E27FC236}">
                <a16:creationId xmlns:a16="http://schemas.microsoft.com/office/drawing/2014/main" id="{3448A8CC-A1EB-834E-8752-951BAEC3EF40}"/>
              </a:ext>
            </a:extLst>
          </p:cNvPr>
          <p:cNvCxnSpPr>
            <a:cxnSpLocks/>
          </p:cNvCxnSpPr>
          <p:nvPr/>
        </p:nvCxnSpPr>
        <p:spPr>
          <a:xfrm flipV="1">
            <a:off x="5793897" y="1487606"/>
            <a:ext cx="436081" cy="962547"/>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pic>
        <p:nvPicPr>
          <p:cNvPr id="153" name="Picture 152">
            <a:extLst>
              <a:ext uri="{FF2B5EF4-FFF2-40B4-BE49-F238E27FC236}">
                <a16:creationId xmlns:a16="http://schemas.microsoft.com/office/drawing/2014/main" id="{6AFBE6C1-18F8-AE49-B5AD-B19C3EB2261E}"/>
              </a:ext>
            </a:extLst>
          </p:cNvPr>
          <p:cNvPicPr>
            <a:picLocks noChangeAspect="1"/>
          </p:cNvPicPr>
          <p:nvPr/>
        </p:nvPicPr>
        <p:blipFill>
          <a:blip r:embed="rId8"/>
          <a:stretch>
            <a:fillRect/>
          </a:stretch>
        </p:blipFill>
        <p:spPr>
          <a:xfrm>
            <a:off x="6565709" y="4542136"/>
            <a:ext cx="2315191" cy="1560653"/>
          </a:xfrm>
          <a:prstGeom prst="rect">
            <a:avLst/>
          </a:prstGeom>
        </p:spPr>
      </p:pic>
      <p:sp>
        <p:nvSpPr>
          <p:cNvPr id="76" name="Llamada ovalada 75"/>
          <p:cNvSpPr/>
          <p:nvPr/>
        </p:nvSpPr>
        <p:spPr>
          <a:xfrm>
            <a:off x="4670176" y="3913545"/>
            <a:ext cx="2951807" cy="2361630"/>
          </a:xfrm>
          <a:prstGeom prst="wedgeEllipseCallout">
            <a:avLst>
              <a:gd name="adj1" fmla="val 54168"/>
              <a:gd name="adj2" fmla="val 86990"/>
            </a:avLst>
          </a:prstGeom>
          <a:solidFill>
            <a:schemeClr val="bg1"/>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s-ES_tradnl" sz="1600" dirty="0">
                <a:solidFill>
                  <a:schemeClr val="accent6">
                    <a:lumMod val="75000"/>
                  </a:schemeClr>
                </a:solidFill>
                <a:latin typeface="Arial"/>
                <a:cs typeface="Arial"/>
              </a:rPr>
              <a:t>En nuestro caso el mapa de biomas y el de punto son vectoriales mientras que los de clima son </a:t>
            </a:r>
            <a:r>
              <a:rPr lang="es-ES_tradnl" sz="1600" dirty="0" err="1">
                <a:solidFill>
                  <a:schemeClr val="accent6">
                    <a:lumMod val="75000"/>
                  </a:schemeClr>
                </a:solidFill>
                <a:latin typeface="Arial"/>
                <a:cs typeface="Arial"/>
              </a:rPr>
              <a:t>raster</a:t>
            </a:r>
            <a:endParaRPr lang="es-ES" sz="1600" dirty="0">
              <a:solidFill>
                <a:schemeClr val="accent6">
                  <a:lumMod val="75000"/>
                </a:schemeClr>
              </a:solidFill>
              <a:latin typeface="Arial"/>
              <a:cs typeface="Arial"/>
            </a:endParaRPr>
          </a:p>
        </p:txBody>
      </p:sp>
      <p:graphicFrame>
        <p:nvGraphicFramePr>
          <p:cNvPr id="154" name="Tabla 58">
            <a:extLst>
              <a:ext uri="{FF2B5EF4-FFF2-40B4-BE49-F238E27FC236}">
                <a16:creationId xmlns:a16="http://schemas.microsoft.com/office/drawing/2014/main" id="{4E036946-123E-BD4F-A431-F697E621D07F}"/>
              </a:ext>
            </a:extLst>
          </p:cNvPr>
          <p:cNvGraphicFramePr>
            <a:graphicFrameLocks noGrp="1"/>
          </p:cNvGraphicFramePr>
          <p:nvPr>
            <p:extLst>
              <p:ext uri="{D42A27DB-BD31-4B8C-83A1-F6EECF244321}">
                <p14:modId xmlns:p14="http://schemas.microsoft.com/office/powerpoint/2010/main" val="2688161183"/>
              </p:ext>
            </p:extLst>
          </p:nvPr>
        </p:nvGraphicFramePr>
        <p:xfrm>
          <a:off x="5332644" y="2436853"/>
          <a:ext cx="1025529" cy="1066800"/>
        </p:xfrm>
        <a:graphic>
          <a:graphicData uri="http://schemas.openxmlformats.org/drawingml/2006/table">
            <a:tbl>
              <a:tblPr firstRow="1" bandRow="1">
                <a:tableStyleId>{5C22544A-7EE6-4342-B048-85BDC9FD1C3A}</a:tableStyleId>
              </a:tblPr>
              <a:tblGrid>
                <a:gridCol w="542611">
                  <a:extLst>
                    <a:ext uri="{9D8B030D-6E8A-4147-A177-3AD203B41FA5}">
                      <a16:colId xmlns:a16="http://schemas.microsoft.com/office/drawing/2014/main" val="20001"/>
                    </a:ext>
                  </a:extLst>
                </a:gridCol>
                <a:gridCol w="482918">
                  <a:extLst>
                    <a:ext uri="{9D8B030D-6E8A-4147-A177-3AD203B41FA5}">
                      <a16:colId xmlns:a16="http://schemas.microsoft.com/office/drawing/2014/main" val="20002"/>
                    </a:ext>
                  </a:extLst>
                </a:gridCol>
              </a:tblGrid>
              <a:tr h="0">
                <a:tc>
                  <a:txBody>
                    <a:bodyPr/>
                    <a:lstStyle/>
                    <a:p>
                      <a:r>
                        <a:rPr lang="es-ES" sz="800" dirty="0">
                          <a:latin typeface="Arial"/>
                          <a:cs typeface="Arial"/>
                        </a:rPr>
                        <a:t>Bioma</a:t>
                      </a:r>
                    </a:p>
                  </a:txBody>
                  <a:tcPr/>
                </a:tc>
                <a:tc>
                  <a:txBody>
                    <a:bodyPr/>
                    <a:lstStyle/>
                    <a:p>
                      <a:r>
                        <a:rPr lang="es-ES" sz="800" dirty="0">
                          <a:latin typeface="Arial"/>
                          <a:cs typeface="Arial"/>
                        </a:rPr>
                        <a:t>Color</a:t>
                      </a:r>
                    </a:p>
                  </a:txBody>
                  <a:tcPr/>
                </a:tc>
                <a:extLst>
                  <a:ext uri="{0D108BD9-81ED-4DB2-BD59-A6C34878D82A}">
                    <a16:rowId xmlns:a16="http://schemas.microsoft.com/office/drawing/2014/main" val="10000"/>
                  </a:ext>
                </a:extLst>
              </a:tr>
              <a:tr h="0">
                <a:tc>
                  <a:txBody>
                    <a:bodyPr/>
                    <a:lstStyle/>
                    <a:p>
                      <a:pPr algn="r"/>
                      <a:r>
                        <a:rPr lang="es-ES" sz="800" dirty="0">
                          <a:latin typeface="Arial"/>
                          <a:cs typeface="Arial"/>
                        </a:rPr>
                        <a:t>1</a:t>
                      </a:r>
                    </a:p>
                  </a:txBody>
                  <a:tcPr/>
                </a:tc>
                <a:tc>
                  <a:txBody>
                    <a:bodyPr/>
                    <a:lstStyle/>
                    <a:p>
                      <a:pPr algn="r"/>
                      <a:r>
                        <a:rPr lang="es-ES" sz="800" dirty="0">
                          <a:latin typeface="Arial"/>
                          <a:cs typeface="Arial"/>
                        </a:rPr>
                        <a:t>Red</a:t>
                      </a:r>
                    </a:p>
                  </a:txBody>
                  <a:tcPr/>
                </a:tc>
                <a:extLst>
                  <a:ext uri="{0D108BD9-81ED-4DB2-BD59-A6C34878D82A}">
                    <a16:rowId xmlns:a16="http://schemas.microsoft.com/office/drawing/2014/main" val="10001"/>
                  </a:ext>
                </a:extLst>
              </a:tr>
              <a:tr h="0">
                <a:tc>
                  <a:txBody>
                    <a:bodyPr/>
                    <a:lstStyle/>
                    <a:p>
                      <a:pPr algn="r"/>
                      <a:r>
                        <a:rPr lang="es-ES" sz="800" dirty="0">
                          <a:latin typeface="Arial"/>
                          <a:cs typeface="Arial"/>
                        </a:rPr>
                        <a:t>2</a:t>
                      </a:r>
                    </a:p>
                  </a:txBody>
                  <a:tcPr/>
                </a:tc>
                <a:tc>
                  <a:txBody>
                    <a:bodyPr/>
                    <a:lstStyle/>
                    <a:p>
                      <a:pPr algn="r"/>
                      <a:r>
                        <a:rPr lang="es-ES" sz="800" dirty="0" err="1">
                          <a:latin typeface="Arial"/>
                          <a:cs typeface="Arial"/>
                        </a:rPr>
                        <a:t>Yellow</a:t>
                      </a:r>
                      <a:endParaRPr lang="es-ES" sz="800" dirty="0">
                        <a:latin typeface="Arial"/>
                        <a:cs typeface="Arial"/>
                      </a:endParaRPr>
                    </a:p>
                  </a:txBody>
                  <a:tcPr/>
                </a:tc>
                <a:extLst>
                  <a:ext uri="{0D108BD9-81ED-4DB2-BD59-A6C34878D82A}">
                    <a16:rowId xmlns:a16="http://schemas.microsoft.com/office/drawing/2014/main" val="10002"/>
                  </a:ext>
                </a:extLst>
              </a:tr>
              <a:tr h="0">
                <a:tc>
                  <a:txBody>
                    <a:bodyPr/>
                    <a:lstStyle/>
                    <a:p>
                      <a:pPr algn="r"/>
                      <a:r>
                        <a:rPr lang="es-ES" sz="800" dirty="0">
                          <a:latin typeface="Arial"/>
                          <a:cs typeface="Arial"/>
                        </a:rPr>
                        <a:t>3</a:t>
                      </a:r>
                    </a:p>
                  </a:txBody>
                  <a:tcPr/>
                </a:tc>
                <a:tc>
                  <a:txBody>
                    <a:bodyPr/>
                    <a:lstStyle/>
                    <a:p>
                      <a:pPr algn="r"/>
                      <a:r>
                        <a:rPr lang="es-ES" sz="800" dirty="0">
                          <a:latin typeface="Arial"/>
                          <a:cs typeface="Arial"/>
                        </a:rPr>
                        <a:t>Green</a:t>
                      </a:r>
                    </a:p>
                  </a:txBody>
                  <a:tcPr/>
                </a:tc>
                <a:extLst>
                  <a:ext uri="{0D108BD9-81ED-4DB2-BD59-A6C34878D82A}">
                    <a16:rowId xmlns:a16="http://schemas.microsoft.com/office/drawing/2014/main" val="10003"/>
                  </a:ext>
                </a:extLst>
              </a:tr>
              <a:tr h="0">
                <a:tc>
                  <a:txBody>
                    <a:bodyPr/>
                    <a:lstStyle/>
                    <a:p>
                      <a:pPr algn="r"/>
                      <a:r>
                        <a:rPr lang="es-ES" sz="800" dirty="0">
                          <a:latin typeface="Arial"/>
                          <a:cs typeface="Arial"/>
                        </a:rPr>
                        <a:t>4</a:t>
                      </a:r>
                    </a:p>
                  </a:txBody>
                  <a:tcPr/>
                </a:tc>
                <a:tc>
                  <a:txBody>
                    <a:bodyPr/>
                    <a:lstStyle/>
                    <a:p>
                      <a:pPr algn="r"/>
                      <a:r>
                        <a:rPr lang="es-ES" sz="800" dirty="0" err="1">
                          <a:latin typeface="Arial"/>
                          <a:cs typeface="Arial"/>
                        </a:rPr>
                        <a:t>Purple</a:t>
                      </a:r>
                      <a:endParaRPr lang="es-ES" sz="800" dirty="0">
                        <a:latin typeface="Arial"/>
                        <a:cs typeface="Arial"/>
                      </a:endParaRP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39357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Lst>
  </p:timing>
</p:sld>
</file>

<file path=ppt/slides/slide2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71" name="Forma libre 70"/>
          <p:cNvSpPr/>
          <p:nvPr/>
        </p:nvSpPr>
        <p:spPr>
          <a:xfrm>
            <a:off x="6373545" y="1461762"/>
            <a:ext cx="2623696" cy="5128148"/>
          </a:xfrm>
          <a:custGeom>
            <a:avLst/>
            <a:gdLst>
              <a:gd name="connsiteX0" fmla="*/ 1844973 w 2623696"/>
              <a:gd name="connsiteY0" fmla="*/ 35945 h 5128148"/>
              <a:gd name="connsiteX1" fmla="*/ 0 w 2623696"/>
              <a:gd name="connsiteY1" fmla="*/ 1917065 h 5128148"/>
              <a:gd name="connsiteX2" fmla="*/ 11980 w 2623696"/>
              <a:gd name="connsiteY2" fmla="*/ 5128148 h 5128148"/>
              <a:gd name="connsiteX3" fmla="*/ 2611715 w 2623696"/>
              <a:gd name="connsiteY3" fmla="*/ 5128148 h 5128148"/>
              <a:gd name="connsiteX4" fmla="*/ 2623696 w 2623696"/>
              <a:gd name="connsiteY4" fmla="*/ 0 h 5128148"/>
              <a:gd name="connsiteX5" fmla="*/ 1809032 w 2623696"/>
              <a:gd name="connsiteY5" fmla="*/ 0 h 5128148"/>
              <a:gd name="connsiteX6" fmla="*/ 1844973 w 2623696"/>
              <a:gd name="connsiteY6" fmla="*/ 35945 h 5128148"/>
              <a:gd name="connsiteX0" fmla="*/ 1809032 w 2623696"/>
              <a:gd name="connsiteY0" fmla="*/ 0 h 5128148"/>
              <a:gd name="connsiteX1" fmla="*/ 0 w 2623696"/>
              <a:gd name="connsiteY1" fmla="*/ 1917065 h 5128148"/>
              <a:gd name="connsiteX2" fmla="*/ 11980 w 2623696"/>
              <a:gd name="connsiteY2" fmla="*/ 5128148 h 5128148"/>
              <a:gd name="connsiteX3" fmla="*/ 2611715 w 2623696"/>
              <a:gd name="connsiteY3" fmla="*/ 5128148 h 5128148"/>
              <a:gd name="connsiteX4" fmla="*/ 2623696 w 2623696"/>
              <a:gd name="connsiteY4" fmla="*/ 0 h 5128148"/>
              <a:gd name="connsiteX5" fmla="*/ 1809032 w 2623696"/>
              <a:gd name="connsiteY5" fmla="*/ 0 h 512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23696" h="5128148">
                <a:moveTo>
                  <a:pt x="1809032" y="0"/>
                </a:moveTo>
                <a:lnTo>
                  <a:pt x="0" y="1917065"/>
                </a:lnTo>
                <a:cubicBezTo>
                  <a:pt x="3993" y="2987426"/>
                  <a:pt x="7987" y="4057787"/>
                  <a:pt x="11980" y="5128148"/>
                </a:cubicBezTo>
                <a:lnTo>
                  <a:pt x="2611715" y="5128148"/>
                </a:lnTo>
                <a:cubicBezTo>
                  <a:pt x="2615709" y="3418765"/>
                  <a:pt x="2619702" y="1709383"/>
                  <a:pt x="2623696" y="0"/>
                </a:cubicBezTo>
                <a:lnTo>
                  <a:pt x="1809032" y="0"/>
                </a:lnTo>
                <a:close/>
              </a:path>
            </a:pathLst>
          </a:custGeom>
          <a:solidFill>
            <a:schemeClr val="accent6">
              <a:lumMod val="40000"/>
              <a:lumOff val="60000"/>
            </a:schemeClr>
          </a:solidFill>
          <a:ln w="1270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70" name="Forma libre 69"/>
          <p:cNvSpPr/>
          <p:nvPr/>
        </p:nvSpPr>
        <p:spPr>
          <a:xfrm>
            <a:off x="107820" y="143779"/>
            <a:ext cx="8877437" cy="6458113"/>
          </a:xfrm>
          <a:custGeom>
            <a:avLst/>
            <a:gdLst>
              <a:gd name="connsiteX0" fmla="*/ 8829516 w 8877437"/>
              <a:gd name="connsiteY0" fmla="*/ 1210147 h 6470094"/>
              <a:gd name="connsiteX1" fmla="*/ 7883068 w 8877437"/>
              <a:gd name="connsiteY1" fmla="*/ 1210147 h 6470094"/>
              <a:gd name="connsiteX2" fmla="*/ 6002154 w 8877437"/>
              <a:gd name="connsiteY2" fmla="*/ 3199102 h 6470094"/>
              <a:gd name="connsiteX3" fmla="*/ 5990173 w 8877437"/>
              <a:gd name="connsiteY3" fmla="*/ 6458112 h 6470094"/>
              <a:gd name="connsiteX4" fmla="*/ 23961 w 8877437"/>
              <a:gd name="connsiteY4" fmla="*/ 6470094 h 6470094"/>
              <a:gd name="connsiteX5" fmla="*/ 0 w 8877437"/>
              <a:gd name="connsiteY5" fmla="*/ 11982 h 6470094"/>
              <a:gd name="connsiteX6" fmla="*/ 8877437 w 8877437"/>
              <a:gd name="connsiteY6" fmla="*/ 0 h 6470094"/>
              <a:gd name="connsiteX7" fmla="*/ 8829516 w 8877437"/>
              <a:gd name="connsiteY7" fmla="*/ 1210147 h 6470094"/>
              <a:gd name="connsiteX0" fmla="*/ 8876083 w 8877437"/>
              <a:gd name="connsiteY0" fmla="*/ 1205914 h 6470094"/>
              <a:gd name="connsiteX1" fmla="*/ 7883068 w 8877437"/>
              <a:gd name="connsiteY1" fmla="*/ 1210147 h 6470094"/>
              <a:gd name="connsiteX2" fmla="*/ 6002154 w 8877437"/>
              <a:gd name="connsiteY2" fmla="*/ 3199102 h 6470094"/>
              <a:gd name="connsiteX3" fmla="*/ 5990173 w 8877437"/>
              <a:gd name="connsiteY3" fmla="*/ 6458112 h 6470094"/>
              <a:gd name="connsiteX4" fmla="*/ 23961 w 8877437"/>
              <a:gd name="connsiteY4" fmla="*/ 6470094 h 6470094"/>
              <a:gd name="connsiteX5" fmla="*/ 0 w 8877437"/>
              <a:gd name="connsiteY5" fmla="*/ 11982 h 6470094"/>
              <a:gd name="connsiteX6" fmla="*/ 8877437 w 8877437"/>
              <a:gd name="connsiteY6" fmla="*/ 0 h 6470094"/>
              <a:gd name="connsiteX7" fmla="*/ 8876083 w 8877437"/>
              <a:gd name="connsiteY7" fmla="*/ 1205914 h 6470094"/>
              <a:gd name="connsiteX0" fmla="*/ 8732319 w 8877437"/>
              <a:gd name="connsiteY0" fmla="*/ 1205914 h 6470094"/>
              <a:gd name="connsiteX1" fmla="*/ 7883068 w 8877437"/>
              <a:gd name="connsiteY1" fmla="*/ 1210147 h 6470094"/>
              <a:gd name="connsiteX2" fmla="*/ 6002154 w 8877437"/>
              <a:gd name="connsiteY2" fmla="*/ 3199102 h 6470094"/>
              <a:gd name="connsiteX3" fmla="*/ 5990173 w 8877437"/>
              <a:gd name="connsiteY3" fmla="*/ 6458112 h 6470094"/>
              <a:gd name="connsiteX4" fmla="*/ 23961 w 8877437"/>
              <a:gd name="connsiteY4" fmla="*/ 6470094 h 6470094"/>
              <a:gd name="connsiteX5" fmla="*/ 0 w 8877437"/>
              <a:gd name="connsiteY5" fmla="*/ 11982 h 6470094"/>
              <a:gd name="connsiteX6" fmla="*/ 8877437 w 8877437"/>
              <a:gd name="connsiteY6" fmla="*/ 0 h 6470094"/>
              <a:gd name="connsiteX7" fmla="*/ 8732319 w 8877437"/>
              <a:gd name="connsiteY7" fmla="*/ 1205914 h 6470094"/>
              <a:gd name="connsiteX0" fmla="*/ 8732319 w 8733673"/>
              <a:gd name="connsiteY0" fmla="*/ 1205914 h 6470094"/>
              <a:gd name="connsiteX1" fmla="*/ 7883068 w 8733673"/>
              <a:gd name="connsiteY1" fmla="*/ 1210147 h 6470094"/>
              <a:gd name="connsiteX2" fmla="*/ 6002154 w 8733673"/>
              <a:gd name="connsiteY2" fmla="*/ 3199102 h 6470094"/>
              <a:gd name="connsiteX3" fmla="*/ 5990173 w 8733673"/>
              <a:gd name="connsiteY3" fmla="*/ 6458112 h 6470094"/>
              <a:gd name="connsiteX4" fmla="*/ 23961 w 8733673"/>
              <a:gd name="connsiteY4" fmla="*/ 6470094 h 6470094"/>
              <a:gd name="connsiteX5" fmla="*/ 0 w 8733673"/>
              <a:gd name="connsiteY5" fmla="*/ 11982 h 6470094"/>
              <a:gd name="connsiteX6" fmla="*/ 8733673 w 8733673"/>
              <a:gd name="connsiteY6" fmla="*/ 0 h 6470094"/>
              <a:gd name="connsiteX7" fmla="*/ 8732319 w 8733673"/>
              <a:gd name="connsiteY7" fmla="*/ 1205914 h 6470094"/>
              <a:gd name="connsiteX0" fmla="*/ 8876083 w 8877437"/>
              <a:gd name="connsiteY0" fmla="*/ 1205914 h 6470094"/>
              <a:gd name="connsiteX1" fmla="*/ 8026832 w 8877437"/>
              <a:gd name="connsiteY1" fmla="*/ 1210147 h 6470094"/>
              <a:gd name="connsiteX2" fmla="*/ 6145918 w 8877437"/>
              <a:gd name="connsiteY2" fmla="*/ 3199102 h 6470094"/>
              <a:gd name="connsiteX3" fmla="*/ 6133937 w 8877437"/>
              <a:gd name="connsiteY3" fmla="*/ 6458112 h 6470094"/>
              <a:gd name="connsiteX4" fmla="*/ 167725 w 8877437"/>
              <a:gd name="connsiteY4" fmla="*/ 6470094 h 6470094"/>
              <a:gd name="connsiteX5" fmla="*/ 0 w 8877437"/>
              <a:gd name="connsiteY5" fmla="*/ 11982 h 6470094"/>
              <a:gd name="connsiteX6" fmla="*/ 8877437 w 8877437"/>
              <a:gd name="connsiteY6" fmla="*/ 0 h 6470094"/>
              <a:gd name="connsiteX7" fmla="*/ 8876083 w 8877437"/>
              <a:gd name="connsiteY7" fmla="*/ 1205914 h 6470094"/>
              <a:gd name="connsiteX0" fmla="*/ 8876083 w 8877437"/>
              <a:gd name="connsiteY0" fmla="*/ 1205914 h 6458113"/>
              <a:gd name="connsiteX1" fmla="*/ 8026832 w 8877437"/>
              <a:gd name="connsiteY1" fmla="*/ 1210147 h 6458113"/>
              <a:gd name="connsiteX2" fmla="*/ 6145918 w 8877437"/>
              <a:gd name="connsiteY2" fmla="*/ 3199102 h 6458113"/>
              <a:gd name="connsiteX3" fmla="*/ 6133937 w 8877437"/>
              <a:gd name="connsiteY3" fmla="*/ 6458112 h 6458113"/>
              <a:gd name="connsiteX4" fmla="*/ 23961 w 8877437"/>
              <a:gd name="connsiteY4" fmla="*/ 6458113 h 6458113"/>
              <a:gd name="connsiteX5" fmla="*/ 0 w 8877437"/>
              <a:gd name="connsiteY5" fmla="*/ 11982 h 6458113"/>
              <a:gd name="connsiteX6" fmla="*/ 8877437 w 8877437"/>
              <a:gd name="connsiteY6" fmla="*/ 0 h 6458113"/>
              <a:gd name="connsiteX7" fmla="*/ 8876083 w 8877437"/>
              <a:gd name="connsiteY7" fmla="*/ 1205914 h 6458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77437" h="6458113">
                <a:moveTo>
                  <a:pt x="8876083" y="1205914"/>
                </a:moveTo>
                <a:lnTo>
                  <a:pt x="8026832" y="1210147"/>
                </a:lnTo>
                <a:lnTo>
                  <a:pt x="6145918" y="3199102"/>
                </a:lnTo>
                <a:cubicBezTo>
                  <a:pt x="6141924" y="4285439"/>
                  <a:pt x="6137931" y="5371775"/>
                  <a:pt x="6133937" y="6458112"/>
                </a:cubicBezTo>
                <a:lnTo>
                  <a:pt x="23961" y="6458113"/>
                </a:lnTo>
                <a:lnTo>
                  <a:pt x="0" y="11982"/>
                </a:lnTo>
                <a:lnTo>
                  <a:pt x="8877437" y="0"/>
                </a:lnTo>
                <a:cubicBezTo>
                  <a:pt x="8876986" y="401971"/>
                  <a:pt x="8876534" y="803943"/>
                  <a:pt x="8876083" y="1205914"/>
                </a:cubicBezTo>
                <a:close/>
              </a:path>
            </a:pathLst>
          </a:custGeom>
          <a:solidFill>
            <a:schemeClr val="accent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163" name="Forma libre 73">
            <a:extLst>
              <a:ext uri="{FF2B5EF4-FFF2-40B4-BE49-F238E27FC236}">
                <a16:creationId xmlns:a16="http://schemas.microsoft.com/office/drawing/2014/main" id="{9170FA3E-2FDE-C342-A26F-DAD2501599C2}"/>
              </a:ext>
            </a:extLst>
          </p:cNvPr>
          <p:cNvSpPr/>
          <p:nvPr/>
        </p:nvSpPr>
        <p:spPr>
          <a:xfrm>
            <a:off x="7813158" y="911867"/>
            <a:ext cx="791386" cy="3582335"/>
          </a:xfrm>
          <a:custGeom>
            <a:avLst/>
            <a:gdLst>
              <a:gd name="connsiteX0" fmla="*/ 0 w 835836"/>
              <a:gd name="connsiteY0" fmla="*/ 10856 h 3582335"/>
              <a:gd name="connsiteX1" fmla="*/ 792416 w 835836"/>
              <a:gd name="connsiteY1" fmla="*/ 0 h 3582335"/>
              <a:gd name="connsiteX2" fmla="*/ 835836 w 835836"/>
              <a:gd name="connsiteY2" fmla="*/ 3061268 h 3582335"/>
              <a:gd name="connsiteX3" fmla="*/ 206245 w 835836"/>
              <a:gd name="connsiteY3" fmla="*/ 3582335 h 3582335"/>
              <a:gd name="connsiteX0" fmla="*/ 0 w 816786"/>
              <a:gd name="connsiteY0" fmla="*/ 0 h 3590529"/>
              <a:gd name="connsiteX1" fmla="*/ 773366 w 816786"/>
              <a:gd name="connsiteY1" fmla="*/ 8194 h 3590529"/>
              <a:gd name="connsiteX2" fmla="*/ 816786 w 816786"/>
              <a:gd name="connsiteY2" fmla="*/ 3069462 h 3590529"/>
              <a:gd name="connsiteX3" fmla="*/ 187195 w 816786"/>
              <a:gd name="connsiteY3" fmla="*/ 3590529 h 3590529"/>
              <a:gd name="connsiteX0" fmla="*/ 0 w 816786"/>
              <a:gd name="connsiteY0" fmla="*/ 4506 h 3582335"/>
              <a:gd name="connsiteX1" fmla="*/ 773366 w 816786"/>
              <a:gd name="connsiteY1" fmla="*/ 0 h 3582335"/>
              <a:gd name="connsiteX2" fmla="*/ 816786 w 816786"/>
              <a:gd name="connsiteY2" fmla="*/ 3061268 h 3582335"/>
              <a:gd name="connsiteX3" fmla="*/ 187195 w 816786"/>
              <a:gd name="connsiteY3" fmla="*/ 3582335 h 3582335"/>
              <a:gd name="connsiteX0" fmla="*/ 0 w 791386"/>
              <a:gd name="connsiteY0" fmla="*/ 4506 h 3582335"/>
              <a:gd name="connsiteX1" fmla="*/ 773366 w 791386"/>
              <a:gd name="connsiteY1" fmla="*/ 0 h 3582335"/>
              <a:gd name="connsiteX2" fmla="*/ 791386 w 791386"/>
              <a:gd name="connsiteY2" fmla="*/ 3061268 h 3582335"/>
              <a:gd name="connsiteX3" fmla="*/ 187195 w 791386"/>
              <a:gd name="connsiteY3" fmla="*/ 3582335 h 3582335"/>
            </a:gdLst>
            <a:ahLst/>
            <a:cxnLst>
              <a:cxn ang="0">
                <a:pos x="connsiteX0" y="connsiteY0"/>
              </a:cxn>
              <a:cxn ang="0">
                <a:pos x="connsiteX1" y="connsiteY1"/>
              </a:cxn>
              <a:cxn ang="0">
                <a:pos x="connsiteX2" y="connsiteY2"/>
              </a:cxn>
              <a:cxn ang="0">
                <a:pos x="connsiteX3" y="connsiteY3"/>
              </a:cxn>
            </a:cxnLst>
            <a:rect l="l" t="t" r="r" b="b"/>
            <a:pathLst>
              <a:path w="791386" h="3582335">
                <a:moveTo>
                  <a:pt x="0" y="4506"/>
                </a:moveTo>
                <a:lnTo>
                  <a:pt x="773366" y="0"/>
                </a:lnTo>
                <a:lnTo>
                  <a:pt x="791386" y="3061268"/>
                </a:lnTo>
                <a:lnTo>
                  <a:pt x="187195" y="3582335"/>
                </a:lnTo>
              </a:path>
            </a:pathLst>
          </a:cu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grpSp>
        <p:nvGrpSpPr>
          <p:cNvPr id="137" name="Agrupar 136"/>
          <p:cNvGrpSpPr/>
          <p:nvPr/>
        </p:nvGrpSpPr>
        <p:grpSpPr>
          <a:xfrm>
            <a:off x="2151627" y="4198444"/>
            <a:ext cx="2116280" cy="992114"/>
            <a:chOff x="1787648" y="4173044"/>
            <a:chExt cx="2116280" cy="992114"/>
          </a:xfrm>
        </p:grpSpPr>
        <p:sp>
          <p:nvSpPr>
            <p:cNvPr id="132" name="Paralelogramo 131"/>
            <p:cNvSpPr/>
            <p:nvPr/>
          </p:nvSpPr>
          <p:spPr>
            <a:xfrm>
              <a:off x="1787648" y="4173044"/>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2" name="Agrupar 1"/>
            <p:cNvGrpSpPr/>
            <p:nvPr/>
          </p:nvGrpSpPr>
          <p:grpSpPr>
            <a:xfrm>
              <a:off x="1868789" y="4232804"/>
              <a:ext cx="1916855" cy="899532"/>
              <a:chOff x="602556" y="3758112"/>
              <a:chExt cx="1916855" cy="899532"/>
            </a:xfrm>
          </p:grpSpPr>
          <p:pic>
            <p:nvPicPr>
              <p:cNvPr id="81" name="Imagen 80" descr="Screen Shot 2019-09-28 at 16.23.21.png"/>
              <p:cNvPicPr>
                <a:picLocks noChangeAspect="1"/>
              </p:cNvPicPr>
              <p:nvPr/>
            </p:nvPicPr>
            <p:blipFill rotWithShape="1">
              <a:blip r:embed="rId3">
                <a:extLst>
                  <a:ext uri="{28A0092B-C50C-407E-A947-70E740481C1C}">
                    <a14:useLocalDpi xmlns:a14="http://schemas.microsoft.com/office/drawing/2010/main" val="0"/>
                  </a:ext>
                </a:extLst>
              </a:blip>
              <a:srcRect l="10086" r="6441"/>
              <a:stretch/>
            </p:blipFill>
            <p:spPr>
              <a:xfrm>
                <a:off x="903262" y="3785536"/>
                <a:ext cx="1291103" cy="871200"/>
              </a:xfrm>
              <a:prstGeom prst="rect">
                <a:avLst/>
              </a:prstGeom>
              <a:scene3d>
                <a:camera prst="perspectiveFront" fov="5400000">
                  <a:rot lat="304488" lon="1206851" rev="52230"/>
                </a:camera>
                <a:lightRig rig="threePt" dir="t"/>
              </a:scene3d>
            </p:spPr>
          </p:pic>
          <p:sp>
            <p:nvSpPr>
              <p:cNvPr id="12" name="Paralelogramo 11"/>
              <p:cNvSpPr/>
              <p:nvPr/>
            </p:nvSpPr>
            <p:spPr>
              <a:xfrm>
                <a:off x="602556" y="3758112"/>
                <a:ext cx="1916855" cy="898624"/>
              </a:xfrm>
              <a:prstGeom prst="parallelogram">
                <a:avLst>
                  <a:gd name="adj" fmla="val 47664"/>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34" name="CuadroTexto 33"/>
              <p:cNvSpPr txBox="1"/>
              <p:nvPr/>
            </p:nvSpPr>
            <p:spPr>
              <a:xfrm rot="20816069">
                <a:off x="667436" y="4403728"/>
                <a:ext cx="633660" cy="253916"/>
              </a:xfrm>
              <a:prstGeom prst="rect">
                <a:avLst/>
              </a:prstGeom>
              <a:noFill/>
            </p:spPr>
            <p:txBody>
              <a:bodyPr wrap="none" rtlCol="0">
                <a:spAutoFit/>
                <a:scene3d>
                  <a:camera prst="perspectiveContrastingLeftFacing"/>
                  <a:lightRig rig="threePt" dir="t"/>
                </a:scene3d>
              </a:bodyPr>
              <a:lstStyle/>
              <a:p>
                <a:r>
                  <a:rPr lang="es-ES" sz="1050" dirty="0">
                    <a:latin typeface="Arial"/>
                    <a:cs typeface="Arial"/>
                  </a:rPr>
                  <a:t>Biomas</a:t>
                </a:r>
              </a:p>
            </p:txBody>
          </p:sp>
        </p:grpSp>
      </p:grpSp>
      <p:grpSp>
        <p:nvGrpSpPr>
          <p:cNvPr id="5" name="Agrupar 4"/>
          <p:cNvGrpSpPr/>
          <p:nvPr/>
        </p:nvGrpSpPr>
        <p:grpSpPr>
          <a:xfrm>
            <a:off x="2187567" y="2902719"/>
            <a:ext cx="2116280" cy="992114"/>
            <a:chOff x="2187567" y="2902719"/>
            <a:chExt cx="2116280" cy="992114"/>
          </a:xfrm>
        </p:grpSpPr>
        <p:sp>
          <p:nvSpPr>
            <p:cNvPr id="131" name="Paralelogramo 130"/>
            <p:cNvSpPr/>
            <p:nvPr/>
          </p:nvSpPr>
          <p:spPr>
            <a:xfrm>
              <a:off x="2187567" y="2902719"/>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17" name="Agrupar 16"/>
            <p:cNvGrpSpPr/>
            <p:nvPr/>
          </p:nvGrpSpPr>
          <p:grpSpPr>
            <a:xfrm>
              <a:off x="2277056" y="2933083"/>
              <a:ext cx="1916855" cy="898624"/>
              <a:chOff x="781312" y="1903865"/>
              <a:chExt cx="1916855" cy="898624"/>
            </a:xfrm>
          </p:grpSpPr>
          <p:pic>
            <p:nvPicPr>
              <p:cNvPr id="8" name="Imagen 7" descr="Screen Shot 2019-09-27 at 14.14.29.png"/>
              <p:cNvPicPr>
                <a:picLocks noChangeAspect="1"/>
              </p:cNvPicPr>
              <p:nvPr/>
            </p:nvPicPr>
            <p:blipFill rotWithShape="1">
              <a:blip r:embed="rId4">
                <a:extLst>
                  <a:ext uri="{28A0092B-C50C-407E-A947-70E740481C1C}">
                    <a14:useLocalDpi xmlns:a14="http://schemas.microsoft.com/office/drawing/2010/main" val="0"/>
                  </a:ext>
                </a:extLst>
              </a:blip>
              <a:srcRect l="7659" r="5227"/>
              <a:stretch/>
            </p:blipFill>
            <p:spPr>
              <a:xfrm>
                <a:off x="1152096" y="1916832"/>
                <a:ext cx="1233951" cy="871200"/>
              </a:xfrm>
              <a:prstGeom prst="rect">
                <a:avLst/>
              </a:prstGeom>
              <a:scene3d>
                <a:camera prst="perspectiveFront" fov="5400000">
                  <a:rot lat="304488" lon="1206851" rev="52230"/>
                </a:camera>
                <a:lightRig rig="threePt" dir="t"/>
              </a:scene3d>
            </p:spPr>
          </p:pic>
          <p:sp>
            <p:nvSpPr>
              <p:cNvPr id="10" name="Paralelogramo 9"/>
              <p:cNvSpPr/>
              <p:nvPr/>
            </p:nvSpPr>
            <p:spPr>
              <a:xfrm>
                <a:off x="781312" y="1903865"/>
                <a:ext cx="1916855" cy="898624"/>
              </a:xfrm>
              <a:prstGeom prst="parallelogram">
                <a:avLst>
                  <a:gd name="adj" fmla="val 47664"/>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sp>
          <p:nvSpPr>
            <p:cNvPr id="33" name="CuadroTexto 32"/>
            <p:cNvSpPr txBox="1"/>
            <p:nvPr/>
          </p:nvSpPr>
          <p:spPr>
            <a:xfrm rot="20816069">
              <a:off x="2188479" y="3597746"/>
              <a:ext cx="940573" cy="253916"/>
            </a:xfrm>
            <a:prstGeom prst="rect">
              <a:avLst/>
            </a:prstGeom>
            <a:noFill/>
          </p:spPr>
          <p:txBody>
            <a:bodyPr wrap="none" rtlCol="0">
              <a:spAutoFit/>
              <a:scene3d>
                <a:camera prst="perspectiveContrastingLeftFacing"/>
                <a:lightRig rig="threePt" dir="t"/>
              </a:scene3d>
            </a:bodyPr>
            <a:lstStyle/>
            <a:p>
              <a:r>
                <a:rPr lang="es-ES" sz="1050" dirty="0">
                  <a:latin typeface="Arial"/>
                  <a:cs typeface="Arial"/>
                </a:rPr>
                <a:t>Temperatura</a:t>
              </a:r>
            </a:p>
          </p:txBody>
        </p:sp>
      </p:grpSp>
      <p:grpSp>
        <p:nvGrpSpPr>
          <p:cNvPr id="4" name="Agrupar 3"/>
          <p:cNvGrpSpPr/>
          <p:nvPr/>
        </p:nvGrpSpPr>
        <p:grpSpPr>
          <a:xfrm>
            <a:off x="2175553" y="1556792"/>
            <a:ext cx="2128294" cy="993178"/>
            <a:chOff x="2175553" y="1556792"/>
            <a:chExt cx="2128294" cy="993178"/>
          </a:xfrm>
        </p:grpSpPr>
        <p:sp>
          <p:nvSpPr>
            <p:cNvPr id="130" name="Paralelogramo 129"/>
            <p:cNvSpPr/>
            <p:nvPr/>
          </p:nvSpPr>
          <p:spPr>
            <a:xfrm>
              <a:off x="2187567" y="1556792"/>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30" name="Agrupar 29"/>
            <p:cNvGrpSpPr/>
            <p:nvPr/>
          </p:nvGrpSpPr>
          <p:grpSpPr>
            <a:xfrm>
              <a:off x="2289983" y="1613330"/>
              <a:ext cx="1916855" cy="905241"/>
              <a:chOff x="2730507" y="1005241"/>
              <a:chExt cx="1916855" cy="905241"/>
            </a:xfrm>
          </p:grpSpPr>
          <p:grpSp>
            <p:nvGrpSpPr>
              <p:cNvPr id="18" name="Agrupar 17"/>
              <p:cNvGrpSpPr/>
              <p:nvPr/>
            </p:nvGrpSpPr>
            <p:grpSpPr>
              <a:xfrm>
                <a:off x="2730507" y="1005241"/>
                <a:ext cx="1916855" cy="898624"/>
                <a:chOff x="1054271" y="874661"/>
                <a:chExt cx="1916855" cy="898624"/>
              </a:xfrm>
            </p:grpSpPr>
            <p:sp>
              <p:nvSpPr>
                <p:cNvPr id="6" name="Paralelogramo 5"/>
                <p:cNvSpPr/>
                <p:nvPr/>
              </p:nvSpPr>
              <p:spPr>
                <a:xfrm>
                  <a:off x="1054271" y="874661"/>
                  <a:ext cx="1916855" cy="898624"/>
                </a:xfrm>
                <a:prstGeom prst="parallelogram">
                  <a:avLst>
                    <a:gd name="adj" fmla="val 47664"/>
                  </a:avLst>
                </a:prstGeom>
                <a:solidFill>
                  <a:srgbClr val="FFFFFF"/>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pic>
              <p:nvPicPr>
                <p:cNvPr id="7" name="Imagen 6" descr="Screen Shot 2019-09-27 at 14.10.13.png"/>
                <p:cNvPicPr>
                  <a:picLocks noChangeAspect="1"/>
                </p:cNvPicPr>
                <p:nvPr/>
              </p:nvPicPr>
              <p:blipFill rotWithShape="1">
                <a:blip r:embed="rId5">
                  <a:extLst>
                    <a:ext uri="{28A0092B-C50C-407E-A947-70E740481C1C}">
                      <a14:useLocalDpi xmlns:a14="http://schemas.microsoft.com/office/drawing/2010/main" val="0"/>
                    </a:ext>
                  </a:extLst>
                </a:blip>
                <a:srcRect l="8992" r="6734"/>
                <a:stretch/>
              </p:blipFill>
              <p:spPr>
                <a:xfrm>
                  <a:off x="1316567" y="884185"/>
                  <a:ext cx="1309322" cy="871468"/>
                </a:xfrm>
                <a:prstGeom prst="rect">
                  <a:avLst/>
                </a:prstGeom>
                <a:scene3d>
                  <a:camera prst="perspectiveFront" fov="5400000">
                    <a:rot lat="304488" lon="1206851" rev="52230"/>
                  </a:camera>
                  <a:lightRig rig="threePt" dir="t"/>
                </a:scene3d>
              </p:spPr>
            </p:pic>
          </p:grpSp>
          <p:cxnSp>
            <p:nvCxnSpPr>
              <p:cNvPr id="25" name="Conector recto 24"/>
              <p:cNvCxnSpPr/>
              <p:nvPr/>
            </p:nvCxnSpPr>
            <p:spPr>
              <a:xfrm flipV="1">
                <a:off x="3044825" y="1005241"/>
                <a:ext cx="107950" cy="223484"/>
              </a:xfrm>
              <a:prstGeom prst="line">
                <a:avLst/>
              </a:prstGeom>
              <a:ln w="9525" cmpd="sng">
                <a:solidFill>
                  <a:srgbClr val="7F7F7F"/>
                </a:solidFill>
              </a:ln>
            </p:spPr>
            <p:style>
              <a:lnRef idx="2">
                <a:schemeClr val="accent1"/>
              </a:lnRef>
              <a:fillRef idx="0">
                <a:schemeClr val="accent1"/>
              </a:fillRef>
              <a:effectRef idx="1">
                <a:schemeClr val="accent1"/>
              </a:effectRef>
              <a:fontRef idx="minor">
                <a:schemeClr val="tx1"/>
              </a:fontRef>
            </p:style>
          </p:cxnSp>
          <p:cxnSp>
            <p:nvCxnSpPr>
              <p:cNvPr id="27" name="Conector recto 26"/>
              <p:cNvCxnSpPr/>
              <p:nvPr/>
            </p:nvCxnSpPr>
            <p:spPr>
              <a:xfrm flipV="1">
                <a:off x="4214366" y="1686998"/>
                <a:ext cx="107950" cy="223484"/>
              </a:xfrm>
              <a:prstGeom prst="line">
                <a:avLst/>
              </a:prstGeom>
              <a:ln w="9525" cmpd="sng">
                <a:solidFill>
                  <a:srgbClr val="7F7F7F"/>
                </a:solidFill>
              </a:ln>
            </p:spPr>
            <p:style>
              <a:lnRef idx="2">
                <a:schemeClr val="accent1"/>
              </a:lnRef>
              <a:fillRef idx="0">
                <a:schemeClr val="accent1"/>
              </a:fillRef>
              <a:effectRef idx="1">
                <a:schemeClr val="accent1"/>
              </a:effectRef>
              <a:fontRef idx="minor">
                <a:schemeClr val="tx1"/>
              </a:fontRef>
            </p:style>
          </p:cxnSp>
        </p:grpSp>
        <p:sp>
          <p:nvSpPr>
            <p:cNvPr id="31" name="CuadroTexto 30"/>
            <p:cNvSpPr txBox="1"/>
            <p:nvPr/>
          </p:nvSpPr>
          <p:spPr>
            <a:xfrm rot="20816069">
              <a:off x="2175553" y="2288360"/>
              <a:ext cx="992273" cy="261610"/>
            </a:xfrm>
            <a:prstGeom prst="rect">
              <a:avLst/>
            </a:prstGeom>
            <a:noFill/>
          </p:spPr>
          <p:txBody>
            <a:bodyPr wrap="none" rtlCol="0">
              <a:spAutoFit/>
              <a:scene3d>
                <a:camera prst="perspectiveContrastingLeftFacing"/>
                <a:lightRig rig="threePt" dir="t"/>
              </a:scene3d>
            </a:bodyPr>
            <a:lstStyle/>
            <a:p>
              <a:r>
                <a:rPr lang="es-ES" sz="1050" dirty="0">
                  <a:latin typeface="Arial"/>
                  <a:cs typeface="Arial"/>
                </a:rPr>
                <a:t>Precipitación</a:t>
              </a:r>
            </a:p>
          </p:txBody>
        </p:sp>
      </p:grpSp>
      <p:grpSp>
        <p:nvGrpSpPr>
          <p:cNvPr id="134" name="Agrupar 133"/>
          <p:cNvGrpSpPr/>
          <p:nvPr/>
        </p:nvGrpSpPr>
        <p:grpSpPr>
          <a:xfrm>
            <a:off x="2127667" y="295496"/>
            <a:ext cx="2116280" cy="992114"/>
            <a:chOff x="1763688" y="295496"/>
            <a:chExt cx="2116280" cy="992114"/>
          </a:xfrm>
        </p:grpSpPr>
        <p:sp>
          <p:nvSpPr>
            <p:cNvPr id="119" name="Paralelogramo 118"/>
            <p:cNvSpPr/>
            <p:nvPr/>
          </p:nvSpPr>
          <p:spPr>
            <a:xfrm>
              <a:off x="1763688" y="295496"/>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112" name="Agrupar 111"/>
            <p:cNvGrpSpPr/>
            <p:nvPr/>
          </p:nvGrpSpPr>
          <p:grpSpPr>
            <a:xfrm>
              <a:off x="1868789" y="332656"/>
              <a:ext cx="1916855" cy="899532"/>
              <a:chOff x="1926004" y="332656"/>
              <a:chExt cx="1916855" cy="899532"/>
            </a:xfrm>
          </p:grpSpPr>
          <p:sp>
            <p:nvSpPr>
              <p:cNvPr id="88" name="Paralelogramo 87"/>
              <p:cNvSpPr/>
              <p:nvPr/>
            </p:nvSpPr>
            <p:spPr>
              <a:xfrm>
                <a:off x="1926004" y="332656"/>
                <a:ext cx="1916855" cy="898624"/>
              </a:xfrm>
              <a:prstGeom prst="parallelogram">
                <a:avLst>
                  <a:gd name="adj" fmla="val 47664"/>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89" name="CuadroTexto 88"/>
              <p:cNvSpPr txBox="1"/>
              <p:nvPr/>
            </p:nvSpPr>
            <p:spPr>
              <a:xfrm rot="20816069">
                <a:off x="2005777" y="978272"/>
                <a:ext cx="603876" cy="253916"/>
              </a:xfrm>
              <a:prstGeom prst="rect">
                <a:avLst/>
              </a:prstGeom>
              <a:noFill/>
            </p:spPr>
            <p:txBody>
              <a:bodyPr wrap="none" rtlCol="0">
                <a:spAutoFit/>
                <a:scene3d>
                  <a:camera prst="perspectiveContrastingLeftFacing"/>
                  <a:lightRig rig="threePt" dir="t"/>
                </a:scene3d>
              </a:bodyPr>
              <a:lstStyle/>
              <a:p>
                <a:r>
                  <a:rPr lang="es-ES" sz="1050" dirty="0">
                    <a:latin typeface="Arial"/>
                    <a:cs typeface="Arial"/>
                  </a:rPr>
                  <a:t>Puntos</a:t>
                </a:r>
              </a:p>
            </p:txBody>
          </p:sp>
          <p:sp>
            <p:nvSpPr>
              <p:cNvPr id="24" name="Elipse 23"/>
              <p:cNvSpPr/>
              <p:nvPr/>
            </p:nvSpPr>
            <p:spPr>
              <a:xfrm>
                <a:off x="2463796" y="486834"/>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0" name="Elipse 89"/>
              <p:cNvSpPr/>
              <p:nvPr/>
            </p:nvSpPr>
            <p:spPr>
              <a:xfrm>
                <a:off x="2616196" y="639234"/>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1" name="Elipse 90"/>
              <p:cNvSpPr/>
              <p:nvPr/>
            </p:nvSpPr>
            <p:spPr>
              <a:xfrm>
                <a:off x="2341077" y="754593"/>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2" name="Elipse 91"/>
              <p:cNvSpPr/>
              <p:nvPr/>
            </p:nvSpPr>
            <p:spPr>
              <a:xfrm>
                <a:off x="2493477" y="906993"/>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3" name="Elipse 92"/>
              <p:cNvSpPr/>
              <p:nvPr/>
            </p:nvSpPr>
            <p:spPr>
              <a:xfrm>
                <a:off x="3275856" y="548680"/>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4" name="Elipse 93"/>
              <p:cNvSpPr/>
              <p:nvPr/>
            </p:nvSpPr>
            <p:spPr>
              <a:xfrm>
                <a:off x="2888248" y="1012230"/>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5" name="Elipse 94"/>
              <p:cNvSpPr/>
              <p:nvPr/>
            </p:nvSpPr>
            <p:spPr>
              <a:xfrm>
                <a:off x="2987824" y="476672"/>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6" name="Elipse 95"/>
              <p:cNvSpPr/>
              <p:nvPr/>
            </p:nvSpPr>
            <p:spPr>
              <a:xfrm>
                <a:off x="3275856" y="1052736"/>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7" name="Elipse 96"/>
              <p:cNvSpPr/>
              <p:nvPr/>
            </p:nvSpPr>
            <p:spPr>
              <a:xfrm>
                <a:off x="3059832" y="764704"/>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grpSp>
      <p:grpSp>
        <p:nvGrpSpPr>
          <p:cNvPr id="9" name="Agrupar 8"/>
          <p:cNvGrpSpPr/>
          <p:nvPr/>
        </p:nvGrpSpPr>
        <p:grpSpPr>
          <a:xfrm>
            <a:off x="3993919" y="908720"/>
            <a:ext cx="1406481" cy="3764126"/>
            <a:chOff x="3993919" y="908720"/>
            <a:chExt cx="1406481" cy="3764126"/>
          </a:xfrm>
        </p:grpSpPr>
        <p:cxnSp>
          <p:nvCxnSpPr>
            <p:cNvPr id="60" name="Conector recto de flecha 59"/>
            <p:cNvCxnSpPr>
              <a:cxnSpLocks/>
            </p:cNvCxnSpPr>
            <p:nvPr/>
          </p:nvCxnSpPr>
          <p:spPr>
            <a:xfrm>
              <a:off x="3995936" y="908720"/>
              <a:ext cx="1404464" cy="30278"/>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sp>
          <p:nvSpPr>
            <p:cNvPr id="61" name="Forma libre 60"/>
            <p:cNvSpPr/>
            <p:nvPr/>
          </p:nvSpPr>
          <p:spPr>
            <a:xfrm>
              <a:off x="4026765" y="944782"/>
              <a:ext cx="753392" cy="3728064"/>
            </a:xfrm>
            <a:custGeom>
              <a:avLst/>
              <a:gdLst>
                <a:gd name="connsiteX0" fmla="*/ 0 w 646939"/>
                <a:gd name="connsiteY0" fmla="*/ 3366846 h 3366846"/>
                <a:gd name="connsiteX1" fmla="*/ 646939 w 646939"/>
                <a:gd name="connsiteY1" fmla="*/ 3354864 h 3366846"/>
                <a:gd name="connsiteX2" fmla="*/ 622978 w 646939"/>
                <a:gd name="connsiteY2" fmla="*/ 0 h 3366846"/>
              </a:gdLst>
              <a:ahLst/>
              <a:cxnLst>
                <a:cxn ang="0">
                  <a:pos x="connsiteX0" y="connsiteY0"/>
                </a:cxn>
                <a:cxn ang="0">
                  <a:pos x="connsiteX1" y="connsiteY1"/>
                </a:cxn>
                <a:cxn ang="0">
                  <a:pos x="connsiteX2" y="connsiteY2"/>
                </a:cxn>
              </a:cxnLst>
              <a:rect l="l" t="t" r="r" b="b"/>
              <a:pathLst>
                <a:path w="646939" h="3366846">
                  <a:moveTo>
                    <a:pt x="0" y="3366846"/>
                  </a:moveTo>
                  <a:lnTo>
                    <a:pt x="646939" y="3354864"/>
                  </a:lnTo>
                  <a:lnTo>
                    <a:pt x="622978" y="0"/>
                  </a:lnTo>
                </a:path>
              </a:pathLst>
            </a:cu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sp>
          <p:nvSpPr>
            <p:cNvPr id="62" name="Forma libre 61"/>
            <p:cNvSpPr/>
            <p:nvPr/>
          </p:nvSpPr>
          <p:spPr>
            <a:xfrm>
              <a:off x="4011257" y="944782"/>
              <a:ext cx="658919" cy="2505935"/>
            </a:xfrm>
            <a:custGeom>
              <a:avLst/>
              <a:gdLst>
                <a:gd name="connsiteX0" fmla="*/ 0 w 658919"/>
                <a:gd name="connsiteY0" fmla="*/ 2084808 h 2084808"/>
                <a:gd name="connsiteX1" fmla="*/ 658919 w 658919"/>
                <a:gd name="connsiteY1" fmla="*/ 2072826 h 2084808"/>
                <a:gd name="connsiteX2" fmla="*/ 646939 w 658919"/>
                <a:gd name="connsiteY2" fmla="*/ 0 h 2084808"/>
              </a:gdLst>
              <a:ahLst/>
              <a:cxnLst>
                <a:cxn ang="0">
                  <a:pos x="connsiteX0" y="connsiteY0"/>
                </a:cxn>
                <a:cxn ang="0">
                  <a:pos x="connsiteX1" y="connsiteY1"/>
                </a:cxn>
                <a:cxn ang="0">
                  <a:pos x="connsiteX2" y="connsiteY2"/>
                </a:cxn>
              </a:cxnLst>
              <a:rect l="l" t="t" r="r" b="b"/>
              <a:pathLst>
                <a:path w="658919" h="2084808">
                  <a:moveTo>
                    <a:pt x="0" y="2084808"/>
                  </a:moveTo>
                  <a:lnTo>
                    <a:pt x="658919" y="2072826"/>
                  </a:lnTo>
                  <a:cubicBezTo>
                    <a:pt x="654926" y="1381884"/>
                    <a:pt x="650932" y="690942"/>
                    <a:pt x="646939" y="0"/>
                  </a:cubicBezTo>
                </a:path>
              </a:pathLst>
            </a:cu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sp>
          <p:nvSpPr>
            <p:cNvPr id="63" name="Forma libre 62"/>
            <p:cNvSpPr/>
            <p:nvPr/>
          </p:nvSpPr>
          <p:spPr>
            <a:xfrm>
              <a:off x="3993919" y="944782"/>
              <a:ext cx="548962" cy="1180312"/>
            </a:xfrm>
            <a:custGeom>
              <a:avLst/>
              <a:gdLst>
                <a:gd name="connsiteX0" fmla="*/ 0 w 658919"/>
                <a:gd name="connsiteY0" fmla="*/ 2084808 h 2084808"/>
                <a:gd name="connsiteX1" fmla="*/ 658919 w 658919"/>
                <a:gd name="connsiteY1" fmla="*/ 2072826 h 2084808"/>
                <a:gd name="connsiteX2" fmla="*/ 646939 w 658919"/>
                <a:gd name="connsiteY2" fmla="*/ 0 h 2084808"/>
              </a:gdLst>
              <a:ahLst/>
              <a:cxnLst>
                <a:cxn ang="0">
                  <a:pos x="connsiteX0" y="connsiteY0"/>
                </a:cxn>
                <a:cxn ang="0">
                  <a:pos x="connsiteX1" y="connsiteY1"/>
                </a:cxn>
                <a:cxn ang="0">
                  <a:pos x="connsiteX2" y="connsiteY2"/>
                </a:cxn>
              </a:cxnLst>
              <a:rect l="l" t="t" r="r" b="b"/>
              <a:pathLst>
                <a:path w="658919" h="2084808">
                  <a:moveTo>
                    <a:pt x="0" y="2084808"/>
                  </a:moveTo>
                  <a:lnTo>
                    <a:pt x="658919" y="2072826"/>
                  </a:lnTo>
                  <a:cubicBezTo>
                    <a:pt x="654926" y="1381884"/>
                    <a:pt x="650932" y="690942"/>
                    <a:pt x="646939" y="0"/>
                  </a:cubicBezTo>
                </a:path>
              </a:pathLst>
            </a:cu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grpSp>
      <p:pic>
        <p:nvPicPr>
          <p:cNvPr id="72" name="Imagen 71"/>
          <p:cNvPicPr>
            <a:picLocks noChangeAspect="1"/>
          </p:cNvPicPr>
          <p:nvPr/>
        </p:nvPicPr>
        <p:blipFill rotWithShape="1">
          <a:blip r:embed="rId6">
            <a:clrChange>
              <a:clrFrom>
                <a:srgbClr val="FFFFFF"/>
              </a:clrFrom>
              <a:clrTo>
                <a:srgbClr val="FFFFFF">
                  <a:alpha val="0"/>
                </a:srgbClr>
              </a:clrTo>
            </a:clrChange>
            <a:duotone>
              <a:prstClr val="black"/>
              <a:schemeClr val="accent1">
                <a:tint val="45000"/>
                <a:satMod val="400000"/>
              </a:schemeClr>
            </a:duotone>
          </a:blip>
          <a:srcRect l="3488" t="3488" r="3488" b="3488"/>
          <a:stretch/>
        </p:blipFill>
        <p:spPr>
          <a:xfrm>
            <a:off x="5074215" y="3494717"/>
            <a:ext cx="979452" cy="497500"/>
          </a:xfrm>
          <a:prstGeom prst="rect">
            <a:avLst/>
          </a:prstGeom>
        </p:spPr>
      </p:pic>
      <p:pic>
        <p:nvPicPr>
          <p:cNvPr id="73" name="Imagen 72"/>
          <p:cNvPicPr>
            <a:picLocks noChangeAspect="1"/>
          </p:cNvPicPr>
          <p:nvPr/>
        </p:nvPicPr>
        <p:blipFill>
          <a:blip r:embed="rId7">
            <a:clrChange>
              <a:clrFrom>
                <a:srgbClr val="FFFFFF"/>
              </a:clrFrom>
              <a:clrTo>
                <a:srgbClr val="FFFFFF">
                  <a:alpha val="0"/>
                </a:srgbClr>
              </a:clrTo>
            </a:clrChange>
            <a:duotone>
              <a:prstClr val="black"/>
              <a:schemeClr val="accent6">
                <a:tint val="45000"/>
                <a:satMod val="400000"/>
              </a:schemeClr>
            </a:duotone>
          </a:blip>
          <a:stretch>
            <a:fillRect/>
          </a:stretch>
        </p:blipFill>
        <p:spPr>
          <a:xfrm>
            <a:off x="6720612" y="3469061"/>
            <a:ext cx="929010" cy="721349"/>
          </a:xfrm>
          <a:prstGeom prst="rect">
            <a:avLst/>
          </a:prstGeom>
        </p:spPr>
      </p:pic>
      <p:grpSp>
        <p:nvGrpSpPr>
          <p:cNvPr id="15" name="Agrupar 14"/>
          <p:cNvGrpSpPr/>
          <p:nvPr/>
        </p:nvGrpSpPr>
        <p:grpSpPr>
          <a:xfrm>
            <a:off x="2351302" y="1613330"/>
            <a:ext cx="1806275" cy="2216406"/>
            <a:chOff x="2351302" y="1613330"/>
            <a:chExt cx="1806275" cy="2216406"/>
          </a:xfrm>
        </p:grpSpPr>
        <p:grpSp>
          <p:nvGrpSpPr>
            <p:cNvPr id="77" name="Agrupar 76"/>
            <p:cNvGrpSpPr/>
            <p:nvPr/>
          </p:nvGrpSpPr>
          <p:grpSpPr>
            <a:xfrm>
              <a:off x="2351302" y="2931112"/>
              <a:ext cx="1792932" cy="898624"/>
              <a:chOff x="677218" y="1258377"/>
              <a:chExt cx="1792932" cy="898624"/>
            </a:xfrm>
          </p:grpSpPr>
          <p:cxnSp>
            <p:nvCxnSpPr>
              <p:cNvPr id="78" name="Conector recto 77"/>
              <p:cNvCxnSpPr/>
              <p:nvPr/>
            </p:nvCxnSpPr>
            <p:spPr>
              <a:xfrm flipV="1">
                <a:off x="2013390"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9" name="Conector recto 78"/>
              <p:cNvCxnSpPr/>
              <p:nvPr/>
            </p:nvCxnSpPr>
            <p:spPr>
              <a:xfrm flipV="1">
                <a:off x="1907704"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0" name="Conector recto 79"/>
              <p:cNvCxnSpPr/>
              <p:nvPr/>
            </p:nvCxnSpPr>
            <p:spPr>
              <a:xfrm flipV="1">
                <a:off x="1797366"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2" name="Conector recto 81"/>
              <p:cNvCxnSpPr/>
              <p:nvPr/>
            </p:nvCxnSpPr>
            <p:spPr>
              <a:xfrm flipV="1">
                <a:off x="1691680"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3" name="Conector recto 82"/>
              <p:cNvCxnSpPr/>
              <p:nvPr/>
            </p:nvCxnSpPr>
            <p:spPr>
              <a:xfrm flipV="1">
                <a:off x="158134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4" name="Conector recto 83"/>
              <p:cNvCxnSpPr/>
              <p:nvPr/>
            </p:nvCxnSpPr>
            <p:spPr>
              <a:xfrm flipV="1">
                <a:off x="1475656"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5" name="Conector recto 84"/>
              <p:cNvCxnSpPr/>
              <p:nvPr/>
            </p:nvCxnSpPr>
            <p:spPr>
              <a:xfrm flipV="1">
                <a:off x="1365318"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6" name="Conector recto 85"/>
              <p:cNvCxnSpPr/>
              <p:nvPr/>
            </p:nvCxnSpPr>
            <p:spPr>
              <a:xfrm flipV="1">
                <a:off x="125963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7" name="Conector recto 86"/>
              <p:cNvCxnSpPr/>
              <p:nvPr/>
            </p:nvCxnSpPr>
            <p:spPr>
              <a:xfrm flipV="1">
                <a:off x="115780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8" name="Conector recto 97"/>
              <p:cNvCxnSpPr/>
              <p:nvPr/>
            </p:nvCxnSpPr>
            <p:spPr>
              <a:xfrm flipV="1">
                <a:off x="1052116"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9" name="Conector recto 98"/>
              <p:cNvCxnSpPr/>
              <p:nvPr/>
            </p:nvCxnSpPr>
            <p:spPr>
              <a:xfrm flipV="1">
                <a:off x="941778"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0" name="Conector recto 99"/>
              <p:cNvCxnSpPr/>
              <p:nvPr/>
            </p:nvCxnSpPr>
            <p:spPr>
              <a:xfrm flipV="1">
                <a:off x="83609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1" name="Conector recto 100"/>
              <p:cNvCxnSpPr/>
              <p:nvPr/>
            </p:nvCxnSpPr>
            <p:spPr>
              <a:xfrm flipV="1">
                <a:off x="708968"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2" name="Conector recto 101"/>
              <p:cNvCxnSpPr/>
              <p:nvPr/>
            </p:nvCxnSpPr>
            <p:spPr>
              <a:xfrm>
                <a:off x="974725" y="1365250"/>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4" name="Conector recto 103"/>
              <p:cNvCxnSpPr/>
              <p:nvPr/>
            </p:nvCxnSpPr>
            <p:spPr>
              <a:xfrm>
                <a:off x="923925" y="1472084"/>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5" name="Conector recto 104"/>
              <p:cNvCxnSpPr/>
              <p:nvPr/>
            </p:nvCxnSpPr>
            <p:spPr>
              <a:xfrm>
                <a:off x="882650" y="1575842"/>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6" name="Conector recto 105"/>
              <p:cNvCxnSpPr/>
              <p:nvPr/>
            </p:nvCxnSpPr>
            <p:spPr>
              <a:xfrm>
                <a:off x="824409" y="1688108"/>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7" name="Conector recto 106"/>
              <p:cNvCxnSpPr/>
              <p:nvPr/>
            </p:nvCxnSpPr>
            <p:spPr>
              <a:xfrm>
                <a:off x="783134" y="1788691"/>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8" name="Conector recto 107"/>
              <p:cNvCxnSpPr/>
              <p:nvPr/>
            </p:nvCxnSpPr>
            <p:spPr>
              <a:xfrm>
                <a:off x="736526" y="1891432"/>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9" name="Conector recto 108"/>
              <p:cNvCxnSpPr/>
              <p:nvPr/>
            </p:nvCxnSpPr>
            <p:spPr>
              <a:xfrm>
                <a:off x="677218" y="1995190"/>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10" name="Agrupar 109"/>
            <p:cNvGrpSpPr/>
            <p:nvPr/>
          </p:nvGrpSpPr>
          <p:grpSpPr>
            <a:xfrm>
              <a:off x="2364645" y="1613330"/>
              <a:ext cx="1792932" cy="898624"/>
              <a:chOff x="677218" y="1258377"/>
              <a:chExt cx="1792932" cy="898624"/>
            </a:xfrm>
          </p:grpSpPr>
          <p:cxnSp>
            <p:nvCxnSpPr>
              <p:cNvPr id="111" name="Conector recto 110"/>
              <p:cNvCxnSpPr/>
              <p:nvPr/>
            </p:nvCxnSpPr>
            <p:spPr>
              <a:xfrm flipV="1">
                <a:off x="2013390"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3" name="Conector recto 112"/>
              <p:cNvCxnSpPr/>
              <p:nvPr/>
            </p:nvCxnSpPr>
            <p:spPr>
              <a:xfrm flipV="1">
                <a:off x="1907704"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4" name="Conector recto 113"/>
              <p:cNvCxnSpPr/>
              <p:nvPr/>
            </p:nvCxnSpPr>
            <p:spPr>
              <a:xfrm flipV="1">
                <a:off x="1797366"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5" name="Conector recto 114"/>
              <p:cNvCxnSpPr/>
              <p:nvPr/>
            </p:nvCxnSpPr>
            <p:spPr>
              <a:xfrm flipV="1">
                <a:off x="1691680"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6" name="Conector recto 115"/>
              <p:cNvCxnSpPr/>
              <p:nvPr/>
            </p:nvCxnSpPr>
            <p:spPr>
              <a:xfrm flipV="1">
                <a:off x="158134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7" name="Conector recto 116"/>
              <p:cNvCxnSpPr/>
              <p:nvPr/>
            </p:nvCxnSpPr>
            <p:spPr>
              <a:xfrm flipV="1">
                <a:off x="1475656"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8" name="Conector recto 117"/>
              <p:cNvCxnSpPr/>
              <p:nvPr/>
            </p:nvCxnSpPr>
            <p:spPr>
              <a:xfrm flipV="1">
                <a:off x="1365318"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0" name="Conector recto 119"/>
              <p:cNvCxnSpPr/>
              <p:nvPr/>
            </p:nvCxnSpPr>
            <p:spPr>
              <a:xfrm flipV="1">
                <a:off x="125963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1" name="Conector recto 120"/>
              <p:cNvCxnSpPr/>
              <p:nvPr/>
            </p:nvCxnSpPr>
            <p:spPr>
              <a:xfrm flipV="1">
                <a:off x="115780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2" name="Conector recto 121"/>
              <p:cNvCxnSpPr/>
              <p:nvPr/>
            </p:nvCxnSpPr>
            <p:spPr>
              <a:xfrm flipV="1">
                <a:off x="1052116"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3" name="Conector recto 122"/>
              <p:cNvCxnSpPr/>
              <p:nvPr/>
            </p:nvCxnSpPr>
            <p:spPr>
              <a:xfrm flipV="1">
                <a:off x="941778"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4" name="Conector recto 123"/>
              <p:cNvCxnSpPr/>
              <p:nvPr/>
            </p:nvCxnSpPr>
            <p:spPr>
              <a:xfrm flipV="1">
                <a:off x="83609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5" name="Conector recto 124"/>
              <p:cNvCxnSpPr/>
              <p:nvPr/>
            </p:nvCxnSpPr>
            <p:spPr>
              <a:xfrm flipV="1">
                <a:off x="708968"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6" name="Conector recto 125"/>
              <p:cNvCxnSpPr/>
              <p:nvPr/>
            </p:nvCxnSpPr>
            <p:spPr>
              <a:xfrm>
                <a:off x="974725" y="1365250"/>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7" name="Conector recto 126"/>
              <p:cNvCxnSpPr/>
              <p:nvPr/>
            </p:nvCxnSpPr>
            <p:spPr>
              <a:xfrm>
                <a:off x="923925" y="1472084"/>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8" name="Conector recto 127"/>
              <p:cNvCxnSpPr/>
              <p:nvPr/>
            </p:nvCxnSpPr>
            <p:spPr>
              <a:xfrm>
                <a:off x="882650" y="1575842"/>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9" name="Conector recto 128"/>
              <p:cNvCxnSpPr/>
              <p:nvPr/>
            </p:nvCxnSpPr>
            <p:spPr>
              <a:xfrm>
                <a:off x="824409" y="1688108"/>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35" name="Conector recto 134"/>
              <p:cNvCxnSpPr/>
              <p:nvPr/>
            </p:nvCxnSpPr>
            <p:spPr>
              <a:xfrm>
                <a:off x="783134" y="1788691"/>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36" name="Conector recto 135"/>
              <p:cNvCxnSpPr/>
              <p:nvPr/>
            </p:nvCxnSpPr>
            <p:spPr>
              <a:xfrm>
                <a:off x="736526" y="1891432"/>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39" name="Conector recto 138"/>
              <p:cNvCxnSpPr/>
              <p:nvPr/>
            </p:nvCxnSpPr>
            <p:spPr>
              <a:xfrm>
                <a:off x="677218" y="1995190"/>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grpSp>
      </p:grpSp>
      <p:grpSp>
        <p:nvGrpSpPr>
          <p:cNvPr id="49" name="Agrupar 48"/>
          <p:cNvGrpSpPr/>
          <p:nvPr/>
        </p:nvGrpSpPr>
        <p:grpSpPr>
          <a:xfrm flipV="1">
            <a:off x="2655456" y="476671"/>
            <a:ext cx="999469" cy="4377579"/>
            <a:chOff x="2655456" y="476672"/>
            <a:chExt cx="999469" cy="5841537"/>
          </a:xfrm>
        </p:grpSpPr>
        <p:cxnSp>
          <p:nvCxnSpPr>
            <p:cNvPr id="50" name="Conector recto de flecha 49"/>
            <p:cNvCxnSpPr/>
            <p:nvPr/>
          </p:nvCxnSpPr>
          <p:spPr>
            <a:xfrm>
              <a:off x="2655456" y="762208"/>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1" name="Conector recto de flecha 50"/>
            <p:cNvCxnSpPr/>
            <p:nvPr/>
          </p:nvCxnSpPr>
          <p:spPr>
            <a:xfrm>
              <a:off x="2771800" y="476672"/>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2" name="Conector recto de flecha 51"/>
            <p:cNvCxnSpPr/>
            <p:nvPr/>
          </p:nvCxnSpPr>
          <p:spPr>
            <a:xfrm>
              <a:off x="2831828" y="944782"/>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3" name="Conector recto de flecha 52"/>
            <p:cNvCxnSpPr/>
            <p:nvPr/>
          </p:nvCxnSpPr>
          <p:spPr>
            <a:xfrm>
              <a:off x="2947111" y="646849"/>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4" name="Conector recto de flecha 53"/>
            <p:cNvCxnSpPr/>
            <p:nvPr/>
          </p:nvCxnSpPr>
          <p:spPr>
            <a:xfrm>
              <a:off x="3206370" y="1026895"/>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5" name="Conector recto de flecha 54"/>
            <p:cNvCxnSpPr/>
            <p:nvPr/>
          </p:nvCxnSpPr>
          <p:spPr>
            <a:xfrm>
              <a:off x="3303663" y="476672"/>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6" name="Conector recto de flecha 55"/>
            <p:cNvCxnSpPr/>
            <p:nvPr/>
          </p:nvCxnSpPr>
          <p:spPr>
            <a:xfrm>
              <a:off x="3383794" y="797818"/>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7" name="Conector recto de flecha 56"/>
            <p:cNvCxnSpPr/>
            <p:nvPr/>
          </p:nvCxnSpPr>
          <p:spPr>
            <a:xfrm>
              <a:off x="3611798" y="605708"/>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8" name="Conector recto de flecha 57"/>
            <p:cNvCxnSpPr/>
            <p:nvPr/>
          </p:nvCxnSpPr>
          <p:spPr>
            <a:xfrm>
              <a:off x="3596079" y="1069929"/>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141" name="Agrupar 140"/>
          <p:cNvGrpSpPr/>
          <p:nvPr/>
        </p:nvGrpSpPr>
        <p:grpSpPr>
          <a:xfrm>
            <a:off x="1240873" y="540364"/>
            <a:ext cx="1049110" cy="736712"/>
            <a:chOff x="1240873" y="540364"/>
            <a:chExt cx="1049110" cy="736712"/>
          </a:xfrm>
        </p:grpSpPr>
        <p:sp>
          <p:nvSpPr>
            <p:cNvPr id="142" name="Rombo 141"/>
            <p:cNvSpPr/>
            <p:nvPr/>
          </p:nvSpPr>
          <p:spPr>
            <a:xfrm>
              <a:off x="1240873" y="540364"/>
              <a:ext cx="742950" cy="736712"/>
            </a:xfrm>
            <a:prstGeom prst="diamond">
              <a:avLst/>
            </a:prstGeom>
            <a:solidFill>
              <a:schemeClr val="tx2">
                <a:lumMod val="60000"/>
                <a:lumOff val="40000"/>
              </a:schemeClr>
            </a:solidFill>
            <a:ln w="190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s-ES" sz="700" b="1" dirty="0">
                  <a:solidFill>
                    <a:schemeClr val="bg1"/>
                  </a:solidFill>
                  <a:latin typeface="Arial"/>
                  <a:cs typeface="Arial"/>
                </a:rPr>
                <a:t>Crear capa de puntos</a:t>
              </a:r>
            </a:p>
          </p:txBody>
        </p:sp>
        <p:cxnSp>
          <p:nvCxnSpPr>
            <p:cNvPr id="143" name="Conector recto de flecha 142"/>
            <p:cNvCxnSpPr>
              <a:stCxn id="142" idx="3"/>
            </p:cNvCxnSpPr>
            <p:nvPr/>
          </p:nvCxnSpPr>
          <p:spPr>
            <a:xfrm>
              <a:off x="1983823" y="908720"/>
              <a:ext cx="306160" cy="4581"/>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144" name="Agrupar 143"/>
          <p:cNvGrpSpPr/>
          <p:nvPr/>
        </p:nvGrpSpPr>
        <p:grpSpPr>
          <a:xfrm>
            <a:off x="269384" y="1930795"/>
            <a:ext cx="2201177" cy="1545834"/>
            <a:chOff x="269384" y="1930795"/>
            <a:chExt cx="2201177" cy="1545834"/>
          </a:xfrm>
        </p:grpSpPr>
        <p:sp>
          <p:nvSpPr>
            <p:cNvPr id="145" name="Rectángulo 144"/>
            <p:cNvSpPr/>
            <p:nvPr/>
          </p:nvSpPr>
          <p:spPr>
            <a:xfrm>
              <a:off x="269384" y="2586979"/>
              <a:ext cx="683895" cy="427760"/>
            </a:xfrm>
            <a:prstGeom prst="rect">
              <a:avLst/>
            </a:prstGeom>
            <a:solidFill>
              <a:schemeClr val="tx2">
                <a:lumMod val="60000"/>
                <a:lumOff val="40000"/>
              </a:schemeClr>
            </a:solidFill>
            <a:ln w="190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s-ES" sz="700" b="1" dirty="0">
                  <a:solidFill>
                    <a:schemeClr val="bg1"/>
                  </a:solidFill>
                  <a:latin typeface="Arial"/>
                  <a:cs typeface="Arial"/>
                </a:rPr>
                <a:t>WorldClim</a:t>
              </a:r>
            </a:p>
          </p:txBody>
        </p:sp>
        <p:sp>
          <p:nvSpPr>
            <p:cNvPr id="146" name="Rombo 145"/>
            <p:cNvSpPr/>
            <p:nvPr/>
          </p:nvSpPr>
          <p:spPr>
            <a:xfrm>
              <a:off x="1163408" y="2348880"/>
              <a:ext cx="921840" cy="914100"/>
            </a:xfrm>
            <a:prstGeom prst="diamond">
              <a:avLst/>
            </a:prstGeom>
            <a:solidFill>
              <a:schemeClr val="tx2">
                <a:lumMod val="60000"/>
                <a:lumOff val="40000"/>
              </a:schemeClr>
            </a:solidFill>
            <a:ln w="190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s-ES" sz="700" b="1" dirty="0">
                  <a:solidFill>
                    <a:schemeClr val="bg1"/>
                  </a:solidFill>
                  <a:latin typeface="Arial"/>
                  <a:cs typeface="Arial"/>
                </a:rPr>
                <a:t>Descarga web</a:t>
              </a:r>
            </a:p>
          </p:txBody>
        </p:sp>
        <p:cxnSp>
          <p:nvCxnSpPr>
            <p:cNvPr id="147" name="Conector recto de flecha 146"/>
            <p:cNvCxnSpPr>
              <a:stCxn id="145" idx="3"/>
              <a:endCxn id="146" idx="1"/>
            </p:cNvCxnSpPr>
            <p:nvPr/>
          </p:nvCxnSpPr>
          <p:spPr>
            <a:xfrm>
              <a:off x="953279" y="2800859"/>
              <a:ext cx="210129" cy="5071"/>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48" name="Conector recto de flecha 147"/>
            <p:cNvCxnSpPr/>
            <p:nvPr/>
          </p:nvCxnSpPr>
          <p:spPr>
            <a:xfrm flipV="1">
              <a:off x="1801717" y="1930795"/>
              <a:ext cx="668844" cy="612270"/>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49" name="Conector recto de flecha 148"/>
            <p:cNvCxnSpPr/>
            <p:nvPr/>
          </p:nvCxnSpPr>
          <p:spPr>
            <a:xfrm>
              <a:off x="1879600" y="3014739"/>
              <a:ext cx="502427" cy="461890"/>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grpSp>
      <p:graphicFrame>
        <p:nvGraphicFramePr>
          <p:cNvPr id="140" name="Tabla 58">
            <a:extLst>
              <a:ext uri="{FF2B5EF4-FFF2-40B4-BE49-F238E27FC236}">
                <a16:creationId xmlns:a16="http://schemas.microsoft.com/office/drawing/2014/main" id="{C2EF421A-F57A-1847-9523-4323D735CDDF}"/>
              </a:ext>
            </a:extLst>
          </p:cNvPr>
          <p:cNvGraphicFramePr>
            <a:graphicFrameLocks noGrp="1"/>
          </p:cNvGraphicFramePr>
          <p:nvPr>
            <p:extLst>
              <p:ext uri="{D42A27DB-BD31-4B8C-83A1-F6EECF244321}">
                <p14:modId xmlns:p14="http://schemas.microsoft.com/office/powerpoint/2010/main" val="1240668622"/>
              </p:ext>
            </p:extLst>
          </p:nvPr>
        </p:nvGraphicFramePr>
        <p:xfrm>
          <a:off x="5400400" y="344638"/>
          <a:ext cx="2674505" cy="1066800"/>
        </p:xfrm>
        <a:graphic>
          <a:graphicData uri="http://schemas.openxmlformats.org/drawingml/2006/table">
            <a:tbl>
              <a:tblPr firstRow="1" bandRow="1">
                <a:tableStyleId>{5C22544A-7EE6-4342-B048-85BDC9FD1C3A}</a:tableStyleId>
              </a:tblPr>
              <a:tblGrid>
                <a:gridCol w="550792">
                  <a:extLst>
                    <a:ext uri="{9D8B030D-6E8A-4147-A177-3AD203B41FA5}">
                      <a16:colId xmlns:a16="http://schemas.microsoft.com/office/drawing/2014/main" val="20000"/>
                    </a:ext>
                  </a:extLst>
                </a:gridCol>
                <a:gridCol w="550792">
                  <a:extLst>
                    <a:ext uri="{9D8B030D-6E8A-4147-A177-3AD203B41FA5}">
                      <a16:colId xmlns:a16="http://schemas.microsoft.com/office/drawing/2014/main" val="20001"/>
                    </a:ext>
                  </a:extLst>
                </a:gridCol>
                <a:gridCol w="508964">
                  <a:extLst>
                    <a:ext uri="{9D8B030D-6E8A-4147-A177-3AD203B41FA5}">
                      <a16:colId xmlns:a16="http://schemas.microsoft.com/office/drawing/2014/main" val="20002"/>
                    </a:ext>
                  </a:extLst>
                </a:gridCol>
                <a:gridCol w="552465">
                  <a:extLst>
                    <a:ext uri="{9D8B030D-6E8A-4147-A177-3AD203B41FA5}">
                      <a16:colId xmlns:a16="http://schemas.microsoft.com/office/drawing/2014/main" val="20003"/>
                    </a:ext>
                  </a:extLst>
                </a:gridCol>
                <a:gridCol w="511492">
                  <a:extLst>
                    <a:ext uri="{9D8B030D-6E8A-4147-A177-3AD203B41FA5}">
                      <a16:colId xmlns:a16="http://schemas.microsoft.com/office/drawing/2014/main" val="3211339080"/>
                    </a:ext>
                  </a:extLst>
                </a:gridCol>
              </a:tblGrid>
              <a:tr h="0">
                <a:tc>
                  <a:txBody>
                    <a:bodyPr/>
                    <a:lstStyle/>
                    <a:p>
                      <a:r>
                        <a:rPr lang="es-ES" sz="800" dirty="0" err="1">
                          <a:latin typeface="Arial"/>
                          <a:cs typeface="Arial"/>
                        </a:rPr>
                        <a:t>Pto_id</a:t>
                      </a:r>
                      <a:endParaRPr lang="es-ES" sz="800" dirty="0">
                        <a:latin typeface="Arial"/>
                        <a:cs typeface="Arial"/>
                      </a:endParaRPr>
                    </a:p>
                  </a:txBody>
                  <a:tcPr/>
                </a:tc>
                <a:tc>
                  <a:txBody>
                    <a:bodyPr/>
                    <a:lstStyle/>
                    <a:p>
                      <a:r>
                        <a:rPr lang="es-ES" sz="800" dirty="0">
                          <a:latin typeface="Arial"/>
                          <a:cs typeface="Arial"/>
                        </a:rPr>
                        <a:t>Bioma</a:t>
                      </a:r>
                    </a:p>
                  </a:txBody>
                  <a:tcPr/>
                </a:tc>
                <a:tc>
                  <a:txBody>
                    <a:bodyPr/>
                    <a:lstStyle/>
                    <a:p>
                      <a:r>
                        <a:rPr lang="es-ES" sz="800" dirty="0" err="1">
                          <a:latin typeface="Arial"/>
                          <a:cs typeface="Arial"/>
                        </a:rPr>
                        <a:t>Temp</a:t>
                      </a:r>
                      <a:endParaRPr lang="es-ES" sz="800" dirty="0">
                        <a:latin typeface="Arial"/>
                        <a:cs typeface="Arial"/>
                      </a:endParaRPr>
                    </a:p>
                  </a:txBody>
                  <a:tcPr/>
                </a:tc>
                <a:tc>
                  <a:txBody>
                    <a:bodyPr/>
                    <a:lstStyle/>
                    <a:p>
                      <a:r>
                        <a:rPr lang="es-ES" sz="800" dirty="0" err="1">
                          <a:latin typeface="Arial"/>
                          <a:cs typeface="Arial"/>
                        </a:rPr>
                        <a:t>Precip</a:t>
                      </a:r>
                      <a:endParaRPr lang="es-ES" sz="800" dirty="0">
                        <a:latin typeface="Arial"/>
                        <a:cs typeface="Arial"/>
                      </a:endParaRPr>
                    </a:p>
                  </a:txBody>
                  <a:tcPr/>
                </a:tc>
                <a:tc>
                  <a:txBody>
                    <a:bodyPr/>
                    <a:lstStyle/>
                    <a:p>
                      <a:r>
                        <a:rPr lang="es-ES" sz="800" dirty="0">
                          <a:latin typeface="Arial"/>
                          <a:cs typeface="Arial"/>
                        </a:rPr>
                        <a:t>Color</a:t>
                      </a:r>
                    </a:p>
                  </a:txBody>
                  <a:tcPr/>
                </a:tc>
                <a:extLst>
                  <a:ext uri="{0D108BD9-81ED-4DB2-BD59-A6C34878D82A}">
                    <a16:rowId xmlns:a16="http://schemas.microsoft.com/office/drawing/2014/main" val="10000"/>
                  </a:ext>
                </a:extLst>
              </a:tr>
              <a:tr h="0">
                <a:tc>
                  <a:txBody>
                    <a:bodyPr/>
                    <a:lstStyle/>
                    <a:p>
                      <a:pPr algn="r"/>
                      <a:r>
                        <a:rPr lang="es-ES" sz="800" dirty="0">
                          <a:latin typeface="Arial"/>
                          <a:cs typeface="Arial"/>
                        </a:rPr>
                        <a:t>1</a:t>
                      </a:r>
                    </a:p>
                  </a:txBody>
                  <a:tcPr/>
                </a:tc>
                <a:tc>
                  <a:txBody>
                    <a:bodyPr/>
                    <a:lstStyle/>
                    <a:p>
                      <a:pPr algn="r"/>
                      <a:r>
                        <a:rPr lang="es-ES" sz="800" dirty="0">
                          <a:latin typeface="Arial"/>
                          <a:cs typeface="Arial"/>
                        </a:rPr>
                        <a:t>1</a:t>
                      </a:r>
                    </a:p>
                  </a:txBody>
                  <a:tcPr/>
                </a:tc>
                <a:tc>
                  <a:txBody>
                    <a:bodyPr/>
                    <a:lstStyle/>
                    <a:p>
                      <a:pPr algn="r"/>
                      <a:r>
                        <a:rPr lang="es-ES" sz="800" dirty="0">
                          <a:latin typeface="Arial"/>
                          <a:cs typeface="Arial"/>
                        </a:rPr>
                        <a:t>12</a:t>
                      </a:r>
                    </a:p>
                  </a:txBody>
                  <a:tcPr/>
                </a:tc>
                <a:tc>
                  <a:txBody>
                    <a:bodyPr/>
                    <a:lstStyle/>
                    <a:p>
                      <a:pPr algn="r"/>
                      <a:r>
                        <a:rPr lang="es-ES" sz="800" dirty="0">
                          <a:latin typeface="Arial"/>
                          <a:cs typeface="Arial"/>
                        </a:rPr>
                        <a:t>189</a:t>
                      </a:r>
                    </a:p>
                  </a:txBody>
                  <a:tcPr/>
                </a:tc>
                <a:tc>
                  <a:txBody>
                    <a:bodyPr/>
                    <a:lstStyle/>
                    <a:p>
                      <a:pPr algn="r"/>
                      <a:r>
                        <a:rPr lang="es-ES" sz="800" dirty="0">
                          <a:latin typeface="Arial"/>
                          <a:cs typeface="Arial"/>
                        </a:rPr>
                        <a:t>Red</a:t>
                      </a:r>
                    </a:p>
                  </a:txBody>
                  <a:tcPr/>
                </a:tc>
                <a:extLst>
                  <a:ext uri="{0D108BD9-81ED-4DB2-BD59-A6C34878D82A}">
                    <a16:rowId xmlns:a16="http://schemas.microsoft.com/office/drawing/2014/main" val="10001"/>
                  </a:ext>
                </a:extLst>
              </a:tr>
              <a:tr h="0">
                <a:tc>
                  <a:txBody>
                    <a:bodyPr/>
                    <a:lstStyle/>
                    <a:p>
                      <a:pPr algn="r"/>
                      <a:r>
                        <a:rPr lang="es-ES" sz="800" dirty="0">
                          <a:latin typeface="Arial"/>
                          <a:cs typeface="Arial"/>
                        </a:rPr>
                        <a:t>2</a:t>
                      </a:r>
                    </a:p>
                  </a:txBody>
                  <a:tcPr/>
                </a:tc>
                <a:tc>
                  <a:txBody>
                    <a:bodyPr/>
                    <a:lstStyle/>
                    <a:p>
                      <a:pPr algn="r"/>
                      <a:r>
                        <a:rPr lang="es-ES" sz="800" dirty="0">
                          <a:latin typeface="Arial"/>
                          <a:cs typeface="Arial"/>
                        </a:rPr>
                        <a:t>1</a:t>
                      </a:r>
                    </a:p>
                  </a:txBody>
                  <a:tcPr/>
                </a:tc>
                <a:tc>
                  <a:txBody>
                    <a:bodyPr/>
                    <a:lstStyle/>
                    <a:p>
                      <a:pPr algn="r"/>
                      <a:r>
                        <a:rPr lang="es-ES" sz="800" dirty="0">
                          <a:latin typeface="Arial"/>
                          <a:cs typeface="Arial"/>
                        </a:rPr>
                        <a:t>13</a:t>
                      </a:r>
                    </a:p>
                  </a:txBody>
                  <a:tcPr/>
                </a:tc>
                <a:tc>
                  <a:txBody>
                    <a:bodyPr/>
                    <a:lstStyle/>
                    <a:p>
                      <a:pPr algn="r"/>
                      <a:r>
                        <a:rPr lang="es-ES" sz="800" dirty="0">
                          <a:latin typeface="Arial"/>
                          <a:cs typeface="Arial"/>
                        </a:rPr>
                        <a:t>100</a:t>
                      </a:r>
                    </a:p>
                  </a:txBody>
                  <a:tcPr/>
                </a:tc>
                <a:tc>
                  <a:txBody>
                    <a:bodyPr/>
                    <a:lstStyle/>
                    <a:p>
                      <a:pPr algn="r"/>
                      <a:r>
                        <a:rPr lang="es-ES" sz="800" dirty="0">
                          <a:latin typeface="Arial"/>
                          <a:cs typeface="Arial"/>
                        </a:rPr>
                        <a:t>Red</a:t>
                      </a:r>
                    </a:p>
                  </a:txBody>
                  <a:tcPr/>
                </a:tc>
                <a:extLst>
                  <a:ext uri="{0D108BD9-81ED-4DB2-BD59-A6C34878D82A}">
                    <a16:rowId xmlns:a16="http://schemas.microsoft.com/office/drawing/2014/main" val="10002"/>
                  </a:ext>
                </a:extLst>
              </a:tr>
              <a:tr h="0">
                <a:tc>
                  <a:txBody>
                    <a:bodyPr/>
                    <a:lstStyle/>
                    <a:p>
                      <a:pPr algn="r"/>
                      <a:r>
                        <a:rPr lang="es-ES" sz="800" dirty="0">
                          <a:latin typeface="Arial"/>
                          <a:cs typeface="Arial"/>
                        </a:rPr>
                        <a:t>3</a:t>
                      </a:r>
                    </a:p>
                  </a:txBody>
                  <a:tcPr/>
                </a:tc>
                <a:tc>
                  <a:txBody>
                    <a:bodyPr/>
                    <a:lstStyle/>
                    <a:p>
                      <a:pPr algn="r"/>
                      <a:r>
                        <a:rPr lang="es-ES" sz="800" dirty="0">
                          <a:latin typeface="Arial"/>
                          <a:cs typeface="Arial"/>
                        </a:rPr>
                        <a:t>2</a:t>
                      </a:r>
                    </a:p>
                  </a:txBody>
                  <a:tcPr/>
                </a:tc>
                <a:tc>
                  <a:txBody>
                    <a:bodyPr/>
                    <a:lstStyle/>
                    <a:p>
                      <a:pPr algn="r"/>
                      <a:r>
                        <a:rPr lang="es-ES" sz="800" dirty="0">
                          <a:latin typeface="Arial"/>
                          <a:cs typeface="Arial"/>
                        </a:rPr>
                        <a:t>20</a:t>
                      </a:r>
                    </a:p>
                  </a:txBody>
                  <a:tcPr/>
                </a:tc>
                <a:tc>
                  <a:txBody>
                    <a:bodyPr/>
                    <a:lstStyle/>
                    <a:p>
                      <a:pPr algn="r"/>
                      <a:r>
                        <a:rPr lang="es-ES" sz="800" dirty="0">
                          <a:latin typeface="Arial"/>
                          <a:cs typeface="Arial"/>
                        </a:rPr>
                        <a:t>1000</a:t>
                      </a:r>
                    </a:p>
                  </a:txBody>
                  <a:tcPr/>
                </a:tc>
                <a:tc>
                  <a:txBody>
                    <a:bodyPr/>
                    <a:lstStyle/>
                    <a:p>
                      <a:pPr algn="r"/>
                      <a:r>
                        <a:rPr lang="es-ES" sz="800" dirty="0" err="1">
                          <a:latin typeface="Arial"/>
                          <a:cs typeface="Arial"/>
                        </a:rPr>
                        <a:t>Yellow</a:t>
                      </a:r>
                      <a:endParaRPr lang="es-ES" sz="800" dirty="0">
                        <a:latin typeface="Arial"/>
                        <a:cs typeface="Arial"/>
                      </a:endParaRPr>
                    </a:p>
                  </a:txBody>
                  <a:tcPr/>
                </a:tc>
                <a:extLst>
                  <a:ext uri="{0D108BD9-81ED-4DB2-BD59-A6C34878D82A}">
                    <a16:rowId xmlns:a16="http://schemas.microsoft.com/office/drawing/2014/main" val="10003"/>
                  </a:ext>
                </a:extLst>
              </a:tr>
              <a:tr h="0">
                <a:tc>
                  <a:txBody>
                    <a:bodyPr/>
                    <a:lstStyle/>
                    <a:p>
                      <a:pPr algn="r"/>
                      <a:r>
                        <a:rPr lang="es-ES" sz="800" dirty="0">
                          <a:latin typeface="Arial"/>
                          <a:cs typeface="Arial"/>
                        </a:rPr>
                        <a:t>4</a:t>
                      </a:r>
                    </a:p>
                  </a:txBody>
                  <a:tcPr/>
                </a:tc>
                <a:tc>
                  <a:txBody>
                    <a:bodyPr/>
                    <a:lstStyle/>
                    <a:p>
                      <a:pPr algn="r"/>
                      <a:r>
                        <a:rPr lang="es-ES" sz="800" dirty="0">
                          <a:latin typeface="Arial"/>
                          <a:cs typeface="Arial"/>
                        </a:rPr>
                        <a:t>3</a:t>
                      </a:r>
                    </a:p>
                  </a:txBody>
                  <a:tcPr/>
                </a:tc>
                <a:tc>
                  <a:txBody>
                    <a:bodyPr/>
                    <a:lstStyle/>
                    <a:p>
                      <a:pPr algn="r"/>
                      <a:r>
                        <a:rPr lang="es-ES" sz="800" dirty="0">
                          <a:latin typeface="Arial"/>
                          <a:cs typeface="Arial"/>
                        </a:rPr>
                        <a:t>-3</a:t>
                      </a:r>
                    </a:p>
                  </a:txBody>
                  <a:tcPr/>
                </a:tc>
                <a:tc>
                  <a:txBody>
                    <a:bodyPr/>
                    <a:lstStyle/>
                    <a:p>
                      <a:pPr algn="r"/>
                      <a:r>
                        <a:rPr lang="es-ES" sz="800" dirty="0">
                          <a:latin typeface="Arial"/>
                          <a:cs typeface="Arial"/>
                        </a:rPr>
                        <a:t>23</a:t>
                      </a:r>
                    </a:p>
                  </a:txBody>
                  <a:tcPr/>
                </a:tc>
                <a:tc>
                  <a:txBody>
                    <a:bodyPr/>
                    <a:lstStyle/>
                    <a:p>
                      <a:pPr algn="r"/>
                      <a:r>
                        <a:rPr lang="es-ES" sz="800" dirty="0">
                          <a:latin typeface="Arial"/>
                          <a:cs typeface="Arial"/>
                        </a:rPr>
                        <a:t>Green</a:t>
                      </a:r>
                    </a:p>
                  </a:txBody>
                  <a:tcPr/>
                </a:tc>
                <a:extLst>
                  <a:ext uri="{0D108BD9-81ED-4DB2-BD59-A6C34878D82A}">
                    <a16:rowId xmlns:a16="http://schemas.microsoft.com/office/drawing/2014/main" val="10004"/>
                  </a:ext>
                </a:extLst>
              </a:tr>
            </a:tbl>
          </a:graphicData>
        </a:graphic>
      </p:graphicFrame>
      <p:grpSp>
        <p:nvGrpSpPr>
          <p:cNvPr id="150" name="Group 149">
            <a:extLst>
              <a:ext uri="{FF2B5EF4-FFF2-40B4-BE49-F238E27FC236}">
                <a16:creationId xmlns:a16="http://schemas.microsoft.com/office/drawing/2014/main" id="{9AE1FF3E-0B0C-8D47-A58D-AD709F805041}"/>
              </a:ext>
            </a:extLst>
          </p:cNvPr>
          <p:cNvGrpSpPr/>
          <p:nvPr/>
        </p:nvGrpSpPr>
        <p:grpSpPr>
          <a:xfrm>
            <a:off x="5519858" y="1372467"/>
            <a:ext cx="2394214" cy="439616"/>
            <a:chOff x="5584594" y="1372467"/>
            <a:chExt cx="2394214" cy="439616"/>
          </a:xfrm>
        </p:grpSpPr>
        <p:sp>
          <p:nvSpPr>
            <p:cNvPr id="151" name="CuadroTexto 63">
              <a:extLst>
                <a:ext uri="{FF2B5EF4-FFF2-40B4-BE49-F238E27FC236}">
                  <a16:creationId xmlns:a16="http://schemas.microsoft.com/office/drawing/2014/main" id="{D73E3838-B15C-5245-9440-9DD603C29804}"/>
                </a:ext>
              </a:extLst>
            </p:cNvPr>
            <p:cNvSpPr txBox="1"/>
            <p:nvPr/>
          </p:nvSpPr>
          <p:spPr>
            <a:xfrm>
              <a:off x="6445426" y="1550473"/>
              <a:ext cx="275186" cy="261610"/>
            </a:xfrm>
            <a:prstGeom prst="rect">
              <a:avLst/>
            </a:prstGeom>
            <a:noFill/>
          </p:spPr>
          <p:txBody>
            <a:bodyPr wrap="none" rtlCol="0">
              <a:spAutoFit/>
            </a:bodyPr>
            <a:lstStyle/>
            <a:p>
              <a:r>
                <a:rPr lang="es-ES" sz="1100" b="1" dirty="0">
                  <a:solidFill>
                    <a:schemeClr val="tx2">
                      <a:lumMod val="60000"/>
                      <a:lumOff val="40000"/>
                    </a:schemeClr>
                  </a:solidFill>
                </a:rPr>
                <a:t>X</a:t>
              </a:r>
            </a:p>
          </p:txBody>
        </p:sp>
        <p:sp>
          <p:nvSpPr>
            <p:cNvPr id="152" name="CuadroTexto 64">
              <a:extLst>
                <a:ext uri="{FF2B5EF4-FFF2-40B4-BE49-F238E27FC236}">
                  <a16:creationId xmlns:a16="http://schemas.microsoft.com/office/drawing/2014/main" id="{D2344E09-98B0-634A-A6C9-7AD60A9A2EEC}"/>
                </a:ext>
              </a:extLst>
            </p:cNvPr>
            <p:cNvSpPr txBox="1"/>
            <p:nvPr/>
          </p:nvSpPr>
          <p:spPr>
            <a:xfrm>
              <a:off x="6876256" y="1550473"/>
              <a:ext cx="274434" cy="261610"/>
            </a:xfrm>
            <a:prstGeom prst="rect">
              <a:avLst/>
            </a:prstGeom>
            <a:noFill/>
          </p:spPr>
          <p:txBody>
            <a:bodyPr wrap="none" rtlCol="0">
              <a:spAutoFit/>
            </a:bodyPr>
            <a:lstStyle/>
            <a:p>
              <a:r>
                <a:rPr lang="es-ES" sz="1100" b="1" dirty="0">
                  <a:solidFill>
                    <a:schemeClr val="tx2">
                      <a:lumMod val="60000"/>
                      <a:lumOff val="40000"/>
                    </a:schemeClr>
                  </a:solidFill>
                </a:rPr>
                <a:t>Y</a:t>
              </a:r>
            </a:p>
          </p:txBody>
        </p:sp>
        <p:sp>
          <p:nvSpPr>
            <p:cNvPr id="153" name="CuadroTexto 65">
              <a:extLst>
                <a:ext uri="{FF2B5EF4-FFF2-40B4-BE49-F238E27FC236}">
                  <a16:creationId xmlns:a16="http://schemas.microsoft.com/office/drawing/2014/main" id="{228E6487-CDB9-424D-A89A-AC7983F4F7B6}"/>
                </a:ext>
              </a:extLst>
            </p:cNvPr>
            <p:cNvSpPr txBox="1"/>
            <p:nvPr/>
          </p:nvSpPr>
          <p:spPr>
            <a:xfrm>
              <a:off x="5584594" y="1545042"/>
              <a:ext cx="677013" cy="261610"/>
            </a:xfrm>
            <a:prstGeom prst="rect">
              <a:avLst/>
            </a:prstGeom>
            <a:noFill/>
          </p:spPr>
          <p:txBody>
            <a:bodyPr wrap="none" rtlCol="0">
              <a:spAutoFit/>
            </a:bodyPr>
            <a:lstStyle/>
            <a:p>
              <a:r>
                <a:rPr lang="es-ES" sz="1100" b="1" dirty="0">
                  <a:solidFill>
                    <a:schemeClr val="tx2">
                      <a:lumMod val="60000"/>
                      <a:lumOff val="40000"/>
                    </a:schemeClr>
                  </a:solidFill>
                </a:rPr>
                <a:t>Etiqueta</a:t>
              </a:r>
            </a:p>
          </p:txBody>
        </p:sp>
        <p:cxnSp>
          <p:nvCxnSpPr>
            <p:cNvPr id="154" name="Conector recto de flecha 66">
              <a:extLst>
                <a:ext uri="{FF2B5EF4-FFF2-40B4-BE49-F238E27FC236}">
                  <a16:creationId xmlns:a16="http://schemas.microsoft.com/office/drawing/2014/main" id="{318A96DB-CB50-9444-830B-9F4E7412AAC2}"/>
                </a:ext>
              </a:extLst>
            </p:cNvPr>
            <p:cNvCxnSpPr/>
            <p:nvPr/>
          </p:nvCxnSpPr>
          <p:spPr>
            <a:xfrm flipV="1">
              <a:off x="6053667" y="1372467"/>
              <a:ext cx="160866" cy="244583"/>
            </a:xfrm>
            <a:prstGeom prst="straightConnector1">
              <a:avLst/>
            </a:prstGeom>
            <a:ln w="19050" cmpd="sng">
              <a:solidFill>
                <a:schemeClr val="tx2">
                  <a:lumMod val="60000"/>
                  <a:lumOff val="40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55" name="Conector recto de flecha 67">
              <a:extLst>
                <a:ext uri="{FF2B5EF4-FFF2-40B4-BE49-F238E27FC236}">
                  <a16:creationId xmlns:a16="http://schemas.microsoft.com/office/drawing/2014/main" id="{5EA237A0-5AE7-EA4E-9DE3-5727546DC2C3}"/>
                </a:ext>
              </a:extLst>
            </p:cNvPr>
            <p:cNvCxnSpPr/>
            <p:nvPr/>
          </p:nvCxnSpPr>
          <p:spPr>
            <a:xfrm flipV="1">
              <a:off x="6596649" y="1372467"/>
              <a:ext cx="160866" cy="244583"/>
            </a:xfrm>
            <a:prstGeom prst="straightConnector1">
              <a:avLst/>
            </a:prstGeom>
            <a:ln w="19050" cmpd="sng">
              <a:solidFill>
                <a:schemeClr val="tx2">
                  <a:lumMod val="60000"/>
                  <a:lumOff val="40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56" name="Conector recto de flecha 68">
              <a:extLst>
                <a:ext uri="{FF2B5EF4-FFF2-40B4-BE49-F238E27FC236}">
                  <a16:creationId xmlns:a16="http://schemas.microsoft.com/office/drawing/2014/main" id="{5E5B334C-F03C-E04C-A460-A5D4A2C94C46}"/>
                </a:ext>
              </a:extLst>
            </p:cNvPr>
            <p:cNvCxnSpPr/>
            <p:nvPr/>
          </p:nvCxnSpPr>
          <p:spPr>
            <a:xfrm flipV="1">
              <a:off x="7020272" y="1372467"/>
              <a:ext cx="160866" cy="244583"/>
            </a:xfrm>
            <a:prstGeom prst="straightConnector1">
              <a:avLst/>
            </a:prstGeom>
            <a:ln w="19050" cmpd="sng">
              <a:solidFill>
                <a:schemeClr val="tx2">
                  <a:lumMod val="60000"/>
                  <a:lumOff val="40000"/>
                </a:schemeClr>
              </a:solidFill>
              <a:tailEnd type="arrow"/>
            </a:ln>
            <a:effectLst/>
          </p:spPr>
          <p:style>
            <a:lnRef idx="2">
              <a:schemeClr val="accent1"/>
            </a:lnRef>
            <a:fillRef idx="0">
              <a:schemeClr val="accent1"/>
            </a:fillRef>
            <a:effectRef idx="1">
              <a:schemeClr val="accent1"/>
            </a:effectRef>
            <a:fontRef idx="minor">
              <a:schemeClr val="tx1"/>
            </a:fontRef>
          </p:style>
        </p:cxnSp>
        <p:sp>
          <p:nvSpPr>
            <p:cNvPr id="157" name="CuadroTexto 64">
              <a:extLst>
                <a:ext uri="{FF2B5EF4-FFF2-40B4-BE49-F238E27FC236}">
                  <a16:creationId xmlns:a16="http://schemas.microsoft.com/office/drawing/2014/main" id="{2F24A3CE-8EDF-2C4B-B6F3-54D9BF41A4F4}"/>
                </a:ext>
              </a:extLst>
            </p:cNvPr>
            <p:cNvSpPr txBox="1"/>
            <p:nvPr/>
          </p:nvSpPr>
          <p:spPr>
            <a:xfrm>
              <a:off x="7483159" y="1550473"/>
              <a:ext cx="495649" cy="261610"/>
            </a:xfrm>
            <a:prstGeom prst="rect">
              <a:avLst/>
            </a:prstGeom>
            <a:noFill/>
          </p:spPr>
          <p:txBody>
            <a:bodyPr wrap="none" rtlCol="0">
              <a:spAutoFit/>
            </a:bodyPr>
            <a:lstStyle/>
            <a:p>
              <a:r>
                <a:rPr lang="es-ES" sz="1100" b="1" dirty="0">
                  <a:solidFill>
                    <a:schemeClr val="tx2">
                      <a:lumMod val="60000"/>
                      <a:lumOff val="40000"/>
                    </a:schemeClr>
                  </a:solidFill>
                </a:rPr>
                <a:t>Color</a:t>
              </a:r>
            </a:p>
          </p:txBody>
        </p:sp>
        <p:cxnSp>
          <p:nvCxnSpPr>
            <p:cNvPr id="158" name="Conector recto de flecha 68">
              <a:extLst>
                <a:ext uri="{FF2B5EF4-FFF2-40B4-BE49-F238E27FC236}">
                  <a16:creationId xmlns:a16="http://schemas.microsoft.com/office/drawing/2014/main" id="{3EBA9B0C-D5BA-EA4D-979E-B0C40E666D09}"/>
                </a:ext>
              </a:extLst>
            </p:cNvPr>
            <p:cNvCxnSpPr/>
            <p:nvPr/>
          </p:nvCxnSpPr>
          <p:spPr>
            <a:xfrm flipV="1">
              <a:off x="7627175" y="1372467"/>
              <a:ext cx="160866" cy="244583"/>
            </a:xfrm>
            <a:prstGeom prst="straightConnector1">
              <a:avLst/>
            </a:prstGeom>
            <a:ln w="19050" cmpd="sng">
              <a:solidFill>
                <a:schemeClr val="tx2">
                  <a:lumMod val="60000"/>
                  <a:lumOff val="40000"/>
                </a:schemeClr>
              </a:solidFill>
              <a:tailEnd type="arrow"/>
            </a:ln>
            <a:effectLst/>
          </p:spPr>
          <p:style>
            <a:lnRef idx="2">
              <a:schemeClr val="accent1"/>
            </a:lnRef>
            <a:fillRef idx="0">
              <a:schemeClr val="accent1"/>
            </a:fillRef>
            <a:effectRef idx="1">
              <a:schemeClr val="accent1"/>
            </a:effectRef>
            <a:fontRef idx="minor">
              <a:schemeClr val="tx1"/>
            </a:fontRef>
          </p:style>
        </p:cxnSp>
      </p:grpSp>
      <p:sp>
        <p:nvSpPr>
          <p:cNvPr id="161" name="Llamada ovalada 160"/>
          <p:cNvSpPr/>
          <p:nvPr/>
        </p:nvSpPr>
        <p:spPr>
          <a:xfrm>
            <a:off x="6798165" y="538830"/>
            <a:ext cx="2118527" cy="1595458"/>
          </a:xfrm>
          <a:prstGeom prst="wedgeEllipseCallout">
            <a:avLst>
              <a:gd name="adj1" fmla="val 55193"/>
              <a:gd name="adj2" fmla="val 69980"/>
            </a:avLst>
          </a:prstGeom>
          <a:solidFill>
            <a:schemeClr val="bg1"/>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s-ES_tradnl" sz="1600" dirty="0">
                <a:solidFill>
                  <a:schemeClr val="accent6">
                    <a:lumMod val="75000"/>
                  </a:schemeClr>
                </a:solidFill>
                <a:latin typeface="Arial"/>
                <a:cs typeface="Arial"/>
              </a:rPr>
              <a:t>El mapa de puntos será creado usando QGIS</a:t>
            </a:r>
            <a:endParaRPr lang="es-ES" sz="1600" dirty="0">
              <a:solidFill>
                <a:schemeClr val="accent6">
                  <a:lumMod val="75000"/>
                </a:schemeClr>
              </a:solidFill>
              <a:latin typeface="Arial"/>
              <a:cs typeface="Arial"/>
            </a:endParaRPr>
          </a:p>
        </p:txBody>
      </p:sp>
      <p:cxnSp>
        <p:nvCxnSpPr>
          <p:cNvPr id="160" name="Conector recto de flecha 59">
            <a:extLst>
              <a:ext uri="{FF2B5EF4-FFF2-40B4-BE49-F238E27FC236}">
                <a16:creationId xmlns:a16="http://schemas.microsoft.com/office/drawing/2014/main" id="{15116CFA-5784-294D-80B0-D03967872FD2}"/>
              </a:ext>
            </a:extLst>
          </p:cNvPr>
          <p:cNvCxnSpPr>
            <a:cxnSpLocks/>
          </p:cNvCxnSpPr>
          <p:nvPr/>
        </p:nvCxnSpPr>
        <p:spPr>
          <a:xfrm flipV="1">
            <a:off x="5793897" y="1487606"/>
            <a:ext cx="436081" cy="962547"/>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pic>
        <p:nvPicPr>
          <p:cNvPr id="164" name="Picture 163">
            <a:extLst>
              <a:ext uri="{FF2B5EF4-FFF2-40B4-BE49-F238E27FC236}">
                <a16:creationId xmlns:a16="http://schemas.microsoft.com/office/drawing/2014/main" id="{EFBC16A6-2252-5140-ABD5-8BF1FA1D4004}"/>
              </a:ext>
            </a:extLst>
          </p:cNvPr>
          <p:cNvPicPr>
            <a:picLocks noChangeAspect="1"/>
          </p:cNvPicPr>
          <p:nvPr/>
        </p:nvPicPr>
        <p:blipFill>
          <a:blip r:embed="rId8"/>
          <a:stretch>
            <a:fillRect/>
          </a:stretch>
        </p:blipFill>
        <p:spPr>
          <a:xfrm>
            <a:off x="6565709" y="4542136"/>
            <a:ext cx="2315191" cy="1560653"/>
          </a:xfrm>
          <a:prstGeom prst="rect">
            <a:avLst/>
          </a:prstGeom>
        </p:spPr>
      </p:pic>
      <p:sp>
        <p:nvSpPr>
          <p:cNvPr id="76" name="Llamada ovalada 75"/>
          <p:cNvSpPr/>
          <p:nvPr/>
        </p:nvSpPr>
        <p:spPr>
          <a:xfrm>
            <a:off x="4670176" y="3913545"/>
            <a:ext cx="2951807" cy="2361630"/>
          </a:xfrm>
          <a:prstGeom prst="wedgeEllipseCallout">
            <a:avLst>
              <a:gd name="adj1" fmla="val 54168"/>
              <a:gd name="adj2" fmla="val 86990"/>
            </a:avLst>
          </a:prstGeom>
          <a:solidFill>
            <a:schemeClr val="bg1"/>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s-ES_tradnl" sz="1600" dirty="0">
                <a:solidFill>
                  <a:schemeClr val="accent6">
                    <a:lumMod val="75000"/>
                  </a:schemeClr>
                </a:solidFill>
                <a:latin typeface="Arial"/>
                <a:cs typeface="Arial"/>
              </a:rPr>
              <a:t>Otro aspecto fundamental es conocer el origen de la información que vamos a utilizar</a:t>
            </a:r>
            <a:endParaRPr lang="es-ES" sz="1600" dirty="0">
              <a:solidFill>
                <a:schemeClr val="accent6">
                  <a:lumMod val="75000"/>
                </a:schemeClr>
              </a:solidFill>
              <a:latin typeface="Arial"/>
              <a:cs typeface="Arial"/>
            </a:endParaRPr>
          </a:p>
        </p:txBody>
      </p:sp>
      <p:graphicFrame>
        <p:nvGraphicFramePr>
          <p:cNvPr id="165" name="Tabla 58">
            <a:extLst>
              <a:ext uri="{FF2B5EF4-FFF2-40B4-BE49-F238E27FC236}">
                <a16:creationId xmlns:a16="http://schemas.microsoft.com/office/drawing/2014/main" id="{459E2232-1706-6843-B97B-280E4B01C577}"/>
              </a:ext>
            </a:extLst>
          </p:cNvPr>
          <p:cNvGraphicFramePr>
            <a:graphicFrameLocks noGrp="1"/>
          </p:cNvGraphicFramePr>
          <p:nvPr>
            <p:extLst>
              <p:ext uri="{D42A27DB-BD31-4B8C-83A1-F6EECF244321}">
                <p14:modId xmlns:p14="http://schemas.microsoft.com/office/powerpoint/2010/main" val="2688161183"/>
              </p:ext>
            </p:extLst>
          </p:nvPr>
        </p:nvGraphicFramePr>
        <p:xfrm>
          <a:off x="5332644" y="2436853"/>
          <a:ext cx="1025529" cy="1066800"/>
        </p:xfrm>
        <a:graphic>
          <a:graphicData uri="http://schemas.openxmlformats.org/drawingml/2006/table">
            <a:tbl>
              <a:tblPr firstRow="1" bandRow="1">
                <a:tableStyleId>{5C22544A-7EE6-4342-B048-85BDC9FD1C3A}</a:tableStyleId>
              </a:tblPr>
              <a:tblGrid>
                <a:gridCol w="542611">
                  <a:extLst>
                    <a:ext uri="{9D8B030D-6E8A-4147-A177-3AD203B41FA5}">
                      <a16:colId xmlns:a16="http://schemas.microsoft.com/office/drawing/2014/main" val="20001"/>
                    </a:ext>
                  </a:extLst>
                </a:gridCol>
                <a:gridCol w="482918">
                  <a:extLst>
                    <a:ext uri="{9D8B030D-6E8A-4147-A177-3AD203B41FA5}">
                      <a16:colId xmlns:a16="http://schemas.microsoft.com/office/drawing/2014/main" val="20002"/>
                    </a:ext>
                  </a:extLst>
                </a:gridCol>
              </a:tblGrid>
              <a:tr h="0">
                <a:tc>
                  <a:txBody>
                    <a:bodyPr/>
                    <a:lstStyle/>
                    <a:p>
                      <a:r>
                        <a:rPr lang="es-ES" sz="800" dirty="0">
                          <a:latin typeface="Arial"/>
                          <a:cs typeface="Arial"/>
                        </a:rPr>
                        <a:t>Bioma</a:t>
                      </a:r>
                    </a:p>
                  </a:txBody>
                  <a:tcPr/>
                </a:tc>
                <a:tc>
                  <a:txBody>
                    <a:bodyPr/>
                    <a:lstStyle/>
                    <a:p>
                      <a:r>
                        <a:rPr lang="es-ES" sz="800" dirty="0">
                          <a:latin typeface="Arial"/>
                          <a:cs typeface="Arial"/>
                        </a:rPr>
                        <a:t>Color</a:t>
                      </a:r>
                    </a:p>
                  </a:txBody>
                  <a:tcPr/>
                </a:tc>
                <a:extLst>
                  <a:ext uri="{0D108BD9-81ED-4DB2-BD59-A6C34878D82A}">
                    <a16:rowId xmlns:a16="http://schemas.microsoft.com/office/drawing/2014/main" val="10000"/>
                  </a:ext>
                </a:extLst>
              </a:tr>
              <a:tr h="0">
                <a:tc>
                  <a:txBody>
                    <a:bodyPr/>
                    <a:lstStyle/>
                    <a:p>
                      <a:pPr algn="r"/>
                      <a:r>
                        <a:rPr lang="es-ES" sz="800" dirty="0">
                          <a:latin typeface="Arial"/>
                          <a:cs typeface="Arial"/>
                        </a:rPr>
                        <a:t>1</a:t>
                      </a:r>
                    </a:p>
                  </a:txBody>
                  <a:tcPr/>
                </a:tc>
                <a:tc>
                  <a:txBody>
                    <a:bodyPr/>
                    <a:lstStyle/>
                    <a:p>
                      <a:pPr algn="r"/>
                      <a:r>
                        <a:rPr lang="es-ES" sz="800" dirty="0">
                          <a:latin typeface="Arial"/>
                          <a:cs typeface="Arial"/>
                        </a:rPr>
                        <a:t>Red</a:t>
                      </a:r>
                    </a:p>
                  </a:txBody>
                  <a:tcPr/>
                </a:tc>
                <a:extLst>
                  <a:ext uri="{0D108BD9-81ED-4DB2-BD59-A6C34878D82A}">
                    <a16:rowId xmlns:a16="http://schemas.microsoft.com/office/drawing/2014/main" val="10001"/>
                  </a:ext>
                </a:extLst>
              </a:tr>
              <a:tr h="0">
                <a:tc>
                  <a:txBody>
                    <a:bodyPr/>
                    <a:lstStyle/>
                    <a:p>
                      <a:pPr algn="r"/>
                      <a:r>
                        <a:rPr lang="es-ES" sz="800" dirty="0">
                          <a:latin typeface="Arial"/>
                          <a:cs typeface="Arial"/>
                        </a:rPr>
                        <a:t>2</a:t>
                      </a:r>
                    </a:p>
                  </a:txBody>
                  <a:tcPr/>
                </a:tc>
                <a:tc>
                  <a:txBody>
                    <a:bodyPr/>
                    <a:lstStyle/>
                    <a:p>
                      <a:pPr algn="r"/>
                      <a:r>
                        <a:rPr lang="es-ES" sz="800" dirty="0" err="1">
                          <a:latin typeface="Arial"/>
                          <a:cs typeface="Arial"/>
                        </a:rPr>
                        <a:t>Yellow</a:t>
                      </a:r>
                      <a:endParaRPr lang="es-ES" sz="800" dirty="0">
                        <a:latin typeface="Arial"/>
                        <a:cs typeface="Arial"/>
                      </a:endParaRPr>
                    </a:p>
                  </a:txBody>
                  <a:tcPr/>
                </a:tc>
                <a:extLst>
                  <a:ext uri="{0D108BD9-81ED-4DB2-BD59-A6C34878D82A}">
                    <a16:rowId xmlns:a16="http://schemas.microsoft.com/office/drawing/2014/main" val="10002"/>
                  </a:ext>
                </a:extLst>
              </a:tr>
              <a:tr h="0">
                <a:tc>
                  <a:txBody>
                    <a:bodyPr/>
                    <a:lstStyle/>
                    <a:p>
                      <a:pPr algn="r"/>
                      <a:r>
                        <a:rPr lang="es-ES" sz="800" dirty="0">
                          <a:latin typeface="Arial"/>
                          <a:cs typeface="Arial"/>
                        </a:rPr>
                        <a:t>3</a:t>
                      </a:r>
                    </a:p>
                  </a:txBody>
                  <a:tcPr/>
                </a:tc>
                <a:tc>
                  <a:txBody>
                    <a:bodyPr/>
                    <a:lstStyle/>
                    <a:p>
                      <a:pPr algn="r"/>
                      <a:r>
                        <a:rPr lang="es-ES" sz="800" dirty="0">
                          <a:latin typeface="Arial"/>
                          <a:cs typeface="Arial"/>
                        </a:rPr>
                        <a:t>Green</a:t>
                      </a:r>
                    </a:p>
                  </a:txBody>
                  <a:tcPr/>
                </a:tc>
                <a:extLst>
                  <a:ext uri="{0D108BD9-81ED-4DB2-BD59-A6C34878D82A}">
                    <a16:rowId xmlns:a16="http://schemas.microsoft.com/office/drawing/2014/main" val="10003"/>
                  </a:ext>
                </a:extLst>
              </a:tr>
              <a:tr h="0">
                <a:tc>
                  <a:txBody>
                    <a:bodyPr/>
                    <a:lstStyle/>
                    <a:p>
                      <a:pPr algn="r"/>
                      <a:r>
                        <a:rPr lang="es-ES" sz="800" dirty="0">
                          <a:latin typeface="Arial"/>
                          <a:cs typeface="Arial"/>
                        </a:rPr>
                        <a:t>4</a:t>
                      </a:r>
                    </a:p>
                  </a:txBody>
                  <a:tcPr/>
                </a:tc>
                <a:tc>
                  <a:txBody>
                    <a:bodyPr/>
                    <a:lstStyle/>
                    <a:p>
                      <a:pPr algn="r"/>
                      <a:r>
                        <a:rPr lang="es-ES" sz="800" dirty="0" err="1">
                          <a:latin typeface="Arial"/>
                          <a:cs typeface="Arial"/>
                        </a:rPr>
                        <a:t>Purple</a:t>
                      </a:r>
                      <a:endParaRPr lang="es-ES" sz="800" dirty="0">
                        <a:latin typeface="Arial"/>
                        <a:cs typeface="Arial"/>
                      </a:endParaRPr>
                    </a:p>
                  </a:txBody>
                  <a:tcPr/>
                </a:tc>
                <a:extLst>
                  <a:ext uri="{0D108BD9-81ED-4DB2-BD59-A6C34878D82A}">
                    <a16:rowId xmlns:a16="http://schemas.microsoft.com/office/drawing/2014/main" val="10004"/>
                  </a:ext>
                </a:extLst>
              </a:tr>
            </a:tbl>
          </a:graphicData>
        </a:graphic>
      </p:graphicFrame>
      <p:sp>
        <p:nvSpPr>
          <p:cNvPr id="162" name="Llamada ovalada 161"/>
          <p:cNvSpPr/>
          <p:nvPr/>
        </p:nvSpPr>
        <p:spPr>
          <a:xfrm>
            <a:off x="5584594" y="2204864"/>
            <a:ext cx="2834125" cy="1595458"/>
          </a:xfrm>
          <a:prstGeom prst="wedgeEllipseCallout">
            <a:avLst>
              <a:gd name="adj1" fmla="val 82349"/>
              <a:gd name="adj2" fmla="val 67939"/>
            </a:avLst>
          </a:prstGeom>
          <a:solidFill>
            <a:schemeClr val="bg1"/>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s-ES_tradnl" sz="1600" dirty="0">
                <a:solidFill>
                  <a:schemeClr val="accent6">
                    <a:lumMod val="75000"/>
                  </a:schemeClr>
                </a:solidFill>
                <a:latin typeface="Arial"/>
                <a:cs typeface="Arial"/>
              </a:rPr>
              <a:t>Los mapas de clima proceden de una iniciativa llamada </a:t>
            </a:r>
            <a:r>
              <a:rPr lang="es-ES_tradnl" sz="1600" dirty="0" err="1">
                <a:solidFill>
                  <a:schemeClr val="accent6">
                    <a:lumMod val="75000"/>
                  </a:schemeClr>
                </a:solidFill>
                <a:latin typeface="Arial"/>
                <a:cs typeface="Arial"/>
              </a:rPr>
              <a:t>WorldClim</a:t>
            </a:r>
            <a:endParaRPr lang="es-ES" sz="1600" dirty="0">
              <a:solidFill>
                <a:schemeClr val="accent6">
                  <a:lumMod val="75000"/>
                </a:schemeClr>
              </a:solidFill>
              <a:latin typeface="Arial"/>
              <a:cs typeface="Arial"/>
            </a:endParaRPr>
          </a:p>
        </p:txBody>
      </p:sp>
    </p:spTree>
    <p:extLst>
      <p:ext uri="{BB962C8B-B14F-4D97-AF65-F5344CB8AC3E}">
        <p14:creationId xmlns:p14="http://schemas.microsoft.com/office/powerpoint/2010/main" val="1631378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1" grpId="0" animBg="1"/>
      <p:bldP spid="76" grpId="0" animBg="1"/>
      <p:bldP spid="162" grpId="0" animBg="1"/>
    </p:bldLst>
  </p:timing>
</p:sld>
</file>

<file path=ppt/slides/slide2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71" name="Forma libre 70"/>
          <p:cNvSpPr/>
          <p:nvPr/>
        </p:nvSpPr>
        <p:spPr>
          <a:xfrm>
            <a:off x="6373545" y="1461762"/>
            <a:ext cx="2623696" cy="5128148"/>
          </a:xfrm>
          <a:custGeom>
            <a:avLst/>
            <a:gdLst>
              <a:gd name="connsiteX0" fmla="*/ 1844973 w 2623696"/>
              <a:gd name="connsiteY0" fmla="*/ 35945 h 5128148"/>
              <a:gd name="connsiteX1" fmla="*/ 0 w 2623696"/>
              <a:gd name="connsiteY1" fmla="*/ 1917065 h 5128148"/>
              <a:gd name="connsiteX2" fmla="*/ 11980 w 2623696"/>
              <a:gd name="connsiteY2" fmla="*/ 5128148 h 5128148"/>
              <a:gd name="connsiteX3" fmla="*/ 2611715 w 2623696"/>
              <a:gd name="connsiteY3" fmla="*/ 5128148 h 5128148"/>
              <a:gd name="connsiteX4" fmla="*/ 2623696 w 2623696"/>
              <a:gd name="connsiteY4" fmla="*/ 0 h 5128148"/>
              <a:gd name="connsiteX5" fmla="*/ 1809032 w 2623696"/>
              <a:gd name="connsiteY5" fmla="*/ 0 h 5128148"/>
              <a:gd name="connsiteX6" fmla="*/ 1844973 w 2623696"/>
              <a:gd name="connsiteY6" fmla="*/ 35945 h 5128148"/>
              <a:gd name="connsiteX0" fmla="*/ 1809032 w 2623696"/>
              <a:gd name="connsiteY0" fmla="*/ 0 h 5128148"/>
              <a:gd name="connsiteX1" fmla="*/ 0 w 2623696"/>
              <a:gd name="connsiteY1" fmla="*/ 1917065 h 5128148"/>
              <a:gd name="connsiteX2" fmla="*/ 11980 w 2623696"/>
              <a:gd name="connsiteY2" fmla="*/ 5128148 h 5128148"/>
              <a:gd name="connsiteX3" fmla="*/ 2611715 w 2623696"/>
              <a:gd name="connsiteY3" fmla="*/ 5128148 h 5128148"/>
              <a:gd name="connsiteX4" fmla="*/ 2623696 w 2623696"/>
              <a:gd name="connsiteY4" fmla="*/ 0 h 5128148"/>
              <a:gd name="connsiteX5" fmla="*/ 1809032 w 2623696"/>
              <a:gd name="connsiteY5" fmla="*/ 0 h 512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23696" h="5128148">
                <a:moveTo>
                  <a:pt x="1809032" y="0"/>
                </a:moveTo>
                <a:lnTo>
                  <a:pt x="0" y="1917065"/>
                </a:lnTo>
                <a:cubicBezTo>
                  <a:pt x="3993" y="2987426"/>
                  <a:pt x="7987" y="4057787"/>
                  <a:pt x="11980" y="5128148"/>
                </a:cubicBezTo>
                <a:lnTo>
                  <a:pt x="2611715" y="5128148"/>
                </a:lnTo>
                <a:cubicBezTo>
                  <a:pt x="2615709" y="3418765"/>
                  <a:pt x="2619702" y="1709383"/>
                  <a:pt x="2623696" y="0"/>
                </a:cubicBezTo>
                <a:lnTo>
                  <a:pt x="1809032" y="0"/>
                </a:lnTo>
                <a:close/>
              </a:path>
            </a:pathLst>
          </a:custGeom>
          <a:solidFill>
            <a:schemeClr val="accent6">
              <a:lumMod val="40000"/>
              <a:lumOff val="60000"/>
            </a:schemeClr>
          </a:solidFill>
          <a:ln w="1270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70" name="Forma libre 69"/>
          <p:cNvSpPr/>
          <p:nvPr/>
        </p:nvSpPr>
        <p:spPr>
          <a:xfrm>
            <a:off x="107820" y="143779"/>
            <a:ext cx="8877437" cy="6458113"/>
          </a:xfrm>
          <a:custGeom>
            <a:avLst/>
            <a:gdLst>
              <a:gd name="connsiteX0" fmla="*/ 8829516 w 8877437"/>
              <a:gd name="connsiteY0" fmla="*/ 1210147 h 6470094"/>
              <a:gd name="connsiteX1" fmla="*/ 7883068 w 8877437"/>
              <a:gd name="connsiteY1" fmla="*/ 1210147 h 6470094"/>
              <a:gd name="connsiteX2" fmla="*/ 6002154 w 8877437"/>
              <a:gd name="connsiteY2" fmla="*/ 3199102 h 6470094"/>
              <a:gd name="connsiteX3" fmla="*/ 5990173 w 8877437"/>
              <a:gd name="connsiteY3" fmla="*/ 6458112 h 6470094"/>
              <a:gd name="connsiteX4" fmla="*/ 23961 w 8877437"/>
              <a:gd name="connsiteY4" fmla="*/ 6470094 h 6470094"/>
              <a:gd name="connsiteX5" fmla="*/ 0 w 8877437"/>
              <a:gd name="connsiteY5" fmla="*/ 11982 h 6470094"/>
              <a:gd name="connsiteX6" fmla="*/ 8877437 w 8877437"/>
              <a:gd name="connsiteY6" fmla="*/ 0 h 6470094"/>
              <a:gd name="connsiteX7" fmla="*/ 8829516 w 8877437"/>
              <a:gd name="connsiteY7" fmla="*/ 1210147 h 6470094"/>
              <a:gd name="connsiteX0" fmla="*/ 8876083 w 8877437"/>
              <a:gd name="connsiteY0" fmla="*/ 1205914 h 6470094"/>
              <a:gd name="connsiteX1" fmla="*/ 7883068 w 8877437"/>
              <a:gd name="connsiteY1" fmla="*/ 1210147 h 6470094"/>
              <a:gd name="connsiteX2" fmla="*/ 6002154 w 8877437"/>
              <a:gd name="connsiteY2" fmla="*/ 3199102 h 6470094"/>
              <a:gd name="connsiteX3" fmla="*/ 5990173 w 8877437"/>
              <a:gd name="connsiteY3" fmla="*/ 6458112 h 6470094"/>
              <a:gd name="connsiteX4" fmla="*/ 23961 w 8877437"/>
              <a:gd name="connsiteY4" fmla="*/ 6470094 h 6470094"/>
              <a:gd name="connsiteX5" fmla="*/ 0 w 8877437"/>
              <a:gd name="connsiteY5" fmla="*/ 11982 h 6470094"/>
              <a:gd name="connsiteX6" fmla="*/ 8877437 w 8877437"/>
              <a:gd name="connsiteY6" fmla="*/ 0 h 6470094"/>
              <a:gd name="connsiteX7" fmla="*/ 8876083 w 8877437"/>
              <a:gd name="connsiteY7" fmla="*/ 1205914 h 6470094"/>
              <a:gd name="connsiteX0" fmla="*/ 8732319 w 8877437"/>
              <a:gd name="connsiteY0" fmla="*/ 1205914 h 6470094"/>
              <a:gd name="connsiteX1" fmla="*/ 7883068 w 8877437"/>
              <a:gd name="connsiteY1" fmla="*/ 1210147 h 6470094"/>
              <a:gd name="connsiteX2" fmla="*/ 6002154 w 8877437"/>
              <a:gd name="connsiteY2" fmla="*/ 3199102 h 6470094"/>
              <a:gd name="connsiteX3" fmla="*/ 5990173 w 8877437"/>
              <a:gd name="connsiteY3" fmla="*/ 6458112 h 6470094"/>
              <a:gd name="connsiteX4" fmla="*/ 23961 w 8877437"/>
              <a:gd name="connsiteY4" fmla="*/ 6470094 h 6470094"/>
              <a:gd name="connsiteX5" fmla="*/ 0 w 8877437"/>
              <a:gd name="connsiteY5" fmla="*/ 11982 h 6470094"/>
              <a:gd name="connsiteX6" fmla="*/ 8877437 w 8877437"/>
              <a:gd name="connsiteY6" fmla="*/ 0 h 6470094"/>
              <a:gd name="connsiteX7" fmla="*/ 8732319 w 8877437"/>
              <a:gd name="connsiteY7" fmla="*/ 1205914 h 6470094"/>
              <a:gd name="connsiteX0" fmla="*/ 8732319 w 8733673"/>
              <a:gd name="connsiteY0" fmla="*/ 1205914 h 6470094"/>
              <a:gd name="connsiteX1" fmla="*/ 7883068 w 8733673"/>
              <a:gd name="connsiteY1" fmla="*/ 1210147 h 6470094"/>
              <a:gd name="connsiteX2" fmla="*/ 6002154 w 8733673"/>
              <a:gd name="connsiteY2" fmla="*/ 3199102 h 6470094"/>
              <a:gd name="connsiteX3" fmla="*/ 5990173 w 8733673"/>
              <a:gd name="connsiteY3" fmla="*/ 6458112 h 6470094"/>
              <a:gd name="connsiteX4" fmla="*/ 23961 w 8733673"/>
              <a:gd name="connsiteY4" fmla="*/ 6470094 h 6470094"/>
              <a:gd name="connsiteX5" fmla="*/ 0 w 8733673"/>
              <a:gd name="connsiteY5" fmla="*/ 11982 h 6470094"/>
              <a:gd name="connsiteX6" fmla="*/ 8733673 w 8733673"/>
              <a:gd name="connsiteY6" fmla="*/ 0 h 6470094"/>
              <a:gd name="connsiteX7" fmla="*/ 8732319 w 8733673"/>
              <a:gd name="connsiteY7" fmla="*/ 1205914 h 6470094"/>
              <a:gd name="connsiteX0" fmla="*/ 8876083 w 8877437"/>
              <a:gd name="connsiteY0" fmla="*/ 1205914 h 6470094"/>
              <a:gd name="connsiteX1" fmla="*/ 8026832 w 8877437"/>
              <a:gd name="connsiteY1" fmla="*/ 1210147 h 6470094"/>
              <a:gd name="connsiteX2" fmla="*/ 6145918 w 8877437"/>
              <a:gd name="connsiteY2" fmla="*/ 3199102 h 6470094"/>
              <a:gd name="connsiteX3" fmla="*/ 6133937 w 8877437"/>
              <a:gd name="connsiteY3" fmla="*/ 6458112 h 6470094"/>
              <a:gd name="connsiteX4" fmla="*/ 167725 w 8877437"/>
              <a:gd name="connsiteY4" fmla="*/ 6470094 h 6470094"/>
              <a:gd name="connsiteX5" fmla="*/ 0 w 8877437"/>
              <a:gd name="connsiteY5" fmla="*/ 11982 h 6470094"/>
              <a:gd name="connsiteX6" fmla="*/ 8877437 w 8877437"/>
              <a:gd name="connsiteY6" fmla="*/ 0 h 6470094"/>
              <a:gd name="connsiteX7" fmla="*/ 8876083 w 8877437"/>
              <a:gd name="connsiteY7" fmla="*/ 1205914 h 6470094"/>
              <a:gd name="connsiteX0" fmla="*/ 8876083 w 8877437"/>
              <a:gd name="connsiteY0" fmla="*/ 1205914 h 6458113"/>
              <a:gd name="connsiteX1" fmla="*/ 8026832 w 8877437"/>
              <a:gd name="connsiteY1" fmla="*/ 1210147 h 6458113"/>
              <a:gd name="connsiteX2" fmla="*/ 6145918 w 8877437"/>
              <a:gd name="connsiteY2" fmla="*/ 3199102 h 6458113"/>
              <a:gd name="connsiteX3" fmla="*/ 6133937 w 8877437"/>
              <a:gd name="connsiteY3" fmla="*/ 6458112 h 6458113"/>
              <a:gd name="connsiteX4" fmla="*/ 23961 w 8877437"/>
              <a:gd name="connsiteY4" fmla="*/ 6458113 h 6458113"/>
              <a:gd name="connsiteX5" fmla="*/ 0 w 8877437"/>
              <a:gd name="connsiteY5" fmla="*/ 11982 h 6458113"/>
              <a:gd name="connsiteX6" fmla="*/ 8877437 w 8877437"/>
              <a:gd name="connsiteY6" fmla="*/ 0 h 6458113"/>
              <a:gd name="connsiteX7" fmla="*/ 8876083 w 8877437"/>
              <a:gd name="connsiteY7" fmla="*/ 1205914 h 6458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77437" h="6458113">
                <a:moveTo>
                  <a:pt x="8876083" y="1205914"/>
                </a:moveTo>
                <a:lnTo>
                  <a:pt x="8026832" y="1210147"/>
                </a:lnTo>
                <a:lnTo>
                  <a:pt x="6145918" y="3199102"/>
                </a:lnTo>
                <a:cubicBezTo>
                  <a:pt x="6141924" y="4285439"/>
                  <a:pt x="6137931" y="5371775"/>
                  <a:pt x="6133937" y="6458112"/>
                </a:cubicBezTo>
                <a:lnTo>
                  <a:pt x="23961" y="6458113"/>
                </a:lnTo>
                <a:lnTo>
                  <a:pt x="0" y="11982"/>
                </a:lnTo>
                <a:lnTo>
                  <a:pt x="8877437" y="0"/>
                </a:lnTo>
                <a:cubicBezTo>
                  <a:pt x="8876986" y="401971"/>
                  <a:pt x="8876534" y="803943"/>
                  <a:pt x="8876083" y="1205914"/>
                </a:cubicBezTo>
                <a:close/>
              </a:path>
            </a:pathLst>
          </a:custGeom>
          <a:solidFill>
            <a:schemeClr val="accent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173" name="Forma libre 73">
            <a:extLst>
              <a:ext uri="{FF2B5EF4-FFF2-40B4-BE49-F238E27FC236}">
                <a16:creationId xmlns:a16="http://schemas.microsoft.com/office/drawing/2014/main" id="{C4DA4636-734E-294A-BAB2-5FA400DAC505}"/>
              </a:ext>
            </a:extLst>
          </p:cNvPr>
          <p:cNvSpPr/>
          <p:nvPr/>
        </p:nvSpPr>
        <p:spPr>
          <a:xfrm>
            <a:off x="7813158" y="911867"/>
            <a:ext cx="791386" cy="3582335"/>
          </a:xfrm>
          <a:custGeom>
            <a:avLst/>
            <a:gdLst>
              <a:gd name="connsiteX0" fmla="*/ 0 w 835836"/>
              <a:gd name="connsiteY0" fmla="*/ 10856 h 3582335"/>
              <a:gd name="connsiteX1" fmla="*/ 792416 w 835836"/>
              <a:gd name="connsiteY1" fmla="*/ 0 h 3582335"/>
              <a:gd name="connsiteX2" fmla="*/ 835836 w 835836"/>
              <a:gd name="connsiteY2" fmla="*/ 3061268 h 3582335"/>
              <a:gd name="connsiteX3" fmla="*/ 206245 w 835836"/>
              <a:gd name="connsiteY3" fmla="*/ 3582335 h 3582335"/>
              <a:gd name="connsiteX0" fmla="*/ 0 w 816786"/>
              <a:gd name="connsiteY0" fmla="*/ 0 h 3590529"/>
              <a:gd name="connsiteX1" fmla="*/ 773366 w 816786"/>
              <a:gd name="connsiteY1" fmla="*/ 8194 h 3590529"/>
              <a:gd name="connsiteX2" fmla="*/ 816786 w 816786"/>
              <a:gd name="connsiteY2" fmla="*/ 3069462 h 3590529"/>
              <a:gd name="connsiteX3" fmla="*/ 187195 w 816786"/>
              <a:gd name="connsiteY3" fmla="*/ 3590529 h 3590529"/>
              <a:gd name="connsiteX0" fmla="*/ 0 w 816786"/>
              <a:gd name="connsiteY0" fmla="*/ 4506 h 3582335"/>
              <a:gd name="connsiteX1" fmla="*/ 773366 w 816786"/>
              <a:gd name="connsiteY1" fmla="*/ 0 h 3582335"/>
              <a:gd name="connsiteX2" fmla="*/ 816786 w 816786"/>
              <a:gd name="connsiteY2" fmla="*/ 3061268 h 3582335"/>
              <a:gd name="connsiteX3" fmla="*/ 187195 w 816786"/>
              <a:gd name="connsiteY3" fmla="*/ 3582335 h 3582335"/>
              <a:gd name="connsiteX0" fmla="*/ 0 w 791386"/>
              <a:gd name="connsiteY0" fmla="*/ 4506 h 3582335"/>
              <a:gd name="connsiteX1" fmla="*/ 773366 w 791386"/>
              <a:gd name="connsiteY1" fmla="*/ 0 h 3582335"/>
              <a:gd name="connsiteX2" fmla="*/ 791386 w 791386"/>
              <a:gd name="connsiteY2" fmla="*/ 3061268 h 3582335"/>
              <a:gd name="connsiteX3" fmla="*/ 187195 w 791386"/>
              <a:gd name="connsiteY3" fmla="*/ 3582335 h 3582335"/>
            </a:gdLst>
            <a:ahLst/>
            <a:cxnLst>
              <a:cxn ang="0">
                <a:pos x="connsiteX0" y="connsiteY0"/>
              </a:cxn>
              <a:cxn ang="0">
                <a:pos x="connsiteX1" y="connsiteY1"/>
              </a:cxn>
              <a:cxn ang="0">
                <a:pos x="connsiteX2" y="connsiteY2"/>
              </a:cxn>
              <a:cxn ang="0">
                <a:pos x="connsiteX3" y="connsiteY3"/>
              </a:cxn>
            </a:cxnLst>
            <a:rect l="l" t="t" r="r" b="b"/>
            <a:pathLst>
              <a:path w="791386" h="3582335">
                <a:moveTo>
                  <a:pt x="0" y="4506"/>
                </a:moveTo>
                <a:lnTo>
                  <a:pt x="773366" y="0"/>
                </a:lnTo>
                <a:lnTo>
                  <a:pt x="791386" y="3061268"/>
                </a:lnTo>
                <a:lnTo>
                  <a:pt x="187195" y="3582335"/>
                </a:lnTo>
              </a:path>
            </a:pathLst>
          </a:cu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grpSp>
        <p:nvGrpSpPr>
          <p:cNvPr id="137" name="Agrupar 136"/>
          <p:cNvGrpSpPr/>
          <p:nvPr/>
        </p:nvGrpSpPr>
        <p:grpSpPr>
          <a:xfrm>
            <a:off x="2151627" y="4198444"/>
            <a:ext cx="2116280" cy="992114"/>
            <a:chOff x="1787648" y="4173044"/>
            <a:chExt cx="2116280" cy="992114"/>
          </a:xfrm>
        </p:grpSpPr>
        <p:sp>
          <p:nvSpPr>
            <p:cNvPr id="132" name="Paralelogramo 131"/>
            <p:cNvSpPr/>
            <p:nvPr/>
          </p:nvSpPr>
          <p:spPr>
            <a:xfrm>
              <a:off x="1787648" y="4173044"/>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2" name="Agrupar 1"/>
            <p:cNvGrpSpPr/>
            <p:nvPr/>
          </p:nvGrpSpPr>
          <p:grpSpPr>
            <a:xfrm>
              <a:off x="1868789" y="4232804"/>
              <a:ext cx="1916855" cy="899532"/>
              <a:chOff x="602556" y="3758112"/>
              <a:chExt cx="1916855" cy="899532"/>
            </a:xfrm>
          </p:grpSpPr>
          <p:pic>
            <p:nvPicPr>
              <p:cNvPr id="81" name="Imagen 80" descr="Screen Shot 2019-09-28 at 16.23.21.png"/>
              <p:cNvPicPr>
                <a:picLocks noChangeAspect="1"/>
              </p:cNvPicPr>
              <p:nvPr/>
            </p:nvPicPr>
            <p:blipFill rotWithShape="1">
              <a:blip r:embed="rId3">
                <a:extLst>
                  <a:ext uri="{28A0092B-C50C-407E-A947-70E740481C1C}">
                    <a14:useLocalDpi xmlns:a14="http://schemas.microsoft.com/office/drawing/2010/main" val="0"/>
                  </a:ext>
                </a:extLst>
              </a:blip>
              <a:srcRect l="10086" r="6441"/>
              <a:stretch/>
            </p:blipFill>
            <p:spPr>
              <a:xfrm>
                <a:off x="903262" y="3785536"/>
                <a:ext cx="1291103" cy="871200"/>
              </a:xfrm>
              <a:prstGeom prst="rect">
                <a:avLst/>
              </a:prstGeom>
              <a:scene3d>
                <a:camera prst="perspectiveFront" fov="5400000">
                  <a:rot lat="304488" lon="1206851" rev="52230"/>
                </a:camera>
                <a:lightRig rig="threePt" dir="t"/>
              </a:scene3d>
            </p:spPr>
          </p:pic>
          <p:sp>
            <p:nvSpPr>
              <p:cNvPr id="12" name="Paralelogramo 11"/>
              <p:cNvSpPr/>
              <p:nvPr/>
            </p:nvSpPr>
            <p:spPr>
              <a:xfrm>
                <a:off x="602556" y="3758112"/>
                <a:ext cx="1916855" cy="898624"/>
              </a:xfrm>
              <a:prstGeom prst="parallelogram">
                <a:avLst>
                  <a:gd name="adj" fmla="val 47664"/>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34" name="CuadroTexto 33"/>
              <p:cNvSpPr txBox="1"/>
              <p:nvPr/>
            </p:nvSpPr>
            <p:spPr>
              <a:xfrm rot="20816069">
                <a:off x="667436" y="4403728"/>
                <a:ext cx="633660" cy="253916"/>
              </a:xfrm>
              <a:prstGeom prst="rect">
                <a:avLst/>
              </a:prstGeom>
              <a:noFill/>
            </p:spPr>
            <p:txBody>
              <a:bodyPr wrap="none" rtlCol="0">
                <a:spAutoFit/>
                <a:scene3d>
                  <a:camera prst="perspectiveContrastingLeftFacing"/>
                  <a:lightRig rig="threePt" dir="t"/>
                </a:scene3d>
              </a:bodyPr>
              <a:lstStyle/>
              <a:p>
                <a:r>
                  <a:rPr lang="es-ES" sz="1050" dirty="0">
                    <a:latin typeface="Arial"/>
                    <a:cs typeface="Arial"/>
                  </a:rPr>
                  <a:t>Biomas</a:t>
                </a:r>
              </a:p>
            </p:txBody>
          </p:sp>
        </p:grpSp>
      </p:grpSp>
      <p:grpSp>
        <p:nvGrpSpPr>
          <p:cNvPr id="5" name="Agrupar 4"/>
          <p:cNvGrpSpPr/>
          <p:nvPr/>
        </p:nvGrpSpPr>
        <p:grpSpPr>
          <a:xfrm>
            <a:off x="2187567" y="2902719"/>
            <a:ext cx="2116280" cy="992114"/>
            <a:chOff x="2187567" y="2902719"/>
            <a:chExt cx="2116280" cy="992114"/>
          </a:xfrm>
        </p:grpSpPr>
        <p:sp>
          <p:nvSpPr>
            <p:cNvPr id="131" name="Paralelogramo 130"/>
            <p:cNvSpPr/>
            <p:nvPr/>
          </p:nvSpPr>
          <p:spPr>
            <a:xfrm>
              <a:off x="2187567" y="2902719"/>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17" name="Agrupar 16"/>
            <p:cNvGrpSpPr/>
            <p:nvPr/>
          </p:nvGrpSpPr>
          <p:grpSpPr>
            <a:xfrm>
              <a:off x="2277056" y="2933083"/>
              <a:ext cx="1916855" cy="898624"/>
              <a:chOff x="781312" y="1903865"/>
              <a:chExt cx="1916855" cy="898624"/>
            </a:xfrm>
          </p:grpSpPr>
          <p:pic>
            <p:nvPicPr>
              <p:cNvPr id="8" name="Imagen 7" descr="Screen Shot 2019-09-27 at 14.14.29.png"/>
              <p:cNvPicPr>
                <a:picLocks noChangeAspect="1"/>
              </p:cNvPicPr>
              <p:nvPr/>
            </p:nvPicPr>
            <p:blipFill rotWithShape="1">
              <a:blip r:embed="rId4">
                <a:extLst>
                  <a:ext uri="{28A0092B-C50C-407E-A947-70E740481C1C}">
                    <a14:useLocalDpi xmlns:a14="http://schemas.microsoft.com/office/drawing/2010/main" val="0"/>
                  </a:ext>
                </a:extLst>
              </a:blip>
              <a:srcRect l="7659" r="5227"/>
              <a:stretch/>
            </p:blipFill>
            <p:spPr>
              <a:xfrm>
                <a:off x="1152096" y="1916832"/>
                <a:ext cx="1233951" cy="871200"/>
              </a:xfrm>
              <a:prstGeom prst="rect">
                <a:avLst/>
              </a:prstGeom>
              <a:scene3d>
                <a:camera prst="perspectiveFront" fov="5400000">
                  <a:rot lat="304488" lon="1206851" rev="52230"/>
                </a:camera>
                <a:lightRig rig="threePt" dir="t"/>
              </a:scene3d>
            </p:spPr>
          </p:pic>
          <p:sp>
            <p:nvSpPr>
              <p:cNvPr id="10" name="Paralelogramo 9"/>
              <p:cNvSpPr/>
              <p:nvPr/>
            </p:nvSpPr>
            <p:spPr>
              <a:xfrm>
                <a:off x="781312" y="1903865"/>
                <a:ext cx="1916855" cy="898624"/>
              </a:xfrm>
              <a:prstGeom prst="parallelogram">
                <a:avLst>
                  <a:gd name="adj" fmla="val 47664"/>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sp>
          <p:nvSpPr>
            <p:cNvPr id="33" name="CuadroTexto 32"/>
            <p:cNvSpPr txBox="1"/>
            <p:nvPr/>
          </p:nvSpPr>
          <p:spPr>
            <a:xfrm rot="20816069">
              <a:off x="2188479" y="3597746"/>
              <a:ext cx="940573" cy="253916"/>
            </a:xfrm>
            <a:prstGeom prst="rect">
              <a:avLst/>
            </a:prstGeom>
            <a:noFill/>
          </p:spPr>
          <p:txBody>
            <a:bodyPr wrap="none" rtlCol="0">
              <a:spAutoFit/>
              <a:scene3d>
                <a:camera prst="perspectiveContrastingLeftFacing"/>
                <a:lightRig rig="threePt" dir="t"/>
              </a:scene3d>
            </a:bodyPr>
            <a:lstStyle/>
            <a:p>
              <a:r>
                <a:rPr lang="es-ES" sz="1050" dirty="0">
                  <a:latin typeface="Arial"/>
                  <a:cs typeface="Arial"/>
                </a:rPr>
                <a:t>Temperatura</a:t>
              </a:r>
            </a:p>
          </p:txBody>
        </p:sp>
      </p:grpSp>
      <p:grpSp>
        <p:nvGrpSpPr>
          <p:cNvPr id="4" name="Agrupar 3"/>
          <p:cNvGrpSpPr/>
          <p:nvPr/>
        </p:nvGrpSpPr>
        <p:grpSpPr>
          <a:xfrm>
            <a:off x="2175553" y="1556792"/>
            <a:ext cx="2128294" cy="993178"/>
            <a:chOff x="2175553" y="1556792"/>
            <a:chExt cx="2128294" cy="993178"/>
          </a:xfrm>
        </p:grpSpPr>
        <p:sp>
          <p:nvSpPr>
            <p:cNvPr id="130" name="Paralelogramo 129"/>
            <p:cNvSpPr/>
            <p:nvPr/>
          </p:nvSpPr>
          <p:spPr>
            <a:xfrm>
              <a:off x="2187567" y="1556792"/>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30" name="Agrupar 29"/>
            <p:cNvGrpSpPr/>
            <p:nvPr/>
          </p:nvGrpSpPr>
          <p:grpSpPr>
            <a:xfrm>
              <a:off x="2289983" y="1613330"/>
              <a:ext cx="1916855" cy="905241"/>
              <a:chOff x="2730507" y="1005241"/>
              <a:chExt cx="1916855" cy="905241"/>
            </a:xfrm>
          </p:grpSpPr>
          <p:grpSp>
            <p:nvGrpSpPr>
              <p:cNvPr id="18" name="Agrupar 17"/>
              <p:cNvGrpSpPr/>
              <p:nvPr/>
            </p:nvGrpSpPr>
            <p:grpSpPr>
              <a:xfrm>
                <a:off x="2730507" y="1005241"/>
                <a:ext cx="1916855" cy="898624"/>
                <a:chOff x="1054271" y="874661"/>
                <a:chExt cx="1916855" cy="898624"/>
              </a:xfrm>
            </p:grpSpPr>
            <p:sp>
              <p:nvSpPr>
                <p:cNvPr id="6" name="Paralelogramo 5"/>
                <p:cNvSpPr/>
                <p:nvPr/>
              </p:nvSpPr>
              <p:spPr>
                <a:xfrm>
                  <a:off x="1054271" y="874661"/>
                  <a:ext cx="1916855" cy="898624"/>
                </a:xfrm>
                <a:prstGeom prst="parallelogram">
                  <a:avLst>
                    <a:gd name="adj" fmla="val 47664"/>
                  </a:avLst>
                </a:prstGeom>
                <a:solidFill>
                  <a:srgbClr val="FFFFFF"/>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pic>
              <p:nvPicPr>
                <p:cNvPr id="7" name="Imagen 6" descr="Screen Shot 2019-09-27 at 14.10.13.png"/>
                <p:cNvPicPr>
                  <a:picLocks noChangeAspect="1"/>
                </p:cNvPicPr>
                <p:nvPr/>
              </p:nvPicPr>
              <p:blipFill rotWithShape="1">
                <a:blip r:embed="rId5">
                  <a:extLst>
                    <a:ext uri="{28A0092B-C50C-407E-A947-70E740481C1C}">
                      <a14:useLocalDpi xmlns:a14="http://schemas.microsoft.com/office/drawing/2010/main" val="0"/>
                    </a:ext>
                  </a:extLst>
                </a:blip>
                <a:srcRect l="8992" r="6734"/>
                <a:stretch/>
              </p:blipFill>
              <p:spPr>
                <a:xfrm>
                  <a:off x="1316567" y="884185"/>
                  <a:ext cx="1309322" cy="871468"/>
                </a:xfrm>
                <a:prstGeom prst="rect">
                  <a:avLst/>
                </a:prstGeom>
                <a:scene3d>
                  <a:camera prst="perspectiveFront" fov="5400000">
                    <a:rot lat="304488" lon="1206851" rev="52230"/>
                  </a:camera>
                  <a:lightRig rig="threePt" dir="t"/>
                </a:scene3d>
              </p:spPr>
            </p:pic>
          </p:grpSp>
          <p:cxnSp>
            <p:nvCxnSpPr>
              <p:cNvPr id="25" name="Conector recto 24"/>
              <p:cNvCxnSpPr/>
              <p:nvPr/>
            </p:nvCxnSpPr>
            <p:spPr>
              <a:xfrm flipV="1">
                <a:off x="3044825" y="1005241"/>
                <a:ext cx="107950" cy="223484"/>
              </a:xfrm>
              <a:prstGeom prst="line">
                <a:avLst/>
              </a:prstGeom>
              <a:ln w="9525" cmpd="sng">
                <a:solidFill>
                  <a:srgbClr val="7F7F7F"/>
                </a:solidFill>
              </a:ln>
            </p:spPr>
            <p:style>
              <a:lnRef idx="2">
                <a:schemeClr val="accent1"/>
              </a:lnRef>
              <a:fillRef idx="0">
                <a:schemeClr val="accent1"/>
              </a:fillRef>
              <a:effectRef idx="1">
                <a:schemeClr val="accent1"/>
              </a:effectRef>
              <a:fontRef idx="minor">
                <a:schemeClr val="tx1"/>
              </a:fontRef>
            </p:style>
          </p:cxnSp>
          <p:cxnSp>
            <p:nvCxnSpPr>
              <p:cNvPr id="27" name="Conector recto 26"/>
              <p:cNvCxnSpPr/>
              <p:nvPr/>
            </p:nvCxnSpPr>
            <p:spPr>
              <a:xfrm flipV="1">
                <a:off x="4214366" y="1686998"/>
                <a:ext cx="107950" cy="223484"/>
              </a:xfrm>
              <a:prstGeom prst="line">
                <a:avLst/>
              </a:prstGeom>
              <a:ln w="9525" cmpd="sng">
                <a:solidFill>
                  <a:srgbClr val="7F7F7F"/>
                </a:solidFill>
              </a:ln>
            </p:spPr>
            <p:style>
              <a:lnRef idx="2">
                <a:schemeClr val="accent1"/>
              </a:lnRef>
              <a:fillRef idx="0">
                <a:schemeClr val="accent1"/>
              </a:fillRef>
              <a:effectRef idx="1">
                <a:schemeClr val="accent1"/>
              </a:effectRef>
              <a:fontRef idx="minor">
                <a:schemeClr val="tx1"/>
              </a:fontRef>
            </p:style>
          </p:cxnSp>
        </p:grpSp>
        <p:sp>
          <p:nvSpPr>
            <p:cNvPr id="31" name="CuadroTexto 30"/>
            <p:cNvSpPr txBox="1"/>
            <p:nvPr/>
          </p:nvSpPr>
          <p:spPr>
            <a:xfrm rot="20816069">
              <a:off x="2175553" y="2288360"/>
              <a:ext cx="992273" cy="261610"/>
            </a:xfrm>
            <a:prstGeom prst="rect">
              <a:avLst/>
            </a:prstGeom>
            <a:noFill/>
          </p:spPr>
          <p:txBody>
            <a:bodyPr wrap="none" rtlCol="0">
              <a:spAutoFit/>
              <a:scene3d>
                <a:camera prst="perspectiveContrastingLeftFacing"/>
                <a:lightRig rig="threePt" dir="t"/>
              </a:scene3d>
            </a:bodyPr>
            <a:lstStyle/>
            <a:p>
              <a:r>
                <a:rPr lang="es-ES" sz="1050" dirty="0">
                  <a:latin typeface="Arial"/>
                  <a:cs typeface="Arial"/>
                </a:rPr>
                <a:t>Precipitación</a:t>
              </a:r>
            </a:p>
          </p:txBody>
        </p:sp>
      </p:grpSp>
      <p:grpSp>
        <p:nvGrpSpPr>
          <p:cNvPr id="134" name="Agrupar 133"/>
          <p:cNvGrpSpPr/>
          <p:nvPr/>
        </p:nvGrpSpPr>
        <p:grpSpPr>
          <a:xfrm>
            <a:off x="2127667" y="295496"/>
            <a:ext cx="2116280" cy="992114"/>
            <a:chOff x="1763688" y="295496"/>
            <a:chExt cx="2116280" cy="992114"/>
          </a:xfrm>
        </p:grpSpPr>
        <p:sp>
          <p:nvSpPr>
            <p:cNvPr id="119" name="Paralelogramo 118"/>
            <p:cNvSpPr/>
            <p:nvPr/>
          </p:nvSpPr>
          <p:spPr>
            <a:xfrm>
              <a:off x="1763688" y="295496"/>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112" name="Agrupar 111"/>
            <p:cNvGrpSpPr/>
            <p:nvPr/>
          </p:nvGrpSpPr>
          <p:grpSpPr>
            <a:xfrm>
              <a:off x="1868789" y="332656"/>
              <a:ext cx="1916855" cy="899532"/>
              <a:chOff x="1926004" y="332656"/>
              <a:chExt cx="1916855" cy="899532"/>
            </a:xfrm>
          </p:grpSpPr>
          <p:sp>
            <p:nvSpPr>
              <p:cNvPr id="88" name="Paralelogramo 87"/>
              <p:cNvSpPr/>
              <p:nvPr/>
            </p:nvSpPr>
            <p:spPr>
              <a:xfrm>
                <a:off x="1926004" y="332656"/>
                <a:ext cx="1916855" cy="898624"/>
              </a:xfrm>
              <a:prstGeom prst="parallelogram">
                <a:avLst>
                  <a:gd name="adj" fmla="val 47664"/>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89" name="CuadroTexto 88"/>
              <p:cNvSpPr txBox="1"/>
              <p:nvPr/>
            </p:nvSpPr>
            <p:spPr>
              <a:xfrm rot="20816069">
                <a:off x="2005777" y="978272"/>
                <a:ext cx="603876" cy="253916"/>
              </a:xfrm>
              <a:prstGeom prst="rect">
                <a:avLst/>
              </a:prstGeom>
              <a:noFill/>
            </p:spPr>
            <p:txBody>
              <a:bodyPr wrap="none" rtlCol="0">
                <a:spAutoFit/>
                <a:scene3d>
                  <a:camera prst="perspectiveContrastingLeftFacing"/>
                  <a:lightRig rig="threePt" dir="t"/>
                </a:scene3d>
              </a:bodyPr>
              <a:lstStyle/>
              <a:p>
                <a:r>
                  <a:rPr lang="es-ES" sz="1050" dirty="0">
                    <a:latin typeface="Arial"/>
                    <a:cs typeface="Arial"/>
                  </a:rPr>
                  <a:t>Puntos</a:t>
                </a:r>
              </a:p>
            </p:txBody>
          </p:sp>
          <p:sp>
            <p:nvSpPr>
              <p:cNvPr id="24" name="Elipse 23"/>
              <p:cNvSpPr/>
              <p:nvPr/>
            </p:nvSpPr>
            <p:spPr>
              <a:xfrm>
                <a:off x="2463796" y="486834"/>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0" name="Elipse 89"/>
              <p:cNvSpPr/>
              <p:nvPr/>
            </p:nvSpPr>
            <p:spPr>
              <a:xfrm>
                <a:off x="2616196" y="639234"/>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1" name="Elipse 90"/>
              <p:cNvSpPr/>
              <p:nvPr/>
            </p:nvSpPr>
            <p:spPr>
              <a:xfrm>
                <a:off x="2341077" y="754593"/>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2" name="Elipse 91"/>
              <p:cNvSpPr/>
              <p:nvPr/>
            </p:nvSpPr>
            <p:spPr>
              <a:xfrm>
                <a:off x="2493477" y="906993"/>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3" name="Elipse 92"/>
              <p:cNvSpPr/>
              <p:nvPr/>
            </p:nvSpPr>
            <p:spPr>
              <a:xfrm>
                <a:off x="3275856" y="548680"/>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4" name="Elipse 93"/>
              <p:cNvSpPr/>
              <p:nvPr/>
            </p:nvSpPr>
            <p:spPr>
              <a:xfrm>
                <a:off x="2888248" y="1012230"/>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5" name="Elipse 94"/>
              <p:cNvSpPr/>
              <p:nvPr/>
            </p:nvSpPr>
            <p:spPr>
              <a:xfrm>
                <a:off x="2987824" y="476672"/>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6" name="Elipse 95"/>
              <p:cNvSpPr/>
              <p:nvPr/>
            </p:nvSpPr>
            <p:spPr>
              <a:xfrm>
                <a:off x="3275856" y="1052736"/>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7" name="Elipse 96"/>
              <p:cNvSpPr/>
              <p:nvPr/>
            </p:nvSpPr>
            <p:spPr>
              <a:xfrm>
                <a:off x="3059832" y="764704"/>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grpSp>
      <p:grpSp>
        <p:nvGrpSpPr>
          <p:cNvPr id="9" name="Agrupar 8"/>
          <p:cNvGrpSpPr/>
          <p:nvPr/>
        </p:nvGrpSpPr>
        <p:grpSpPr>
          <a:xfrm>
            <a:off x="3993919" y="908720"/>
            <a:ext cx="1406481" cy="3764126"/>
            <a:chOff x="3993919" y="908720"/>
            <a:chExt cx="1406481" cy="3764126"/>
          </a:xfrm>
        </p:grpSpPr>
        <p:cxnSp>
          <p:nvCxnSpPr>
            <p:cNvPr id="60" name="Conector recto de flecha 59"/>
            <p:cNvCxnSpPr>
              <a:cxnSpLocks/>
            </p:cNvCxnSpPr>
            <p:nvPr/>
          </p:nvCxnSpPr>
          <p:spPr>
            <a:xfrm>
              <a:off x="3995936" y="908720"/>
              <a:ext cx="1404464" cy="30278"/>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sp>
          <p:nvSpPr>
            <p:cNvPr id="61" name="Forma libre 60"/>
            <p:cNvSpPr/>
            <p:nvPr/>
          </p:nvSpPr>
          <p:spPr>
            <a:xfrm>
              <a:off x="4026765" y="944782"/>
              <a:ext cx="753392" cy="3728064"/>
            </a:xfrm>
            <a:custGeom>
              <a:avLst/>
              <a:gdLst>
                <a:gd name="connsiteX0" fmla="*/ 0 w 646939"/>
                <a:gd name="connsiteY0" fmla="*/ 3366846 h 3366846"/>
                <a:gd name="connsiteX1" fmla="*/ 646939 w 646939"/>
                <a:gd name="connsiteY1" fmla="*/ 3354864 h 3366846"/>
                <a:gd name="connsiteX2" fmla="*/ 622978 w 646939"/>
                <a:gd name="connsiteY2" fmla="*/ 0 h 3366846"/>
              </a:gdLst>
              <a:ahLst/>
              <a:cxnLst>
                <a:cxn ang="0">
                  <a:pos x="connsiteX0" y="connsiteY0"/>
                </a:cxn>
                <a:cxn ang="0">
                  <a:pos x="connsiteX1" y="connsiteY1"/>
                </a:cxn>
                <a:cxn ang="0">
                  <a:pos x="connsiteX2" y="connsiteY2"/>
                </a:cxn>
              </a:cxnLst>
              <a:rect l="l" t="t" r="r" b="b"/>
              <a:pathLst>
                <a:path w="646939" h="3366846">
                  <a:moveTo>
                    <a:pt x="0" y="3366846"/>
                  </a:moveTo>
                  <a:lnTo>
                    <a:pt x="646939" y="3354864"/>
                  </a:lnTo>
                  <a:lnTo>
                    <a:pt x="622978" y="0"/>
                  </a:lnTo>
                </a:path>
              </a:pathLst>
            </a:cu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sp>
          <p:nvSpPr>
            <p:cNvPr id="62" name="Forma libre 61"/>
            <p:cNvSpPr/>
            <p:nvPr/>
          </p:nvSpPr>
          <p:spPr>
            <a:xfrm>
              <a:off x="4011257" y="944782"/>
              <a:ext cx="658919" cy="2505935"/>
            </a:xfrm>
            <a:custGeom>
              <a:avLst/>
              <a:gdLst>
                <a:gd name="connsiteX0" fmla="*/ 0 w 658919"/>
                <a:gd name="connsiteY0" fmla="*/ 2084808 h 2084808"/>
                <a:gd name="connsiteX1" fmla="*/ 658919 w 658919"/>
                <a:gd name="connsiteY1" fmla="*/ 2072826 h 2084808"/>
                <a:gd name="connsiteX2" fmla="*/ 646939 w 658919"/>
                <a:gd name="connsiteY2" fmla="*/ 0 h 2084808"/>
              </a:gdLst>
              <a:ahLst/>
              <a:cxnLst>
                <a:cxn ang="0">
                  <a:pos x="connsiteX0" y="connsiteY0"/>
                </a:cxn>
                <a:cxn ang="0">
                  <a:pos x="connsiteX1" y="connsiteY1"/>
                </a:cxn>
                <a:cxn ang="0">
                  <a:pos x="connsiteX2" y="connsiteY2"/>
                </a:cxn>
              </a:cxnLst>
              <a:rect l="l" t="t" r="r" b="b"/>
              <a:pathLst>
                <a:path w="658919" h="2084808">
                  <a:moveTo>
                    <a:pt x="0" y="2084808"/>
                  </a:moveTo>
                  <a:lnTo>
                    <a:pt x="658919" y="2072826"/>
                  </a:lnTo>
                  <a:cubicBezTo>
                    <a:pt x="654926" y="1381884"/>
                    <a:pt x="650932" y="690942"/>
                    <a:pt x="646939" y="0"/>
                  </a:cubicBezTo>
                </a:path>
              </a:pathLst>
            </a:cu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sp>
          <p:nvSpPr>
            <p:cNvPr id="63" name="Forma libre 62"/>
            <p:cNvSpPr/>
            <p:nvPr/>
          </p:nvSpPr>
          <p:spPr>
            <a:xfrm>
              <a:off x="3993919" y="944782"/>
              <a:ext cx="548962" cy="1180312"/>
            </a:xfrm>
            <a:custGeom>
              <a:avLst/>
              <a:gdLst>
                <a:gd name="connsiteX0" fmla="*/ 0 w 658919"/>
                <a:gd name="connsiteY0" fmla="*/ 2084808 h 2084808"/>
                <a:gd name="connsiteX1" fmla="*/ 658919 w 658919"/>
                <a:gd name="connsiteY1" fmla="*/ 2072826 h 2084808"/>
                <a:gd name="connsiteX2" fmla="*/ 646939 w 658919"/>
                <a:gd name="connsiteY2" fmla="*/ 0 h 2084808"/>
              </a:gdLst>
              <a:ahLst/>
              <a:cxnLst>
                <a:cxn ang="0">
                  <a:pos x="connsiteX0" y="connsiteY0"/>
                </a:cxn>
                <a:cxn ang="0">
                  <a:pos x="connsiteX1" y="connsiteY1"/>
                </a:cxn>
                <a:cxn ang="0">
                  <a:pos x="connsiteX2" y="connsiteY2"/>
                </a:cxn>
              </a:cxnLst>
              <a:rect l="l" t="t" r="r" b="b"/>
              <a:pathLst>
                <a:path w="658919" h="2084808">
                  <a:moveTo>
                    <a:pt x="0" y="2084808"/>
                  </a:moveTo>
                  <a:lnTo>
                    <a:pt x="658919" y="2072826"/>
                  </a:lnTo>
                  <a:cubicBezTo>
                    <a:pt x="654926" y="1381884"/>
                    <a:pt x="650932" y="690942"/>
                    <a:pt x="646939" y="0"/>
                  </a:cubicBezTo>
                </a:path>
              </a:pathLst>
            </a:cu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grpSp>
      <p:pic>
        <p:nvPicPr>
          <p:cNvPr id="72" name="Imagen 71"/>
          <p:cNvPicPr>
            <a:picLocks noChangeAspect="1"/>
          </p:cNvPicPr>
          <p:nvPr/>
        </p:nvPicPr>
        <p:blipFill rotWithShape="1">
          <a:blip r:embed="rId6">
            <a:clrChange>
              <a:clrFrom>
                <a:srgbClr val="FFFFFF"/>
              </a:clrFrom>
              <a:clrTo>
                <a:srgbClr val="FFFFFF">
                  <a:alpha val="0"/>
                </a:srgbClr>
              </a:clrTo>
            </a:clrChange>
            <a:duotone>
              <a:prstClr val="black"/>
              <a:schemeClr val="accent1">
                <a:tint val="45000"/>
                <a:satMod val="400000"/>
              </a:schemeClr>
            </a:duotone>
          </a:blip>
          <a:srcRect l="3488" t="3488" r="3488" b="3488"/>
          <a:stretch/>
        </p:blipFill>
        <p:spPr>
          <a:xfrm>
            <a:off x="5074215" y="3494717"/>
            <a:ext cx="979452" cy="497500"/>
          </a:xfrm>
          <a:prstGeom prst="rect">
            <a:avLst/>
          </a:prstGeom>
        </p:spPr>
      </p:pic>
      <p:pic>
        <p:nvPicPr>
          <p:cNvPr id="73" name="Imagen 72"/>
          <p:cNvPicPr>
            <a:picLocks noChangeAspect="1"/>
          </p:cNvPicPr>
          <p:nvPr/>
        </p:nvPicPr>
        <p:blipFill>
          <a:blip r:embed="rId7">
            <a:clrChange>
              <a:clrFrom>
                <a:srgbClr val="FFFFFF"/>
              </a:clrFrom>
              <a:clrTo>
                <a:srgbClr val="FFFFFF">
                  <a:alpha val="0"/>
                </a:srgbClr>
              </a:clrTo>
            </a:clrChange>
            <a:duotone>
              <a:prstClr val="black"/>
              <a:schemeClr val="accent6">
                <a:tint val="45000"/>
                <a:satMod val="400000"/>
              </a:schemeClr>
            </a:duotone>
          </a:blip>
          <a:stretch>
            <a:fillRect/>
          </a:stretch>
        </p:blipFill>
        <p:spPr>
          <a:xfrm>
            <a:off x="6720612" y="3469061"/>
            <a:ext cx="929010" cy="721349"/>
          </a:xfrm>
          <a:prstGeom prst="rect">
            <a:avLst/>
          </a:prstGeom>
        </p:spPr>
      </p:pic>
      <p:grpSp>
        <p:nvGrpSpPr>
          <p:cNvPr id="15" name="Agrupar 14"/>
          <p:cNvGrpSpPr/>
          <p:nvPr/>
        </p:nvGrpSpPr>
        <p:grpSpPr>
          <a:xfrm>
            <a:off x="2351302" y="1613330"/>
            <a:ext cx="1806275" cy="2216406"/>
            <a:chOff x="2351302" y="1613330"/>
            <a:chExt cx="1806275" cy="2216406"/>
          </a:xfrm>
        </p:grpSpPr>
        <p:grpSp>
          <p:nvGrpSpPr>
            <p:cNvPr id="77" name="Agrupar 76"/>
            <p:cNvGrpSpPr/>
            <p:nvPr/>
          </p:nvGrpSpPr>
          <p:grpSpPr>
            <a:xfrm>
              <a:off x="2351302" y="2931112"/>
              <a:ext cx="1792932" cy="898624"/>
              <a:chOff x="677218" y="1258377"/>
              <a:chExt cx="1792932" cy="898624"/>
            </a:xfrm>
          </p:grpSpPr>
          <p:cxnSp>
            <p:nvCxnSpPr>
              <p:cNvPr id="78" name="Conector recto 77"/>
              <p:cNvCxnSpPr/>
              <p:nvPr/>
            </p:nvCxnSpPr>
            <p:spPr>
              <a:xfrm flipV="1">
                <a:off x="2013390"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9" name="Conector recto 78"/>
              <p:cNvCxnSpPr/>
              <p:nvPr/>
            </p:nvCxnSpPr>
            <p:spPr>
              <a:xfrm flipV="1">
                <a:off x="1907704"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0" name="Conector recto 79"/>
              <p:cNvCxnSpPr/>
              <p:nvPr/>
            </p:nvCxnSpPr>
            <p:spPr>
              <a:xfrm flipV="1">
                <a:off x="1797366"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2" name="Conector recto 81"/>
              <p:cNvCxnSpPr/>
              <p:nvPr/>
            </p:nvCxnSpPr>
            <p:spPr>
              <a:xfrm flipV="1">
                <a:off x="1691680"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3" name="Conector recto 82"/>
              <p:cNvCxnSpPr/>
              <p:nvPr/>
            </p:nvCxnSpPr>
            <p:spPr>
              <a:xfrm flipV="1">
                <a:off x="158134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4" name="Conector recto 83"/>
              <p:cNvCxnSpPr/>
              <p:nvPr/>
            </p:nvCxnSpPr>
            <p:spPr>
              <a:xfrm flipV="1">
                <a:off x="1475656"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5" name="Conector recto 84"/>
              <p:cNvCxnSpPr/>
              <p:nvPr/>
            </p:nvCxnSpPr>
            <p:spPr>
              <a:xfrm flipV="1">
                <a:off x="1365318"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6" name="Conector recto 85"/>
              <p:cNvCxnSpPr/>
              <p:nvPr/>
            </p:nvCxnSpPr>
            <p:spPr>
              <a:xfrm flipV="1">
                <a:off x="125963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7" name="Conector recto 86"/>
              <p:cNvCxnSpPr/>
              <p:nvPr/>
            </p:nvCxnSpPr>
            <p:spPr>
              <a:xfrm flipV="1">
                <a:off x="115780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8" name="Conector recto 97"/>
              <p:cNvCxnSpPr/>
              <p:nvPr/>
            </p:nvCxnSpPr>
            <p:spPr>
              <a:xfrm flipV="1">
                <a:off x="1052116"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9" name="Conector recto 98"/>
              <p:cNvCxnSpPr/>
              <p:nvPr/>
            </p:nvCxnSpPr>
            <p:spPr>
              <a:xfrm flipV="1">
                <a:off x="941778"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0" name="Conector recto 99"/>
              <p:cNvCxnSpPr/>
              <p:nvPr/>
            </p:nvCxnSpPr>
            <p:spPr>
              <a:xfrm flipV="1">
                <a:off x="83609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1" name="Conector recto 100"/>
              <p:cNvCxnSpPr/>
              <p:nvPr/>
            </p:nvCxnSpPr>
            <p:spPr>
              <a:xfrm flipV="1">
                <a:off x="708968"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2" name="Conector recto 101"/>
              <p:cNvCxnSpPr/>
              <p:nvPr/>
            </p:nvCxnSpPr>
            <p:spPr>
              <a:xfrm>
                <a:off x="974725" y="1365250"/>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4" name="Conector recto 103"/>
              <p:cNvCxnSpPr/>
              <p:nvPr/>
            </p:nvCxnSpPr>
            <p:spPr>
              <a:xfrm>
                <a:off x="923925" y="1472084"/>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5" name="Conector recto 104"/>
              <p:cNvCxnSpPr/>
              <p:nvPr/>
            </p:nvCxnSpPr>
            <p:spPr>
              <a:xfrm>
                <a:off x="882650" y="1575842"/>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6" name="Conector recto 105"/>
              <p:cNvCxnSpPr/>
              <p:nvPr/>
            </p:nvCxnSpPr>
            <p:spPr>
              <a:xfrm>
                <a:off x="824409" y="1688108"/>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7" name="Conector recto 106"/>
              <p:cNvCxnSpPr/>
              <p:nvPr/>
            </p:nvCxnSpPr>
            <p:spPr>
              <a:xfrm>
                <a:off x="783134" y="1788691"/>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8" name="Conector recto 107"/>
              <p:cNvCxnSpPr/>
              <p:nvPr/>
            </p:nvCxnSpPr>
            <p:spPr>
              <a:xfrm>
                <a:off x="736526" y="1891432"/>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9" name="Conector recto 108"/>
              <p:cNvCxnSpPr/>
              <p:nvPr/>
            </p:nvCxnSpPr>
            <p:spPr>
              <a:xfrm>
                <a:off x="677218" y="1995190"/>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10" name="Agrupar 109"/>
            <p:cNvGrpSpPr/>
            <p:nvPr/>
          </p:nvGrpSpPr>
          <p:grpSpPr>
            <a:xfrm>
              <a:off x="2364645" y="1613330"/>
              <a:ext cx="1792932" cy="898624"/>
              <a:chOff x="677218" y="1258377"/>
              <a:chExt cx="1792932" cy="898624"/>
            </a:xfrm>
          </p:grpSpPr>
          <p:cxnSp>
            <p:nvCxnSpPr>
              <p:cNvPr id="111" name="Conector recto 110"/>
              <p:cNvCxnSpPr/>
              <p:nvPr/>
            </p:nvCxnSpPr>
            <p:spPr>
              <a:xfrm flipV="1">
                <a:off x="2013390"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3" name="Conector recto 112"/>
              <p:cNvCxnSpPr/>
              <p:nvPr/>
            </p:nvCxnSpPr>
            <p:spPr>
              <a:xfrm flipV="1">
                <a:off x="1907704"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4" name="Conector recto 113"/>
              <p:cNvCxnSpPr/>
              <p:nvPr/>
            </p:nvCxnSpPr>
            <p:spPr>
              <a:xfrm flipV="1">
                <a:off x="1797366"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5" name="Conector recto 114"/>
              <p:cNvCxnSpPr/>
              <p:nvPr/>
            </p:nvCxnSpPr>
            <p:spPr>
              <a:xfrm flipV="1">
                <a:off x="1691680"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6" name="Conector recto 115"/>
              <p:cNvCxnSpPr/>
              <p:nvPr/>
            </p:nvCxnSpPr>
            <p:spPr>
              <a:xfrm flipV="1">
                <a:off x="158134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7" name="Conector recto 116"/>
              <p:cNvCxnSpPr/>
              <p:nvPr/>
            </p:nvCxnSpPr>
            <p:spPr>
              <a:xfrm flipV="1">
                <a:off x="1475656"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8" name="Conector recto 117"/>
              <p:cNvCxnSpPr/>
              <p:nvPr/>
            </p:nvCxnSpPr>
            <p:spPr>
              <a:xfrm flipV="1">
                <a:off x="1365318"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0" name="Conector recto 119"/>
              <p:cNvCxnSpPr/>
              <p:nvPr/>
            </p:nvCxnSpPr>
            <p:spPr>
              <a:xfrm flipV="1">
                <a:off x="125963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1" name="Conector recto 120"/>
              <p:cNvCxnSpPr/>
              <p:nvPr/>
            </p:nvCxnSpPr>
            <p:spPr>
              <a:xfrm flipV="1">
                <a:off x="115780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2" name="Conector recto 121"/>
              <p:cNvCxnSpPr/>
              <p:nvPr/>
            </p:nvCxnSpPr>
            <p:spPr>
              <a:xfrm flipV="1">
                <a:off x="1052116"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3" name="Conector recto 122"/>
              <p:cNvCxnSpPr/>
              <p:nvPr/>
            </p:nvCxnSpPr>
            <p:spPr>
              <a:xfrm flipV="1">
                <a:off x="941778"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4" name="Conector recto 123"/>
              <p:cNvCxnSpPr/>
              <p:nvPr/>
            </p:nvCxnSpPr>
            <p:spPr>
              <a:xfrm flipV="1">
                <a:off x="83609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5" name="Conector recto 124"/>
              <p:cNvCxnSpPr/>
              <p:nvPr/>
            </p:nvCxnSpPr>
            <p:spPr>
              <a:xfrm flipV="1">
                <a:off x="708968"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6" name="Conector recto 125"/>
              <p:cNvCxnSpPr/>
              <p:nvPr/>
            </p:nvCxnSpPr>
            <p:spPr>
              <a:xfrm>
                <a:off x="974725" y="1365250"/>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7" name="Conector recto 126"/>
              <p:cNvCxnSpPr/>
              <p:nvPr/>
            </p:nvCxnSpPr>
            <p:spPr>
              <a:xfrm>
                <a:off x="923925" y="1472084"/>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8" name="Conector recto 127"/>
              <p:cNvCxnSpPr/>
              <p:nvPr/>
            </p:nvCxnSpPr>
            <p:spPr>
              <a:xfrm>
                <a:off x="882650" y="1575842"/>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9" name="Conector recto 128"/>
              <p:cNvCxnSpPr/>
              <p:nvPr/>
            </p:nvCxnSpPr>
            <p:spPr>
              <a:xfrm>
                <a:off x="824409" y="1688108"/>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35" name="Conector recto 134"/>
              <p:cNvCxnSpPr/>
              <p:nvPr/>
            </p:nvCxnSpPr>
            <p:spPr>
              <a:xfrm>
                <a:off x="783134" y="1788691"/>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36" name="Conector recto 135"/>
              <p:cNvCxnSpPr/>
              <p:nvPr/>
            </p:nvCxnSpPr>
            <p:spPr>
              <a:xfrm>
                <a:off x="736526" y="1891432"/>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39" name="Conector recto 138"/>
              <p:cNvCxnSpPr/>
              <p:nvPr/>
            </p:nvCxnSpPr>
            <p:spPr>
              <a:xfrm>
                <a:off x="677218" y="1995190"/>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grpSp>
      </p:grpSp>
      <p:grpSp>
        <p:nvGrpSpPr>
          <p:cNvPr id="49" name="Agrupar 48"/>
          <p:cNvGrpSpPr/>
          <p:nvPr/>
        </p:nvGrpSpPr>
        <p:grpSpPr>
          <a:xfrm flipV="1">
            <a:off x="2655456" y="476672"/>
            <a:ext cx="999469" cy="4354228"/>
            <a:chOff x="2655456" y="476672"/>
            <a:chExt cx="999469" cy="5841537"/>
          </a:xfrm>
        </p:grpSpPr>
        <p:cxnSp>
          <p:nvCxnSpPr>
            <p:cNvPr id="50" name="Conector recto de flecha 49"/>
            <p:cNvCxnSpPr/>
            <p:nvPr/>
          </p:nvCxnSpPr>
          <p:spPr>
            <a:xfrm>
              <a:off x="2655456" y="762208"/>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1" name="Conector recto de flecha 50"/>
            <p:cNvCxnSpPr/>
            <p:nvPr/>
          </p:nvCxnSpPr>
          <p:spPr>
            <a:xfrm>
              <a:off x="2771800" y="476672"/>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2" name="Conector recto de flecha 51"/>
            <p:cNvCxnSpPr/>
            <p:nvPr/>
          </p:nvCxnSpPr>
          <p:spPr>
            <a:xfrm>
              <a:off x="2831828" y="944782"/>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3" name="Conector recto de flecha 52"/>
            <p:cNvCxnSpPr/>
            <p:nvPr/>
          </p:nvCxnSpPr>
          <p:spPr>
            <a:xfrm>
              <a:off x="2947111" y="646849"/>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4" name="Conector recto de flecha 53"/>
            <p:cNvCxnSpPr/>
            <p:nvPr/>
          </p:nvCxnSpPr>
          <p:spPr>
            <a:xfrm>
              <a:off x="3206370" y="1026895"/>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5" name="Conector recto de flecha 54"/>
            <p:cNvCxnSpPr/>
            <p:nvPr/>
          </p:nvCxnSpPr>
          <p:spPr>
            <a:xfrm>
              <a:off x="3303663" y="476672"/>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6" name="Conector recto de flecha 55"/>
            <p:cNvCxnSpPr/>
            <p:nvPr/>
          </p:nvCxnSpPr>
          <p:spPr>
            <a:xfrm>
              <a:off x="3383794" y="797818"/>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7" name="Conector recto de flecha 56"/>
            <p:cNvCxnSpPr/>
            <p:nvPr/>
          </p:nvCxnSpPr>
          <p:spPr>
            <a:xfrm>
              <a:off x="3611798" y="605708"/>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8" name="Conector recto de flecha 57"/>
            <p:cNvCxnSpPr/>
            <p:nvPr/>
          </p:nvCxnSpPr>
          <p:spPr>
            <a:xfrm>
              <a:off x="3596079" y="1069929"/>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141" name="Agrupar 140"/>
          <p:cNvGrpSpPr/>
          <p:nvPr/>
        </p:nvGrpSpPr>
        <p:grpSpPr>
          <a:xfrm>
            <a:off x="1240873" y="540364"/>
            <a:ext cx="1049110" cy="736712"/>
            <a:chOff x="1240873" y="540364"/>
            <a:chExt cx="1049110" cy="736712"/>
          </a:xfrm>
        </p:grpSpPr>
        <p:sp>
          <p:nvSpPr>
            <p:cNvPr id="142" name="Rombo 141"/>
            <p:cNvSpPr/>
            <p:nvPr/>
          </p:nvSpPr>
          <p:spPr>
            <a:xfrm>
              <a:off x="1240873" y="540364"/>
              <a:ext cx="742950" cy="736712"/>
            </a:xfrm>
            <a:prstGeom prst="diamond">
              <a:avLst/>
            </a:prstGeom>
            <a:solidFill>
              <a:schemeClr val="tx2">
                <a:lumMod val="60000"/>
                <a:lumOff val="40000"/>
              </a:schemeClr>
            </a:solidFill>
            <a:ln w="190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s-ES" sz="700" b="1" dirty="0">
                  <a:solidFill>
                    <a:schemeClr val="bg1"/>
                  </a:solidFill>
                  <a:latin typeface="Arial"/>
                  <a:cs typeface="Arial"/>
                </a:rPr>
                <a:t>Crear capa de puntos</a:t>
              </a:r>
            </a:p>
          </p:txBody>
        </p:sp>
        <p:cxnSp>
          <p:nvCxnSpPr>
            <p:cNvPr id="143" name="Conector recto de flecha 142"/>
            <p:cNvCxnSpPr>
              <a:stCxn id="142" idx="3"/>
            </p:cNvCxnSpPr>
            <p:nvPr/>
          </p:nvCxnSpPr>
          <p:spPr>
            <a:xfrm>
              <a:off x="1983823" y="908720"/>
              <a:ext cx="306160" cy="4581"/>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144" name="Agrupar 143"/>
          <p:cNvGrpSpPr/>
          <p:nvPr/>
        </p:nvGrpSpPr>
        <p:grpSpPr>
          <a:xfrm>
            <a:off x="269384" y="1930795"/>
            <a:ext cx="2201177" cy="1545834"/>
            <a:chOff x="269384" y="1930795"/>
            <a:chExt cx="2201177" cy="1545834"/>
          </a:xfrm>
        </p:grpSpPr>
        <p:sp>
          <p:nvSpPr>
            <p:cNvPr id="145" name="Rectángulo 144"/>
            <p:cNvSpPr/>
            <p:nvPr/>
          </p:nvSpPr>
          <p:spPr>
            <a:xfrm>
              <a:off x="269384" y="2586979"/>
              <a:ext cx="683895" cy="427760"/>
            </a:xfrm>
            <a:prstGeom prst="rect">
              <a:avLst/>
            </a:prstGeom>
            <a:solidFill>
              <a:schemeClr val="tx2">
                <a:lumMod val="60000"/>
                <a:lumOff val="40000"/>
              </a:schemeClr>
            </a:solidFill>
            <a:ln w="190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s-ES" sz="700" b="1" dirty="0">
                  <a:solidFill>
                    <a:schemeClr val="bg1"/>
                  </a:solidFill>
                  <a:latin typeface="Arial"/>
                  <a:cs typeface="Arial"/>
                </a:rPr>
                <a:t>WorldClim</a:t>
              </a:r>
            </a:p>
          </p:txBody>
        </p:sp>
        <p:sp>
          <p:nvSpPr>
            <p:cNvPr id="146" name="Rombo 145"/>
            <p:cNvSpPr/>
            <p:nvPr/>
          </p:nvSpPr>
          <p:spPr>
            <a:xfrm>
              <a:off x="1163408" y="2348880"/>
              <a:ext cx="921840" cy="914100"/>
            </a:xfrm>
            <a:prstGeom prst="diamond">
              <a:avLst/>
            </a:prstGeom>
            <a:solidFill>
              <a:schemeClr val="tx2">
                <a:lumMod val="60000"/>
                <a:lumOff val="40000"/>
              </a:schemeClr>
            </a:solidFill>
            <a:ln w="190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s-ES" sz="700" b="1" dirty="0">
                  <a:solidFill>
                    <a:schemeClr val="bg1"/>
                  </a:solidFill>
                  <a:latin typeface="Arial"/>
                  <a:cs typeface="Arial"/>
                </a:rPr>
                <a:t>Descarga web</a:t>
              </a:r>
            </a:p>
          </p:txBody>
        </p:sp>
        <p:cxnSp>
          <p:nvCxnSpPr>
            <p:cNvPr id="147" name="Conector recto de flecha 146"/>
            <p:cNvCxnSpPr>
              <a:stCxn id="145" idx="3"/>
              <a:endCxn id="146" idx="1"/>
            </p:cNvCxnSpPr>
            <p:nvPr/>
          </p:nvCxnSpPr>
          <p:spPr>
            <a:xfrm>
              <a:off x="953279" y="2800859"/>
              <a:ext cx="210129" cy="5071"/>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48" name="Conector recto de flecha 147"/>
            <p:cNvCxnSpPr/>
            <p:nvPr/>
          </p:nvCxnSpPr>
          <p:spPr>
            <a:xfrm flipV="1">
              <a:off x="1801717" y="1930795"/>
              <a:ext cx="668844" cy="612270"/>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49" name="Conector recto de flecha 148"/>
            <p:cNvCxnSpPr/>
            <p:nvPr/>
          </p:nvCxnSpPr>
          <p:spPr>
            <a:xfrm>
              <a:off x="1879600" y="3014739"/>
              <a:ext cx="502427" cy="461890"/>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150" name="Agrupar 149"/>
          <p:cNvGrpSpPr/>
          <p:nvPr/>
        </p:nvGrpSpPr>
        <p:grpSpPr>
          <a:xfrm>
            <a:off x="185311" y="4235263"/>
            <a:ext cx="2202757" cy="914100"/>
            <a:chOff x="185311" y="4235263"/>
            <a:chExt cx="2202757" cy="914100"/>
          </a:xfrm>
        </p:grpSpPr>
        <p:pic>
          <p:nvPicPr>
            <p:cNvPr id="151" name="Imagen 150" descr="Screen Shot 2019-09-28 at 17.11.00.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85311" y="4577033"/>
              <a:ext cx="877440" cy="225289"/>
            </a:xfrm>
            <a:prstGeom prst="rect">
              <a:avLst/>
            </a:prstGeom>
            <a:noFill/>
            <a:ln w="28575" cmpd="sng">
              <a:noFill/>
            </a:ln>
            <a:effectLst/>
          </p:spPr>
        </p:pic>
        <p:sp>
          <p:nvSpPr>
            <p:cNvPr id="152" name="Rombo 151"/>
            <p:cNvSpPr/>
            <p:nvPr/>
          </p:nvSpPr>
          <p:spPr>
            <a:xfrm>
              <a:off x="1163408" y="4235263"/>
              <a:ext cx="921840" cy="914100"/>
            </a:xfrm>
            <a:prstGeom prst="diamond">
              <a:avLst/>
            </a:prstGeom>
            <a:solidFill>
              <a:schemeClr val="tx2">
                <a:lumMod val="60000"/>
                <a:lumOff val="40000"/>
              </a:schemeClr>
            </a:solidFill>
            <a:ln w="190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s-ES" sz="700" b="1" dirty="0">
                  <a:solidFill>
                    <a:schemeClr val="bg1"/>
                  </a:solidFill>
                  <a:latin typeface="Arial"/>
                  <a:cs typeface="Arial"/>
                </a:rPr>
                <a:t>Descarga web</a:t>
              </a:r>
            </a:p>
          </p:txBody>
        </p:sp>
        <p:cxnSp>
          <p:nvCxnSpPr>
            <p:cNvPr id="153" name="Conector recto de flecha 152"/>
            <p:cNvCxnSpPr/>
            <p:nvPr/>
          </p:nvCxnSpPr>
          <p:spPr>
            <a:xfrm>
              <a:off x="1007666" y="4691236"/>
              <a:ext cx="210129" cy="5071"/>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54" name="Conector recto de flecha 153"/>
            <p:cNvCxnSpPr>
              <a:stCxn id="152" idx="3"/>
            </p:cNvCxnSpPr>
            <p:nvPr/>
          </p:nvCxnSpPr>
          <p:spPr>
            <a:xfrm>
              <a:off x="2085248" y="4692313"/>
              <a:ext cx="302820" cy="2188"/>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grpSp>
      <p:graphicFrame>
        <p:nvGraphicFramePr>
          <p:cNvPr id="140" name="Tabla 58">
            <a:extLst>
              <a:ext uri="{FF2B5EF4-FFF2-40B4-BE49-F238E27FC236}">
                <a16:creationId xmlns:a16="http://schemas.microsoft.com/office/drawing/2014/main" id="{FA248315-01C5-8342-A7BF-300F724DF8CD}"/>
              </a:ext>
            </a:extLst>
          </p:cNvPr>
          <p:cNvGraphicFramePr>
            <a:graphicFrameLocks noGrp="1"/>
          </p:cNvGraphicFramePr>
          <p:nvPr>
            <p:extLst>
              <p:ext uri="{D42A27DB-BD31-4B8C-83A1-F6EECF244321}">
                <p14:modId xmlns:p14="http://schemas.microsoft.com/office/powerpoint/2010/main" val="1240668622"/>
              </p:ext>
            </p:extLst>
          </p:nvPr>
        </p:nvGraphicFramePr>
        <p:xfrm>
          <a:off x="5400400" y="344638"/>
          <a:ext cx="2674505" cy="1066800"/>
        </p:xfrm>
        <a:graphic>
          <a:graphicData uri="http://schemas.openxmlformats.org/drawingml/2006/table">
            <a:tbl>
              <a:tblPr firstRow="1" bandRow="1">
                <a:tableStyleId>{5C22544A-7EE6-4342-B048-85BDC9FD1C3A}</a:tableStyleId>
              </a:tblPr>
              <a:tblGrid>
                <a:gridCol w="550792">
                  <a:extLst>
                    <a:ext uri="{9D8B030D-6E8A-4147-A177-3AD203B41FA5}">
                      <a16:colId xmlns:a16="http://schemas.microsoft.com/office/drawing/2014/main" val="20000"/>
                    </a:ext>
                  </a:extLst>
                </a:gridCol>
                <a:gridCol w="550792">
                  <a:extLst>
                    <a:ext uri="{9D8B030D-6E8A-4147-A177-3AD203B41FA5}">
                      <a16:colId xmlns:a16="http://schemas.microsoft.com/office/drawing/2014/main" val="20001"/>
                    </a:ext>
                  </a:extLst>
                </a:gridCol>
                <a:gridCol w="508964">
                  <a:extLst>
                    <a:ext uri="{9D8B030D-6E8A-4147-A177-3AD203B41FA5}">
                      <a16:colId xmlns:a16="http://schemas.microsoft.com/office/drawing/2014/main" val="20002"/>
                    </a:ext>
                  </a:extLst>
                </a:gridCol>
                <a:gridCol w="552465">
                  <a:extLst>
                    <a:ext uri="{9D8B030D-6E8A-4147-A177-3AD203B41FA5}">
                      <a16:colId xmlns:a16="http://schemas.microsoft.com/office/drawing/2014/main" val="20003"/>
                    </a:ext>
                  </a:extLst>
                </a:gridCol>
                <a:gridCol w="511492">
                  <a:extLst>
                    <a:ext uri="{9D8B030D-6E8A-4147-A177-3AD203B41FA5}">
                      <a16:colId xmlns:a16="http://schemas.microsoft.com/office/drawing/2014/main" val="3211339080"/>
                    </a:ext>
                  </a:extLst>
                </a:gridCol>
              </a:tblGrid>
              <a:tr h="0">
                <a:tc>
                  <a:txBody>
                    <a:bodyPr/>
                    <a:lstStyle/>
                    <a:p>
                      <a:r>
                        <a:rPr lang="es-ES" sz="800" dirty="0" err="1">
                          <a:latin typeface="Arial"/>
                          <a:cs typeface="Arial"/>
                        </a:rPr>
                        <a:t>Pto_id</a:t>
                      </a:r>
                      <a:endParaRPr lang="es-ES" sz="800" dirty="0">
                        <a:latin typeface="Arial"/>
                        <a:cs typeface="Arial"/>
                      </a:endParaRPr>
                    </a:p>
                  </a:txBody>
                  <a:tcPr/>
                </a:tc>
                <a:tc>
                  <a:txBody>
                    <a:bodyPr/>
                    <a:lstStyle/>
                    <a:p>
                      <a:r>
                        <a:rPr lang="es-ES" sz="800" dirty="0">
                          <a:latin typeface="Arial"/>
                          <a:cs typeface="Arial"/>
                        </a:rPr>
                        <a:t>Bioma</a:t>
                      </a:r>
                    </a:p>
                  </a:txBody>
                  <a:tcPr/>
                </a:tc>
                <a:tc>
                  <a:txBody>
                    <a:bodyPr/>
                    <a:lstStyle/>
                    <a:p>
                      <a:r>
                        <a:rPr lang="es-ES" sz="800" dirty="0" err="1">
                          <a:latin typeface="Arial"/>
                          <a:cs typeface="Arial"/>
                        </a:rPr>
                        <a:t>Temp</a:t>
                      </a:r>
                      <a:endParaRPr lang="es-ES" sz="800" dirty="0">
                        <a:latin typeface="Arial"/>
                        <a:cs typeface="Arial"/>
                      </a:endParaRPr>
                    </a:p>
                  </a:txBody>
                  <a:tcPr/>
                </a:tc>
                <a:tc>
                  <a:txBody>
                    <a:bodyPr/>
                    <a:lstStyle/>
                    <a:p>
                      <a:r>
                        <a:rPr lang="es-ES" sz="800" dirty="0" err="1">
                          <a:latin typeface="Arial"/>
                          <a:cs typeface="Arial"/>
                        </a:rPr>
                        <a:t>Precip</a:t>
                      </a:r>
                      <a:endParaRPr lang="es-ES" sz="800" dirty="0">
                        <a:latin typeface="Arial"/>
                        <a:cs typeface="Arial"/>
                      </a:endParaRPr>
                    </a:p>
                  </a:txBody>
                  <a:tcPr/>
                </a:tc>
                <a:tc>
                  <a:txBody>
                    <a:bodyPr/>
                    <a:lstStyle/>
                    <a:p>
                      <a:r>
                        <a:rPr lang="es-ES" sz="800" dirty="0">
                          <a:latin typeface="Arial"/>
                          <a:cs typeface="Arial"/>
                        </a:rPr>
                        <a:t>Color</a:t>
                      </a:r>
                    </a:p>
                  </a:txBody>
                  <a:tcPr/>
                </a:tc>
                <a:extLst>
                  <a:ext uri="{0D108BD9-81ED-4DB2-BD59-A6C34878D82A}">
                    <a16:rowId xmlns:a16="http://schemas.microsoft.com/office/drawing/2014/main" val="10000"/>
                  </a:ext>
                </a:extLst>
              </a:tr>
              <a:tr h="0">
                <a:tc>
                  <a:txBody>
                    <a:bodyPr/>
                    <a:lstStyle/>
                    <a:p>
                      <a:pPr algn="r"/>
                      <a:r>
                        <a:rPr lang="es-ES" sz="800" dirty="0">
                          <a:latin typeface="Arial"/>
                          <a:cs typeface="Arial"/>
                        </a:rPr>
                        <a:t>1</a:t>
                      </a:r>
                    </a:p>
                  </a:txBody>
                  <a:tcPr/>
                </a:tc>
                <a:tc>
                  <a:txBody>
                    <a:bodyPr/>
                    <a:lstStyle/>
                    <a:p>
                      <a:pPr algn="r"/>
                      <a:r>
                        <a:rPr lang="es-ES" sz="800" dirty="0">
                          <a:latin typeface="Arial"/>
                          <a:cs typeface="Arial"/>
                        </a:rPr>
                        <a:t>1</a:t>
                      </a:r>
                    </a:p>
                  </a:txBody>
                  <a:tcPr/>
                </a:tc>
                <a:tc>
                  <a:txBody>
                    <a:bodyPr/>
                    <a:lstStyle/>
                    <a:p>
                      <a:pPr algn="r"/>
                      <a:r>
                        <a:rPr lang="es-ES" sz="800" dirty="0">
                          <a:latin typeface="Arial"/>
                          <a:cs typeface="Arial"/>
                        </a:rPr>
                        <a:t>12</a:t>
                      </a:r>
                    </a:p>
                  </a:txBody>
                  <a:tcPr/>
                </a:tc>
                <a:tc>
                  <a:txBody>
                    <a:bodyPr/>
                    <a:lstStyle/>
                    <a:p>
                      <a:pPr algn="r"/>
                      <a:r>
                        <a:rPr lang="es-ES" sz="800" dirty="0">
                          <a:latin typeface="Arial"/>
                          <a:cs typeface="Arial"/>
                        </a:rPr>
                        <a:t>189</a:t>
                      </a:r>
                    </a:p>
                  </a:txBody>
                  <a:tcPr/>
                </a:tc>
                <a:tc>
                  <a:txBody>
                    <a:bodyPr/>
                    <a:lstStyle/>
                    <a:p>
                      <a:pPr algn="r"/>
                      <a:r>
                        <a:rPr lang="es-ES" sz="800" dirty="0">
                          <a:latin typeface="Arial"/>
                          <a:cs typeface="Arial"/>
                        </a:rPr>
                        <a:t>Red</a:t>
                      </a:r>
                    </a:p>
                  </a:txBody>
                  <a:tcPr/>
                </a:tc>
                <a:extLst>
                  <a:ext uri="{0D108BD9-81ED-4DB2-BD59-A6C34878D82A}">
                    <a16:rowId xmlns:a16="http://schemas.microsoft.com/office/drawing/2014/main" val="10001"/>
                  </a:ext>
                </a:extLst>
              </a:tr>
              <a:tr h="0">
                <a:tc>
                  <a:txBody>
                    <a:bodyPr/>
                    <a:lstStyle/>
                    <a:p>
                      <a:pPr algn="r"/>
                      <a:r>
                        <a:rPr lang="es-ES" sz="800" dirty="0">
                          <a:latin typeface="Arial"/>
                          <a:cs typeface="Arial"/>
                        </a:rPr>
                        <a:t>2</a:t>
                      </a:r>
                    </a:p>
                  </a:txBody>
                  <a:tcPr/>
                </a:tc>
                <a:tc>
                  <a:txBody>
                    <a:bodyPr/>
                    <a:lstStyle/>
                    <a:p>
                      <a:pPr algn="r"/>
                      <a:r>
                        <a:rPr lang="es-ES" sz="800" dirty="0">
                          <a:latin typeface="Arial"/>
                          <a:cs typeface="Arial"/>
                        </a:rPr>
                        <a:t>1</a:t>
                      </a:r>
                    </a:p>
                  </a:txBody>
                  <a:tcPr/>
                </a:tc>
                <a:tc>
                  <a:txBody>
                    <a:bodyPr/>
                    <a:lstStyle/>
                    <a:p>
                      <a:pPr algn="r"/>
                      <a:r>
                        <a:rPr lang="es-ES" sz="800" dirty="0">
                          <a:latin typeface="Arial"/>
                          <a:cs typeface="Arial"/>
                        </a:rPr>
                        <a:t>13</a:t>
                      </a:r>
                    </a:p>
                  </a:txBody>
                  <a:tcPr/>
                </a:tc>
                <a:tc>
                  <a:txBody>
                    <a:bodyPr/>
                    <a:lstStyle/>
                    <a:p>
                      <a:pPr algn="r"/>
                      <a:r>
                        <a:rPr lang="es-ES" sz="800" dirty="0">
                          <a:latin typeface="Arial"/>
                          <a:cs typeface="Arial"/>
                        </a:rPr>
                        <a:t>100</a:t>
                      </a:r>
                    </a:p>
                  </a:txBody>
                  <a:tcPr/>
                </a:tc>
                <a:tc>
                  <a:txBody>
                    <a:bodyPr/>
                    <a:lstStyle/>
                    <a:p>
                      <a:pPr algn="r"/>
                      <a:r>
                        <a:rPr lang="es-ES" sz="800" dirty="0">
                          <a:latin typeface="Arial"/>
                          <a:cs typeface="Arial"/>
                        </a:rPr>
                        <a:t>Red</a:t>
                      </a:r>
                    </a:p>
                  </a:txBody>
                  <a:tcPr/>
                </a:tc>
                <a:extLst>
                  <a:ext uri="{0D108BD9-81ED-4DB2-BD59-A6C34878D82A}">
                    <a16:rowId xmlns:a16="http://schemas.microsoft.com/office/drawing/2014/main" val="10002"/>
                  </a:ext>
                </a:extLst>
              </a:tr>
              <a:tr h="0">
                <a:tc>
                  <a:txBody>
                    <a:bodyPr/>
                    <a:lstStyle/>
                    <a:p>
                      <a:pPr algn="r"/>
                      <a:r>
                        <a:rPr lang="es-ES" sz="800" dirty="0">
                          <a:latin typeface="Arial"/>
                          <a:cs typeface="Arial"/>
                        </a:rPr>
                        <a:t>3</a:t>
                      </a:r>
                    </a:p>
                  </a:txBody>
                  <a:tcPr/>
                </a:tc>
                <a:tc>
                  <a:txBody>
                    <a:bodyPr/>
                    <a:lstStyle/>
                    <a:p>
                      <a:pPr algn="r"/>
                      <a:r>
                        <a:rPr lang="es-ES" sz="800" dirty="0">
                          <a:latin typeface="Arial"/>
                          <a:cs typeface="Arial"/>
                        </a:rPr>
                        <a:t>2</a:t>
                      </a:r>
                    </a:p>
                  </a:txBody>
                  <a:tcPr/>
                </a:tc>
                <a:tc>
                  <a:txBody>
                    <a:bodyPr/>
                    <a:lstStyle/>
                    <a:p>
                      <a:pPr algn="r"/>
                      <a:r>
                        <a:rPr lang="es-ES" sz="800" dirty="0">
                          <a:latin typeface="Arial"/>
                          <a:cs typeface="Arial"/>
                        </a:rPr>
                        <a:t>20</a:t>
                      </a:r>
                    </a:p>
                  </a:txBody>
                  <a:tcPr/>
                </a:tc>
                <a:tc>
                  <a:txBody>
                    <a:bodyPr/>
                    <a:lstStyle/>
                    <a:p>
                      <a:pPr algn="r"/>
                      <a:r>
                        <a:rPr lang="es-ES" sz="800" dirty="0">
                          <a:latin typeface="Arial"/>
                          <a:cs typeface="Arial"/>
                        </a:rPr>
                        <a:t>1000</a:t>
                      </a:r>
                    </a:p>
                  </a:txBody>
                  <a:tcPr/>
                </a:tc>
                <a:tc>
                  <a:txBody>
                    <a:bodyPr/>
                    <a:lstStyle/>
                    <a:p>
                      <a:pPr algn="r"/>
                      <a:r>
                        <a:rPr lang="es-ES" sz="800" dirty="0" err="1">
                          <a:latin typeface="Arial"/>
                          <a:cs typeface="Arial"/>
                        </a:rPr>
                        <a:t>Yellow</a:t>
                      </a:r>
                      <a:endParaRPr lang="es-ES" sz="800" dirty="0">
                        <a:latin typeface="Arial"/>
                        <a:cs typeface="Arial"/>
                      </a:endParaRPr>
                    </a:p>
                  </a:txBody>
                  <a:tcPr/>
                </a:tc>
                <a:extLst>
                  <a:ext uri="{0D108BD9-81ED-4DB2-BD59-A6C34878D82A}">
                    <a16:rowId xmlns:a16="http://schemas.microsoft.com/office/drawing/2014/main" val="10003"/>
                  </a:ext>
                </a:extLst>
              </a:tr>
              <a:tr h="0">
                <a:tc>
                  <a:txBody>
                    <a:bodyPr/>
                    <a:lstStyle/>
                    <a:p>
                      <a:pPr algn="r"/>
                      <a:r>
                        <a:rPr lang="es-ES" sz="800" dirty="0">
                          <a:latin typeface="Arial"/>
                          <a:cs typeface="Arial"/>
                        </a:rPr>
                        <a:t>4</a:t>
                      </a:r>
                    </a:p>
                  </a:txBody>
                  <a:tcPr/>
                </a:tc>
                <a:tc>
                  <a:txBody>
                    <a:bodyPr/>
                    <a:lstStyle/>
                    <a:p>
                      <a:pPr algn="r"/>
                      <a:r>
                        <a:rPr lang="es-ES" sz="800" dirty="0">
                          <a:latin typeface="Arial"/>
                          <a:cs typeface="Arial"/>
                        </a:rPr>
                        <a:t>3</a:t>
                      </a:r>
                    </a:p>
                  </a:txBody>
                  <a:tcPr/>
                </a:tc>
                <a:tc>
                  <a:txBody>
                    <a:bodyPr/>
                    <a:lstStyle/>
                    <a:p>
                      <a:pPr algn="r"/>
                      <a:r>
                        <a:rPr lang="es-ES" sz="800" dirty="0">
                          <a:latin typeface="Arial"/>
                          <a:cs typeface="Arial"/>
                        </a:rPr>
                        <a:t>-3</a:t>
                      </a:r>
                    </a:p>
                  </a:txBody>
                  <a:tcPr/>
                </a:tc>
                <a:tc>
                  <a:txBody>
                    <a:bodyPr/>
                    <a:lstStyle/>
                    <a:p>
                      <a:pPr algn="r"/>
                      <a:r>
                        <a:rPr lang="es-ES" sz="800" dirty="0">
                          <a:latin typeface="Arial"/>
                          <a:cs typeface="Arial"/>
                        </a:rPr>
                        <a:t>23</a:t>
                      </a:r>
                    </a:p>
                  </a:txBody>
                  <a:tcPr/>
                </a:tc>
                <a:tc>
                  <a:txBody>
                    <a:bodyPr/>
                    <a:lstStyle/>
                    <a:p>
                      <a:pPr algn="r"/>
                      <a:r>
                        <a:rPr lang="es-ES" sz="800" dirty="0">
                          <a:latin typeface="Arial"/>
                          <a:cs typeface="Arial"/>
                        </a:rPr>
                        <a:t>Green</a:t>
                      </a:r>
                    </a:p>
                  </a:txBody>
                  <a:tcPr/>
                </a:tc>
                <a:extLst>
                  <a:ext uri="{0D108BD9-81ED-4DB2-BD59-A6C34878D82A}">
                    <a16:rowId xmlns:a16="http://schemas.microsoft.com/office/drawing/2014/main" val="10004"/>
                  </a:ext>
                </a:extLst>
              </a:tr>
            </a:tbl>
          </a:graphicData>
        </a:graphic>
      </p:graphicFrame>
      <p:grpSp>
        <p:nvGrpSpPr>
          <p:cNvPr id="161" name="Group 160">
            <a:extLst>
              <a:ext uri="{FF2B5EF4-FFF2-40B4-BE49-F238E27FC236}">
                <a16:creationId xmlns:a16="http://schemas.microsoft.com/office/drawing/2014/main" id="{79278A6C-EAA2-CA42-85DF-0782EB989A51}"/>
              </a:ext>
            </a:extLst>
          </p:cNvPr>
          <p:cNvGrpSpPr/>
          <p:nvPr/>
        </p:nvGrpSpPr>
        <p:grpSpPr>
          <a:xfrm>
            <a:off x="5519858" y="1372467"/>
            <a:ext cx="2394214" cy="439616"/>
            <a:chOff x="5584594" y="1372467"/>
            <a:chExt cx="2394214" cy="439616"/>
          </a:xfrm>
        </p:grpSpPr>
        <p:sp>
          <p:nvSpPr>
            <p:cNvPr id="163" name="CuadroTexto 63">
              <a:extLst>
                <a:ext uri="{FF2B5EF4-FFF2-40B4-BE49-F238E27FC236}">
                  <a16:creationId xmlns:a16="http://schemas.microsoft.com/office/drawing/2014/main" id="{95FEF4C1-CA92-B14A-8B0A-A3F6194FDD74}"/>
                </a:ext>
              </a:extLst>
            </p:cNvPr>
            <p:cNvSpPr txBox="1"/>
            <p:nvPr/>
          </p:nvSpPr>
          <p:spPr>
            <a:xfrm>
              <a:off x="6445426" y="1550473"/>
              <a:ext cx="275186" cy="261610"/>
            </a:xfrm>
            <a:prstGeom prst="rect">
              <a:avLst/>
            </a:prstGeom>
            <a:noFill/>
          </p:spPr>
          <p:txBody>
            <a:bodyPr wrap="none" rtlCol="0">
              <a:spAutoFit/>
            </a:bodyPr>
            <a:lstStyle/>
            <a:p>
              <a:r>
                <a:rPr lang="es-ES" sz="1100" b="1" dirty="0">
                  <a:solidFill>
                    <a:schemeClr val="tx2">
                      <a:lumMod val="60000"/>
                      <a:lumOff val="40000"/>
                    </a:schemeClr>
                  </a:solidFill>
                </a:rPr>
                <a:t>X</a:t>
              </a:r>
            </a:p>
          </p:txBody>
        </p:sp>
        <p:sp>
          <p:nvSpPr>
            <p:cNvPr id="164" name="CuadroTexto 64">
              <a:extLst>
                <a:ext uri="{FF2B5EF4-FFF2-40B4-BE49-F238E27FC236}">
                  <a16:creationId xmlns:a16="http://schemas.microsoft.com/office/drawing/2014/main" id="{B800D2F9-5B44-3547-BF77-4E07A58ABC5F}"/>
                </a:ext>
              </a:extLst>
            </p:cNvPr>
            <p:cNvSpPr txBox="1"/>
            <p:nvPr/>
          </p:nvSpPr>
          <p:spPr>
            <a:xfrm>
              <a:off x="6876256" y="1550473"/>
              <a:ext cx="274434" cy="261610"/>
            </a:xfrm>
            <a:prstGeom prst="rect">
              <a:avLst/>
            </a:prstGeom>
            <a:noFill/>
          </p:spPr>
          <p:txBody>
            <a:bodyPr wrap="none" rtlCol="0">
              <a:spAutoFit/>
            </a:bodyPr>
            <a:lstStyle/>
            <a:p>
              <a:r>
                <a:rPr lang="es-ES" sz="1100" b="1" dirty="0">
                  <a:solidFill>
                    <a:schemeClr val="tx2">
                      <a:lumMod val="60000"/>
                      <a:lumOff val="40000"/>
                    </a:schemeClr>
                  </a:solidFill>
                </a:rPr>
                <a:t>Y</a:t>
              </a:r>
            </a:p>
          </p:txBody>
        </p:sp>
        <p:sp>
          <p:nvSpPr>
            <p:cNvPr id="165" name="CuadroTexto 65">
              <a:extLst>
                <a:ext uri="{FF2B5EF4-FFF2-40B4-BE49-F238E27FC236}">
                  <a16:creationId xmlns:a16="http://schemas.microsoft.com/office/drawing/2014/main" id="{43C1CF09-4339-F744-AF2B-DD6657AB01AC}"/>
                </a:ext>
              </a:extLst>
            </p:cNvPr>
            <p:cNvSpPr txBox="1"/>
            <p:nvPr/>
          </p:nvSpPr>
          <p:spPr>
            <a:xfrm>
              <a:off x="5584594" y="1545042"/>
              <a:ext cx="677013" cy="261610"/>
            </a:xfrm>
            <a:prstGeom prst="rect">
              <a:avLst/>
            </a:prstGeom>
            <a:noFill/>
          </p:spPr>
          <p:txBody>
            <a:bodyPr wrap="none" rtlCol="0">
              <a:spAutoFit/>
            </a:bodyPr>
            <a:lstStyle/>
            <a:p>
              <a:r>
                <a:rPr lang="es-ES" sz="1100" b="1" dirty="0">
                  <a:solidFill>
                    <a:schemeClr val="tx2">
                      <a:lumMod val="60000"/>
                      <a:lumOff val="40000"/>
                    </a:schemeClr>
                  </a:solidFill>
                </a:rPr>
                <a:t>Etiqueta</a:t>
              </a:r>
            </a:p>
          </p:txBody>
        </p:sp>
        <p:cxnSp>
          <p:nvCxnSpPr>
            <p:cNvPr id="166" name="Conector recto de flecha 66">
              <a:extLst>
                <a:ext uri="{FF2B5EF4-FFF2-40B4-BE49-F238E27FC236}">
                  <a16:creationId xmlns:a16="http://schemas.microsoft.com/office/drawing/2014/main" id="{C0BB9493-CD3D-274D-8866-CED67E6619FB}"/>
                </a:ext>
              </a:extLst>
            </p:cNvPr>
            <p:cNvCxnSpPr/>
            <p:nvPr/>
          </p:nvCxnSpPr>
          <p:spPr>
            <a:xfrm flipV="1">
              <a:off x="6053667" y="1372467"/>
              <a:ext cx="160866" cy="244583"/>
            </a:xfrm>
            <a:prstGeom prst="straightConnector1">
              <a:avLst/>
            </a:prstGeom>
            <a:ln w="19050" cmpd="sng">
              <a:solidFill>
                <a:schemeClr val="tx2">
                  <a:lumMod val="60000"/>
                  <a:lumOff val="40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67" name="Conector recto de flecha 67">
              <a:extLst>
                <a:ext uri="{FF2B5EF4-FFF2-40B4-BE49-F238E27FC236}">
                  <a16:creationId xmlns:a16="http://schemas.microsoft.com/office/drawing/2014/main" id="{FEBFC3C4-7BFC-BE43-9227-39099EEFE367}"/>
                </a:ext>
              </a:extLst>
            </p:cNvPr>
            <p:cNvCxnSpPr/>
            <p:nvPr/>
          </p:nvCxnSpPr>
          <p:spPr>
            <a:xfrm flipV="1">
              <a:off x="6596649" y="1372467"/>
              <a:ext cx="160866" cy="244583"/>
            </a:xfrm>
            <a:prstGeom prst="straightConnector1">
              <a:avLst/>
            </a:prstGeom>
            <a:ln w="19050" cmpd="sng">
              <a:solidFill>
                <a:schemeClr val="tx2">
                  <a:lumMod val="60000"/>
                  <a:lumOff val="40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68" name="Conector recto de flecha 68">
              <a:extLst>
                <a:ext uri="{FF2B5EF4-FFF2-40B4-BE49-F238E27FC236}">
                  <a16:creationId xmlns:a16="http://schemas.microsoft.com/office/drawing/2014/main" id="{8A1AC054-A855-EC4F-96B3-E7536A81FABA}"/>
                </a:ext>
              </a:extLst>
            </p:cNvPr>
            <p:cNvCxnSpPr/>
            <p:nvPr/>
          </p:nvCxnSpPr>
          <p:spPr>
            <a:xfrm flipV="1">
              <a:off x="7020272" y="1372467"/>
              <a:ext cx="160866" cy="244583"/>
            </a:xfrm>
            <a:prstGeom prst="straightConnector1">
              <a:avLst/>
            </a:prstGeom>
            <a:ln w="19050" cmpd="sng">
              <a:solidFill>
                <a:schemeClr val="tx2">
                  <a:lumMod val="60000"/>
                  <a:lumOff val="40000"/>
                </a:schemeClr>
              </a:solidFill>
              <a:tailEnd type="arrow"/>
            </a:ln>
            <a:effectLst/>
          </p:spPr>
          <p:style>
            <a:lnRef idx="2">
              <a:schemeClr val="accent1"/>
            </a:lnRef>
            <a:fillRef idx="0">
              <a:schemeClr val="accent1"/>
            </a:fillRef>
            <a:effectRef idx="1">
              <a:schemeClr val="accent1"/>
            </a:effectRef>
            <a:fontRef idx="minor">
              <a:schemeClr val="tx1"/>
            </a:fontRef>
          </p:style>
        </p:cxnSp>
        <p:sp>
          <p:nvSpPr>
            <p:cNvPr id="169" name="CuadroTexto 64">
              <a:extLst>
                <a:ext uri="{FF2B5EF4-FFF2-40B4-BE49-F238E27FC236}">
                  <a16:creationId xmlns:a16="http://schemas.microsoft.com/office/drawing/2014/main" id="{B351D95E-80F9-F740-9245-A63175FA1036}"/>
                </a:ext>
              </a:extLst>
            </p:cNvPr>
            <p:cNvSpPr txBox="1"/>
            <p:nvPr/>
          </p:nvSpPr>
          <p:spPr>
            <a:xfrm>
              <a:off x="7483159" y="1550473"/>
              <a:ext cx="495649" cy="261610"/>
            </a:xfrm>
            <a:prstGeom prst="rect">
              <a:avLst/>
            </a:prstGeom>
            <a:noFill/>
          </p:spPr>
          <p:txBody>
            <a:bodyPr wrap="none" rtlCol="0">
              <a:spAutoFit/>
            </a:bodyPr>
            <a:lstStyle/>
            <a:p>
              <a:r>
                <a:rPr lang="es-ES" sz="1100" b="1" dirty="0">
                  <a:solidFill>
                    <a:schemeClr val="tx2">
                      <a:lumMod val="60000"/>
                      <a:lumOff val="40000"/>
                    </a:schemeClr>
                  </a:solidFill>
                </a:rPr>
                <a:t>Color</a:t>
              </a:r>
            </a:p>
          </p:txBody>
        </p:sp>
        <p:cxnSp>
          <p:nvCxnSpPr>
            <p:cNvPr id="170" name="Conector recto de flecha 68">
              <a:extLst>
                <a:ext uri="{FF2B5EF4-FFF2-40B4-BE49-F238E27FC236}">
                  <a16:creationId xmlns:a16="http://schemas.microsoft.com/office/drawing/2014/main" id="{280D04CF-B3FB-E442-813A-215F2A6D39BA}"/>
                </a:ext>
              </a:extLst>
            </p:cNvPr>
            <p:cNvCxnSpPr/>
            <p:nvPr/>
          </p:nvCxnSpPr>
          <p:spPr>
            <a:xfrm flipV="1">
              <a:off x="7627175" y="1372467"/>
              <a:ext cx="160866" cy="244583"/>
            </a:xfrm>
            <a:prstGeom prst="straightConnector1">
              <a:avLst/>
            </a:prstGeom>
            <a:ln w="19050" cmpd="sng">
              <a:solidFill>
                <a:schemeClr val="tx2">
                  <a:lumMod val="60000"/>
                  <a:lumOff val="40000"/>
                </a:schemeClr>
              </a:solidFill>
              <a:tailEnd type="arrow"/>
            </a:ln>
            <a:effectLst/>
          </p:spPr>
          <p:style>
            <a:lnRef idx="2">
              <a:schemeClr val="accent1"/>
            </a:lnRef>
            <a:fillRef idx="0">
              <a:schemeClr val="accent1"/>
            </a:fillRef>
            <a:effectRef idx="1">
              <a:schemeClr val="accent1"/>
            </a:effectRef>
            <a:fontRef idx="minor">
              <a:schemeClr val="tx1"/>
            </a:fontRef>
          </p:style>
        </p:cxnSp>
      </p:grpSp>
      <p:cxnSp>
        <p:nvCxnSpPr>
          <p:cNvPr id="172" name="Conector recto de flecha 59">
            <a:extLst>
              <a:ext uri="{FF2B5EF4-FFF2-40B4-BE49-F238E27FC236}">
                <a16:creationId xmlns:a16="http://schemas.microsoft.com/office/drawing/2014/main" id="{F71A9583-F3C3-AF4A-BF44-37241B7DABBA}"/>
              </a:ext>
            </a:extLst>
          </p:cNvPr>
          <p:cNvCxnSpPr>
            <a:cxnSpLocks/>
          </p:cNvCxnSpPr>
          <p:nvPr/>
        </p:nvCxnSpPr>
        <p:spPr>
          <a:xfrm flipV="1">
            <a:off x="5793897" y="1487606"/>
            <a:ext cx="436081" cy="962547"/>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pic>
        <p:nvPicPr>
          <p:cNvPr id="174" name="Picture 173">
            <a:extLst>
              <a:ext uri="{FF2B5EF4-FFF2-40B4-BE49-F238E27FC236}">
                <a16:creationId xmlns:a16="http://schemas.microsoft.com/office/drawing/2014/main" id="{69A97665-1677-8B42-A6EA-F500CC426D49}"/>
              </a:ext>
            </a:extLst>
          </p:cNvPr>
          <p:cNvPicPr>
            <a:picLocks noChangeAspect="1"/>
          </p:cNvPicPr>
          <p:nvPr/>
        </p:nvPicPr>
        <p:blipFill>
          <a:blip r:embed="rId9"/>
          <a:stretch>
            <a:fillRect/>
          </a:stretch>
        </p:blipFill>
        <p:spPr>
          <a:xfrm>
            <a:off x="6565709" y="4542136"/>
            <a:ext cx="2315191" cy="1560653"/>
          </a:xfrm>
          <a:prstGeom prst="rect">
            <a:avLst/>
          </a:prstGeom>
        </p:spPr>
      </p:pic>
      <p:sp>
        <p:nvSpPr>
          <p:cNvPr id="76" name="Llamada ovalada 75"/>
          <p:cNvSpPr/>
          <p:nvPr/>
        </p:nvSpPr>
        <p:spPr>
          <a:xfrm>
            <a:off x="4670176" y="4394953"/>
            <a:ext cx="2350095" cy="1880222"/>
          </a:xfrm>
          <a:prstGeom prst="wedgeEllipseCallout">
            <a:avLst>
              <a:gd name="adj1" fmla="val 54168"/>
              <a:gd name="adj2" fmla="val 86990"/>
            </a:avLst>
          </a:prstGeom>
          <a:solidFill>
            <a:schemeClr val="bg1"/>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s-ES_tradnl" sz="1600" dirty="0">
                <a:solidFill>
                  <a:schemeClr val="accent6">
                    <a:lumMod val="75000"/>
                  </a:schemeClr>
                </a:solidFill>
                <a:latin typeface="Arial"/>
                <a:cs typeface="Arial"/>
              </a:rPr>
              <a:t>El mapa de biomas procede de un proyecto llamado RESOLVE</a:t>
            </a:r>
            <a:endParaRPr lang="es-ES" sz="1600" dirty="0">
              <a:solidFill>
                <a:schemeClr val="accent6">
                  <a:lumMod val="75000"/>
                </a:schemeClr>
              </a:solidFill>
              <a:latin typeface="Arial"/>
              <a:cs typeface="Arial"/>
            </a:endParaRPr>
          </a:p>
        </p:txBody>
      </p:sp>
      <p:graphicFrame>
        <p:nvGraphicFramePr>
          <p:cNvPr id="175" name="Tabla 58">
            <a:extLst>
              <a:ext uri="{FF2B5EF4-FFF2-40B4-BE49-F238E27FC236}">
                <a16:creationId xmlns:a16="http://schemas.microsoft.com/office/drawing/2014/main" id="{AEC12B79-957B-7645-8670-C87892A76269}"/>
              </a:ext>
            </a:extLst>
          </p:cNvPr>
          <p:cNvGraphicFramePr>
            <a:graphicFrameLocks noGrp="1"/>
          </p:cNvGraphicFramePr>
          <p:nvPr>
            <p:extLst>
              <p:ext uri="{D42A27DB-BD31-4B8C-83A1-F6EECF244321}">
                <p14:modId xmlns:p14="http://schemas.microsoft.com/office/powerpoint/2010/main" val="2688161183"/>
              </p:ext>
            </p:extLst>
          </p:nvPr>
        </p:nvGraphicFramePr>
        <p:xfrm>
          <a:off x="5332644" y="2436853"/>
          <a:ext cx="1025529" cy="1066800"/>
        </p:xfrm>
        <a:graphic>
          <a:graphicData uri="http://schemas.openxmlformats.org/drawingml/2006/table">
            <a:tbl>
              <a:tblPr firstRow="1" bandRow="1">
                <a:tableStyleId>{5C22544A-7EE6-4342-B048-85BDC9FD1C3A}</a:tableStyleId>
              </a:tblPr>
              <a:tblGrid>
                <a:gridCol w="542611">
                  <a:extLst>
                    <a:ext uri="{9D8B030D-6E8A-4147-A177-3AD203B41FA5}">
                      <a16:colId xmlns:a16="http://schemas.microsoft.com/office/drawing/2014/main" val="20001"/>
                    </a:ext>
                  </a:extLst>
                </a:gridCol>
                <a:gridCol w="482918">
                  <a:extLst>
                    <a:ext uri="{9D8B030D-6E8A-4147-A177-3AD203B41FA5}">
                      <a16:colId xmlns:a16="http://schemas.microsoft.com/office/drawing/2014/main" val="20002"/>
                    </a:ext>
                  </a:extLst>
                </a:gridCol>
              </a:tblGrid>
              <a:tr h="0">
                <a:tc>
                  <a:txBody>
                    <a:bodyPr/>
                    <a:lstStyle/>
                    <a:p>
                      <a:r>
                        <a:rPr lang="es-ES" sz="800" dirty="0">
                          <a:latin typeface="Arial"/>
                          <a:cs typeface="Arial"/>
                        </a:rPr>
                        <a:t>Bioma</a:t>
                      </a:r>
                    </a:p>
                  </a:txBody>
                  <a:tcPr/>
                </a:tc>
                <a:tc>
                  <a:txBody>
                    <a:bodyPr/>
                    <a:lstStyle/>
                    <a:p>
                      <a:r>
                        <a:rPr lang="es-ES" sz="800" dirty="0">
                          <a:latin typeface="Arial"/>
                          <a:cs typeface="Arial"/>
                        </a:rPr>
                        <a:t>Color</a:t>
                      </a:r>
                    </a:p>
                  </a:txBody>
                  <a:tcPr/>
                </a:tc>
                <a:extLst>
                  <a:ext uri="{0D108BD9-81ED-4DB2-BD59-A6C34878D82A}">
                    <a16:rowId xmlns:a16="http://schemas.microsoft.com/office/drawing/2014/main" val="10000"/>
                  </a:ext>
                </a:extLst>
              </a:tr>
              <a:tr h="0">
                <a:tc>
                  <a:txBody>
                    <a:bodyPr/>
                    <a:lstStyle/>
                    <a:p>
                      <a:pPr algn="r"/>
                      <a:r>
                        <a:rPr lang="es-ES" sz="800" dirty="0">
                          <a:latin typeface="Arial"/>
                          <a:cs typeface="Arial"/>
                        </a:rPr>
                        <a:t>1</a:t>
                      </a:r>
                    </a:p>
                  </a:txBody>
                  <a:tcPr/>
                </a:tc>
                <a:tc>
                  <a:txBody>
                    <a:bodyPr/>
                    <a:lstStyle/>
                    <a:p>
                      <a:pPr algn="r"/>
                      <a:r>
                        <a:rPr lang="es-ES" sz="800" dirty="0">
                          <a:latin typeface="Arial"/>
                          <a:cs typeface="Arial"/>
                        </a:rPr>
                        <a:t>Red</a:t>
                      </a:r>
                    </a:p>
                  </a:txBody>
                  <a:tcPr/>
                </a:tc>
                <a:extLst>
                  <a:ext uri="{0D108BD9-81ED-4DB2-BD59-A6C34878D82A}">
                    <a16:rowId xmlns:a16="http://schemas.microsoft.com/office/drawing/2014/main" val="10001"/>
                  </a:ext>
                </a:extLst>
              </a:tr>
              <a:tr h="0">
                <a:tc>
                  <a:txBody>
                    <a:bodyPr/>
                    <a:lstStyle/>
                    <a:p>
                      <a:pPr algn="r"/>
                      <a:r>
                        <a:rPr lang="es-ES" sz="800" dirty="0">
                          <a:latin typeface="Arial"/>
                          <a:cs typeface="Arial"/>
                        </a:rPr>
                        <a:t>2</a:t>
                      </a:r>
                    </a:p>
                  </a:txBody>
                  <a:tcPr/>
                </a:tc>
                <a:tc>
                  <a:txBody>
                    <a:bodyPr/>
                    <a:lstStyle/>
                    <a:p>
                      <a:pPr algn="r"/>
                      <a:r>
                        <a:rPr lang="es-ES" sz="800" dirty="0" err="1">
                          <a:latin typeface="Arial"/>
                          <a:cs typeface="Arial"/>
                        </a:rPr>
                        <a:t>Yellow</a:t>
                      </a:r>
                      <a:endParaRPr lang="es-ES" sz="800" dirty="0">
                        <a:latin typeface="Arial"/>
                        <a:cs typeface="Arial"/>
                      </a:endParaRPr>
                    </a:p>
                  </a:txBody>
                  <a:tcPr/>
                </a:tc>
                <a:extLst>
                  <a:ext uri="{0D108BD9-81ED-4DB2-BD59-A6C34878D82A}">
                    <a16:rowId xmlns:a16="http://schemas.microsoft.com/office/drawing/2014/main" val="10002"/>
                  </a:ext>
                </a:extLst>
              </a:tr>
              <a:tr h="0">
                <a:tc>
                  <a:txBody>
                    <a:bodyPr/>
                    <a:lstStyle/>
                    <a:p>
                      <a:pPr algn="r"/>
                      <a:r>
                        <a:rPr lang="es-ES" sz="800" dirty="0">
                          <a:latin typeface="Arial"/>
                          <a:cs typeface="Arial"/>
                        </a:rPr>
                        <a:t>3</a:t>
                      </a:r>
                    </a:p>
                  </a:txBody>
                  <a:tcPr/>
                </a:tc>
                <a:tc>
                  <a:txBody>
                    <a:bodyPr/>
                    <a:lstStyle/>
                    <a:p>
                      <a:pPr algn="r"/>
                      <a:r>
                        <a:rPr lang="es-ES" sz="800" dirty="0">
                          <a:latin typeface="Arial"/>
                          <a:cs typeface="Arial"/>
                        </a:rPr>
                        <a:t>Green</a:t>
                      </a:r>
                    </a:p>
                  </a:txBody>
                  <a:tcPr/>
                </a:tc>
                <a:extLst>
                  <a:ext uri="{0D108BD9-81ED-4DB2-BD59-A6C34878D82A}">
                    <a16:rowId xmlns:a16="http://schemas.microsoft.com/office/drawing/2014/main" val="10003"/>
                  </a:ext>
                </a:extLst>
              </a:tr>
              <a:tr h="0">
                <a:tc>
                  <a:txBody>
                    <a:bodyPr/>
                    <a:lstStyle/>
                    <a:p>
                      <a:pPr algn="r"/>
                      <a:r>
                        <a:rPr lang="es-ES" sz="800" dirty="0">
                          <a:latin typeface="Arial"/>
                          <a:cs typeface="Arial"/>
                        </a:rPr>
                        <a:t>4</a:t>
                      </a:r>
                    </a:p>
                  </a:txBody>
                  <a:tcPr/>
                </a:tc>
                <a:tc>
                  <a:txBody>
                    <a:bodyPr/>
                    <a:lstStyle/>
                    <a:p>
                      <a:pPr algn="r"/>
                      <a:r>
                        <a:rPr lang="es-ES" sz="800" dirty="0" err="1">
                          <a:latin typeface="Arial"/>
                          <a:cs typeface="Arial"/>
                        </a:rPr>
                        <a:t>Purple</a:t>
                      </a:r>
                      <a:endParaRPr lang="es-ES" sz="800" dirty="0">
                        <a:latin typeface="Arial"/>
                        <a:cs typeface="Arial"/>
                      </a:endParaRP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4024243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Lst>
  </p:timing>
</p:sld>
</file>

<file path=ppt/slides/slide2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71" name="Forma libre 70"/>
          <p:cNvSpPr/>
          <p:nvPr/>
        </p:nvSpPr>
        <p:spPr>
          <a:xfrm>
            <a:off x="6373545" y="1461762"/>
            <a:ext cx="2623696" cy="5128148"/>
          </a:xfrm>
          <a:custGeom>
            <a:avLst/>
            <a:gdLst>
              <a:gd name="connsiteX0" fmla="*/ 1844973 w 2623696"/>
              <a:gd name="connsiteY0" fmla="*/ 35945 h 5128148"/>
              <a:gd name="connsiteX1" fmla="*/ 0 w 2623696"/>
              <a:gd name="connsiteY1" fmla="*/ 1917065 h 5128148"/>
              <a:gd name="connsiteX2" fmla="*/ 11980 w 2623696"/>
              <a:gd name="connsiteY2" fmla="*/ 5128148 h 5128148"/>
              <a:gd name="connsiteX3" fmla="*/ 2611715 w 2623696"/>
              <a:gd name="connsiteY3" fmla="*/ 5128148 h 5128148"/>
              <a:gd name="connsiteX4" fmla="*/ 2623696 w 2623696"/>
              <a:gd name="connsiteY4" fmla="*/ 0 h 5128148"/>
              <a:gd name="connsiteX5" fmla="*/ 1809032 w 2623696"/>
              <a:gd name="connsiteY5" fmla="*/ 0 h 5128148"/>
              <a:gd name="connsiteX6" fmla="*/ 1844973 w 2623696"/>
              <a:gd name="connsiteY6" fmla="*/ 35945 h 5128148"/>
              <a:gd name="connsiteX0" fmla="*/ 1809032 w 2623696"/>
              <a:gd name="connsiteY0" fmla="*/ 0 h 5128148"/>
              <a:gd name="connsiteX1" fmla="*/ 0 w 2623696"/>
              <a:gd name="connsiteY1" fmla="*/ 1917065 h 5128148"/>
              <a:gd name="connsiteX2" fmla="*/ 11980 w 2623696"/>
              <a:gd name="connsiteY2" fmla="*/ 5128148 h 5128148"/>
              <a:gd name="connsiteX3" fmla="*/ 2611715 w 2623696"/>
              <a:gd name="connsiteY3" fmla="*/ 5128148 h 5128148"/>
              <a:gd name="connsiteX4" fmla="*/ 2623696 w 2623696"/>
              <a:gd name="connsiteY4" fmla="*/ 0 h 5128148"/>
              <a:gd name="connsiteX5" fmla="*/ 1809032 w 2623696"/>
              <a:gd name="connsiteY5" fmla="*/ 0 h 512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23696" h="5128148">
                <a:moveTo>
                  <a:pt x="1809032" y="0"/>
                </a:moveTo>
                <a:lnTo>
                  <a:pt x="0" y="1917065"/>
                </a:lnTo>
                <a:cubicBezTo>
                  <a:pt x="3993" y="2987426"/>
                  <a:pt x="7987" y="4057787"/>
                  <a:pt x="11980" y="5128148"/>
                </a:cubicBezTo>
                <a:lnTo>
                  <a:pt x="2611715" y="5128148"/>
                </a:lnTo>
                <a:cubicBezTo>
                  <a:pt x="2615709" y="3418765"/>
                  <a:pt x="2619702" y="1709383"/>
                  <a:pt x="2623696" y="0"/>
                </a:cubicBezTo>
                <a:lnTo>
                  <a:pt x="1809032" y="0"/>
                </a:lnTo>
                <a:close/>
              </a:path>
            </a:pathLst>
          </a:custGeom>
          <a:solidFill>
            <a:schemeClr val="accent6">
              <a:lumMod val="40000"/>
              <a:lumOff val="60000"/>
            </a:schemeClr>
          </a:solidFill>
          <a:ln w="1270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70" name="Forma libre 69"/>
          <p:cNvSpPr/>
          <p:nvPr/>
        </p:nvSpPr>
        <p:spPr>
          <a:xfrm>
            <a:off x="107820" y="143779"/>
            <a:ext cx="8877437" cy="6458113"/>
          </a:xfrm>
          <a:custGeom>
            <a:avLst/>
            <a:gdLst>
              <a:gd name="connsiteX0" fmla="*/ 8829516 w 8877437"/>
              <a:gd name="connsiteY0" fmla="*/ 1210147 h 6470094"/>
              <a:gd name="connsiteX1" fmla="*/ 7883068 w 8877437"/>
              <a:gd name="connsiteY1" fmla="*/ 1210147 h 6470094"/>
              <a:gd name="connsiteX2" fmla="*/ 6002154 w 8877437"/>
              <a:gd name="connsiteY2" fmla="*/ 3199102 h 6470094"/>
              <a:gd name="connsiteX3" fmla="*/ 5990173 w 8877437"/>
              <a:gd name="connsiteY3" fmla="*/ 6458112 h 6470094"/>
              <a:gd name="connsiteX4" fmla="*/ 23961 w 8877437"/>
              <a:gd name="connsiteY4" fmla="*/ 6470094 h 6470094"/>
              <a:gd name="connsiteX5" fmla="*/ 0 w 8877437"/>
              <a:gd name="connsiteY5" fmla="*/ 11982 h 6470094"/>
              <a:gd name="connsiteX6" fmla="*/ 8877437 w 8877437"/>
              <a:gd name="connsiteY6" fmla="*/ 0 h 6470094"/>
              <a:gd name="connsiteX7" fmla="*/ 8829516 w 8877437"/>
              <a:gd name="connsiteY7" fmla="*/ 1210147 h 6470094"/>
              <a:gd name="connsiteX0" fmla="*/ 8876083 w 8877437"/>
              <a:gd name="connsiteY0" fmla="*/ 1205914 h 6470094"/>
              <a:gd name="connsiteX1" fmla="*/ 7883068 w 8877437"/>
              <a:gd name="connsiteY1" fmla="*/ 1210147 h 6470094"/>
              <a:gd name="connsiteX2" fmla="*/ 6002154 w 8877437"/>
              <a:gd name="connsiteY2" fmla="*/ 3199102 h 6470094"/>
              <a:gd name="connsiteX3" fmla="*/ 5990173 w 8877437"/>
              <a:gd name="connsiteY3" fmla="*/ 6458112 h 6470094"/>
              <a:gd name="connsiteX4" fmla="*/ 23961 w 8877437"/>
              <a:gd name="connsiteY4" fmla="*/ 6470094 h 6470094"/>
              <a:gd name="connsiteX5" fmla="*/ 0 w 8877437"/>
              <a:gd name="connsiteY5" fmla="*/ 11982 h 6470094"/>
              <a:gd name="connsiteX6" fmla="*/ 8877437 w 8877437"/>
              <a:gd name="connsiteY6" fmla="*/ 0 h 6470094"/>
              <a:gd name="connsiteX7" fmla="*/ 8876083 w 8877437"/>
              <a:gd name="connsiteY7" fmla="*/ 1205914 h 6470094"/>
              <a:gd name="connsiteX0" fmla="*/ 8732319 w 8877437"/>
              <a:gd name="connsiteY0" fmla="*/ 1205914 h 6470094"/>
              <a:gd name="connsiteX1" fmla="*/ 7883068 w 8877437"/>
              <a:gd name="connsiteY1" fmla="*/ 1210147 h 6470094"/>
              <a:gd name="connsiteX2" fmla="*/ 6002154 w 8877437"/>
              <a:gd name="connsiteY2" fmla="*/ 3199102 h 6470094"/>
              <a:gd name="connsiteX3" fmla="*/ 5990173 w 8877437"/>
              <a:gd name="connsiteY3" fmla="*/ 6458112 h 6470094"/>
              <a:gd name="connsiteX4" fmla="*/ 23961 w 8877437"/>
              <a:gd name="connsiteY4" fmla="*/ 6470094 h 6470094"/>
              <a:gd name="connsiteX5" fmla="*/ 0 w 8877437"/>
              <a:gd name="connsiteY5" fmla="*/ 11982 h 6470094"/>
              <a:gd name="connsiteX6" fmla="*/ 8877437 w 8877437"/>
              <a:gd name="connsiteY6" fmla="*/ 0 h 6470094"/>
              <a:gd name="connsiteX7" fmla="*/ 8732319 w 8877437"/>
              <a:gd name="connsiteY7" fmla="*/ 1205914 h 6470094"/>
              <a:gd name="connsiteX0" fmla="*/ 8732319 w 8733673"/>
              <a:gd name="connsiteY0" fmla="*/ 1205914 h 6470094"/>
              <a:gd name="connsiteX1" fmla="*/ 7883068 w 8733673"/>
              <a:gd name="connsiteY1" fmla="*/ 1210147 h 6470094"/>
              <a:gd name="connsiteX2" fmla="*/ 6002154 w 8733673"/>
              <a:gd name="connsiteY2" fmla="*/ 3199102 h 6470094"/>
              <a:gd name="connsiteX3" fmla="*/ 5990173 w 8733673"/>
              <a:gd name="connsiteY3" fmla="*/ 6458112 h 6470094"/>
              <a:gd name="connsiteX4" fmla="*/ 23961 w 8733673"/>
              <a:gd name="connsiteY4" fmla="*/ 6470094 h 6470094"/>
              <a:gd name="connsiteX5" fmla="*/ 0 w 8733673"/>
              <a:gd name="connsiteY5" fmla="*/ 11982 h 6470094"/>
              <a:gd name="connsiteX6" fmla="*/ 8733673 w 8733673"/>
              <a:gd name="connsiteY6" fmla="*/ 0 h 6470094"/>
              <a:gd name="connsiteX7" fmla="*/ 8732319 w 8733673"/>
              <a:gd name="connsiteY7" fmla="*/ 1205914 h 6470094"/>
              <a:gd name="connsiteX0" fmla="*/ 8876083 w 8877437"/>
              <a:gd name="connsiteY0" fmla="*/ 1205914 h 6470094"/>
              <a:gd name="connsiteX1" fmla="*/ 8026832 w 8877437"/>
              <a:gd name="connsiteY1" fmla="*/ 1210147 h 6470094"/>
              <a:gd name="connsiteX2" fmla="*/ 6145918 w 8877437"/>
              <a:gd name="connsiteY2" fmla="*/ 3199102 h 6470094"/>
              <a:gd name="connsiteX3" fmla="*/ 6133937 w 8877437"/>
              <a:gd name="connsiteY3" fmla="*/ 6458112 h 6470094"/>
              <a:gd name="connsiteX4" fmla="*/ 167725 w 8877437"/>
              <a:gd name="connsiteY4" fmla="*/ 6470094 h 6470094"/>
              <a:gd name="connsiteX5" fmla="*/ 0 w 8877437"/>
              <a:gd name="connsiteY5" fmla="*/ 11982 h 6470094"/>
              <a:gd name="connsiteX6" fmla="*/ 8877437 w 8877437"/>
              <a:gd name="connsiteY6" fmla="*/ 0 h 6470094"/>
              <a:gd name="connsiteX7" fmla="*/ 8876083 w 8877437"/>
              <a:gd name="connsiteY7" fmla="*/ 1205914 h 6470094"/>
              <a:gd name="connsiteX0" fmla="*/ 8876083 w 8877437"/>
              <a:gd name="connsiteY0" fmla="*/ 1205914 h 6458113"/>
              <a:gd name="connsiteX1" fmla="*/ 8026832 w 8877437"/>
              <a:gd name="connsiteY1" fmla="*/ 1210147 h 6458113"/>
              <a:gd name="connsiteX2" fmla="*/ 6145918 w 8877437"/>
              <a:gd name="connsiteY2" fmla="*/ 3199102 h 6458113"/>
              <a:gd name="connsiteX3" fmla="*/ 6133937 w 8877437"/>
              <a:gd name="connsiteY3" fmla="*/ 6458112 h 6458113"/>
              <a:gd name="connsiteX4" fmla="*/ 23961 w 8877437"/>
              <a:gd name="connsiteY4" fmla="*/ 6458113 h 6458113"/>
              <a:gd name="connsiteX5" fmla="*/ 0 w 8877437"/>
              <a:gd name="connsiteY5" fmla="*/ 11982 h 6458113"/>
              <a:gd name="connsiteX6" fmla="*/ 8877437 w 8877437"/>
              <a:gd name="connsiteY6" fmla="*/ 0 h 6458113"/>
              <a:gd name="connsiteX7" fmla="*/ 8876083 w 8877437"/>
              <a:gd name="connsiteY7" fmla="*/ 1205914 h 6458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77437" h="6458113">
                <a:moveTo>
                  <a:pt x="8876083" y="1205914"/>
                </a:moveTo>
                <a:lnTo>
                  <a:pt x="8026832" y="1210147"/>
                </a:lnTo>
                <a:lnTo>
                  <a:pt x="6145918" y="3199102"/>
                </a:lnTo>
                <a:cubicBezTo>
                  <a:pt x="6141924" y="4285439"/>
                  <a:pt x="6137931" y="5371775"/>
                  <a:pt x="6133937" y="6458112"/>
                </a:cubicBezTo>
                <a:lnTo>
                  <a:pt x="23961" y="6458113"/>
                </a:lnTo>
                <a:lnTo>
                  <a:pt x="0" y="11982"/>
                </a:lnTo>
                <a:lnTo>
                  <a:pt x="8877437" y="0"/>
                </a:lnTo>
                <a:cubicBezTo>
                  <a:pt x="8876986" y="401971"/>
                  <a:pt x="8876534" y="803943"/>
                  <a:pt x="8876083" y="1205914"/>
                </a:cubicBezTo>
                <a:close/>
              </a:path>
            </a:pathLst>
          </a:custGeom>
          <a:solidFill>
            <a:schemeClr val="accent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189" name="Forma libre 73">
            <a:extLst>
              <a:ext uri="{FF2B5EF4-FFF2-40B4-BE49-F238E27FC236}">
                <a16:creationId xmlns:a16="http://schemas.microsoft.com/office/drawing/2014/main" id="{1064E097-D0EE-3C4F-8BA9-29898B291F31}"/>
              </a:ext>
            </a:extLst>
          </p:cNvPr>
          <p:cNvSpPr/>
          <p:nvPr/>
        </p:nvSpPr>
        <p:spPr>
          <a:xfrm>
            <a:off x="7813158" y="911867"/>
            <a:ext cx="791386" cy="3582335"/>
          </a:xfrm>
          <a:custGeom>
            <a:avLst/>
            <a:gdLst>
              <a:gd name="connsiteX0" fmla="*/ 0 w 835836"/>
              <a:gd name="connsiteY0" fmla="*/ 10856 h 3582335"/>
              <a:gd name="connsiteX1" fmla="*/ 792416 w 835836"/>
              <a:gd name="connsiteY1" fmla="*/ 0 h 3582335"/>
              <a:gd name="connsiteX2" fmla="*/ 835836 w 835836"/>
              <a:gd name="connsiteY2" fmla="*/ 3061268 h 3582335"/>
              <a:gd name="connsiteX3" fmla="*/ 206245 w 835836"/>
              <a:gd name="connsiteY3" fmla="*/ 3582335 h 3582335"/>
              <a:gd name="connsiteX0" fmla="*/ 0 w 816786"/>
              <a:gd name="connsiteY0" fmla="*/ 0 h 3590529"/>
              <a:gd name="connsiteX1" fmla="*/ 773366 w 816786"/>
              <a:gd name="connsiteY1" fmla="*/ 8194 h 3590529"/>
              <a:gd name="connsiteX2" fmla="*/ 816786 w 816786"/>
              <a:gd name="connsiteY2" fmla="*/ 3069462 h 3590529"/>
              <a:gd name="connsiteX3" fmla="*/ 187195 w 816786"/>
              <a:gd name="connsiteY3" fmla="*/ 3590529 h 3590529"/>
              <a:gd name="connsiteX0" fmla="*/ 0 w 816786"/>
              <a:gd name="connsiteY0" fmla="*/ 4506 h 3582335"/>
              <a:gd name="connsiteX1" fmla="*/ 773366 w 816786"/>
              <a:gd name="connsiteY1" fmla="*/ 0 h 3582335"/>
              <a:gd name="connsiteX2" fmla="*/ 816786 w 816786"/>
              <a:gd name="connsiteY2" fmla="*/ 3061268 h 3582335"/>
              <a:gd name="connsiteX3" fmla="*/ 187195 w 816786"/>
              <a:gd name="connsiteY3" fmla="*/ 3582335 h 3582335"/>
              <a:gd name="connsiteX0" fmla="*/ 0 w 791386"/>
              <a:gd name="connsiteY0" fmla="*/ 4506 h 3582335"/>
              <a:gd name="connsiteX1" fmla="*/ 773366 w 791386"/>
              <a:gd name="connsiteY1" fmla="*/ 0 h 3582335"/>
              <a:gd name="connsiteX2" fmla="*/ 791386 w 791386"/>
              <a:gd name="connsiteY2" fmla="*/ 3061268 h 3582335"/>
              <a:gd name="connsiteX3" fmla="*/ 187195 w 791386"/>
              <a:gd name="connsiteY3" fmla="*/ 3582335 h 3582335"/>
            </a:gdLst>
            <a:ahLst/>
            <a:cxnLst>
              <a:cxn ang="0">
                <a:pos x="connsiteX0" y="connsiteY0"/>
              </a:cxn>
              <a:cxn ang="0">
                <a:pos x="connsiteX1" y="connsiteY1"/>
              </a:cxn>
              <a:cxn ang="0">
                <a:pos x="connsiteX2" y="connsiteY2"/>
              </a:cxn>
              <a:cxn ang="0">
                <a:pos x="connsiteX3" y="connsiteY3"/>
              </a:cxn>
            </a:cxnLst>
            <a:rect l="l" t="t" r="r" b="b"/>
            <a:pathLst>
              <a:path w="791386" h="3582335">
                <a:moveTo>
                  <a:pt x="0" y="4506"/>
                </a:moveTo>
                <a:lnTo>
                  <a:pt x="773366" y="0"/>
                </a:lnTo>
                <a:lnTo>
                  <a:pt x="791386" y="3061268"/>
                </a:lnTo>
                <a:lnTo>
                  <a:pt x="187195" y="3582335"/>
                </a:lnTo>
              </a:path>
            </a:pathLst>
          </a:cu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grpSp>
        <p:nvGrpSpPr>
          <p:cNvPr id="137" name="Agrupar 136"/>
          <p:cNvGrpSpPr/>
          <p:nvPr/>
        </p:nvGrpSpPr>
        <p:grpSpPr>
          <a:xfrm>
            <a:off x="2151627" y="4198444"/>
            <a:ext cx="2116280" cy="992114"/>
            <a:chOff x="1787648" y="4173044"/>
            <a:chExt cx="2116280" cy="992114"/>
          </a:xfrm>
        </p:grpSpPr>
        <p:sp>
          <p:nvSpPr>
            <p:cNvPr id="132" name="Paralelogramo 131"/>
            <p:cNvSpPr/>
            <p:nvPr/>
          </p:nvSpPr>
          <p:spPr>
            <a:xfrm>
              <a:off x="1787648" y="4173044"/>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2" name="Agrupar 1"/>
            <p:cNvGrpSpPr/>
            <p:nvPr/>
          </p:nvGrpSpPr>
          <p:grpSpPr>
            <a:xfrm>
              <a:off x="1868789" y="4232804"/>
              <a:ext cx="1916855" cy="899532"/>
              <a:chOff x="602556" y="3758112"/>
              <a:chExt cx="1916855" cy="899532"/>
            </a:xfrm>
          </p:grpSpPr>
          <p:pic>
            <p:nvPicPr>
              <p:cNvPr id="81" name="Imagen 80" descr="Screen Shot 2019-09-28 at 16.23.21.png"/>
              <p:cNvPicPr>
                <a:picLocks noChangeAspect="1"/>
              </p:cNvPicPr>
              <p:nvPr/>
            </p:nvPicPr>
            <p:blipFill rotWithShape="1">
              <a:blip r:embed="rId3">
                <a:extLst>
                  <a:ext uri="{28A0092B-C50C-407E-A947-70E740481C1C}">
                    <a14:useLocalDpi xmlns:a14="http://schemas.microsoft.com/office/drawing/2010/main" val="0"/>
                  </a:ext>
                </a:extLst>
              </a:blip>
              <a:srcRect l="10086" r="6441"/>
              <a:stretch/>
            </p:blipFill>
            <p:spPr>
              <a:xfrm>
                <a:off x="903262" y="3785536"/>
                <a:ext cx="1291103" cy="871200"/>
              </a:xfrm>
              <a:prstGeom prst="rect">
                <a:avLst/>
              </a:prstGeom>
              <a:scene3d>
                <a:camera prst="perspectiveFront" fov="5400000">
                  <a:rot lat="304488" lon="1206851" rev="52230"/>
                </a:camera>
                <a:lightRig rig="threePt" dir="t"/>
              </a:scene3d>
            </p:spPr>
          </p:pic>
          <p:sp>
            <p:nvSpPr>
              <p:cNvPr id="12" name="Paralelogramo 11"/>
              <p:cNvSpPr/>
              <p:nvPr/>
            </p:nvSpPr>
            <p:spPr>
              <a:xfrm>
                <a:off x="602556" y="3758112"/>
                <a:ext cx="1916855" cy="898624"/>
              </a:xfrm>
              <a:prstGeom prst="parallelogram">
                <a:avLst>
                  <a:gd name="adj" fmla="val 47664"/>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34" name="CuadroTexto 33"/>
              <p:cNvSpPr txBox="1"/>
              <p:nvPr/>
            </p:nvSpPr>
            <p:spPr>
              <a:xfrm rot="20816069">
                <a:off x="667436" y="4403728"/>
                <a:ext cx="633660" cy="253916"/>
              </a:xfrm>
              <a:prstGeom prst="rect">
                <a:avLst/>
              </a:prstGeom>
              <a:noFill/>
            </p:spPr>
            <p:txBody>
              <a:bodyPr wrap="none" rtlCol="0">
                <a:spAutoFit/>
                <a:scene3d>
                  <a:camera prst="perspectiveContrastingLeftFacing"/>
                  <a:lightRig rig="threePt" dir="t"/>
                </a:scene3d>
              </a:bodyPr>
              <a:lstStyle/>
              <a:p>
                <a:r>
                  <a:rPr lang="es-ES" sz="1050" dirty="0">
                    <a:latin typeface="Arial"/>
                    <a:cs typeface="Arial"/>
                  </a:rPr>
                  <a:t>Biomas</a:t>
                </a:r>
              </a:p>
            </p:txBody>
          </p:sp>
        </p:grpSp>
      </p:grpSp>
      <p:grpSp>
        <p:nvGrpSpPr>
          <p:cNvPr id="5" name="Agrupar 4"/>
          <p:cNvGrpSpPr/>
          <p:nvPr/>
        </p:nvGrpSpPr>
        <p:grpSpPr>
          <a:xfrm>
            <a:off x="2187567" y="2902719"/>
            <a:ext cx="2116280" cy="992114"/>
            <a:chOff x="2187567" y="2902719"/>
            <a:chExt cx="2116280" cy="992114"/>
          </a:xfrm>
        </p:grpSpPr>
        <p:sp>
          <p:nvSpPr>
            <p:cNvPr id="131" name="Paralelogramo 130"/>
            <p:cNvSpPr/>
            <p:nvPr/>
          </p:nvSpPr>
          <p:spPr>
            <a:xfrm>
              <a:off x="2187567" y="2902719"/>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17" name="Agrupar 16"/>
            <p:cNvGrpSpPr/>
            <p:nvPr/>
          </p:nvGrpSpPr>
          <p:grpSpPr>
            <a:xfrm>
              <a:off x="2277056" y="2933083"/>
              <a:ext cx="1916855" cy="898624"/>
              <a:chOff x="781312" y="1903865"/>
              <a:chExt cx="1916855" cy="898624"/>
            </a:xfrm>
          </p:grpSpPr>
          <p:pic>
            <p:nvPicPr>
              <p:cNvPr id="8" name="Imagen 7" descr="Screen Shot 2019-09-27 at 14.14.29.png"/>
              <p:cNvPicPr>
                <a:picLocks noChangeAspect="1"/>
              </p:cNvPicPr>
              <p:nvPr/>
            </p:nvPicPr>
            <p:blipFill rotWithShape="1">
              <a:blip r:embed="rId4">
                <a:extLst>
                  <a:ext uri="{28A0092B-C50C-407E-A947-70E740481C1C}">
                    <a14:useLocalDpi xmlns:a14="http://schemas.microsoft.com/office/drawing/2010/main" val="0"/>
                  </a:ext>
                </a:extLst>
              </a:blip>
              <a:srcRect l="7659" r="5227"/>
              <a:stretch/>
            </p:blipFill>
            <p:spPr>
              <a:xfrm>
                <a:off x="1152096" y="1916832"/>
                <a:ext cx="1233951" cy="871200"/>
              </a:xfrm>
              <a:prstGeom prst="rect">
                <a:avLst/>
              </a:prstGeom>
              <a:scene3d>
                <a:camera prst="perspectiveFront" fov="5400000">
                  <a:rot lat="304488" lon="1206851" rev="52230"/>
                </a:camera>
                <a:lightRig rig="threePt" dir="t"/>
              </a:scene3d>
            </p:spPr>
          </p:pic>
          <p:sp>
            <p:nvSpPr>
              <p:cNvPr id="10" name="Paralelogramo 9"/>
              <p:cNvSpPr/>
              <p:nvPr/>
            </p:nvSpPr>
            <p:spPr>
              <a:xfrm>
                <a:off x="781312" y="1903865"/>
                <a:ext cx="1916855" cy="898624"/>
              </a:xfrm>
              <a:prstGeom prst="parallelogram">
                <a:avLst>
                  <a:gd name="adj" fmla="val 47664"/>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sp>
          <p:nvSpPr>
            <p:cNvPr id="33" name="CuadroTexto 32"/>
            <p:cNvSpPr txBox="1"/>
            <p:nvPr/>
          </p:nvSpPr>
          <p:spPr>
            <a:xfrm rot="20816069">
              <a:off x="2188479" y="3597746"/>
              <a:ext cx="940573" cy="253916"/>
            </a:xfrm>
            <a:prstGeom prst="rect">
              <a:avLst/>
            </a:prstGeom>
            <a:noFill/>
          </p:spPr>
          <p:txBody>
            <a:bodyPr wrap="none" rtlCol="0">
              <a:spAutoFit/>
              <a:scene3d>
                <a:camera prst="perspectiveContrastingLeftFacing"/>
                <a:lightRig rig="threePt" dir="t"/>
              </a:scene3d>
            </a:bodyPr>
            <a:lstStyle/>
            <a:p>
              <a:r>
                <a:rPr lang="es-ES" sz="1050" dirty="0">
                  <a:latin typeface="Arial"/>
                  <a:cs typeface="Arial"/>
                </a:rPr>
                <a:t>Temperatura</a:t>
              </a:r>
            </a:p>
          </p:txBody>
        </p:sp>
      </p:grpSp>
      <p:grpSp>
        <p:nvGrpSpPr>
          <p:cNvPr id="4" name="Agrupar 3"/>
          <p:cNvGrpSpPr/>
          <p:nvPr/>
        </p:nvGrpSpPr>
        <p:grpSpPr>
          <a:xfrm>
            <a:off x="2175553" y="1556792"/>
            <a:ext cx="2128294" cy="993178"/>
            <a:chOff x="2175553" y="1556792"/>
            <a:chExt cx="2128294" cy="993178"/>
          </a:xfrm>
        </p:grpSpPr>
        <p:sp>
          <p:nvSpPr>
            <p:cNvPr id="130" name="Paralelogramo 129"/>
            <p:cNvSpPr/>
            <p:nvPr/>
          </p:nvSpPr>
          <p:spPr>
            <a:xfrm>
              <a:off x="2187567" y="1556792"/>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30" name="Agrupar 29"/>
            <p:cNvGrpSpPr/>
            <p:nvPr/>
          </p:nvGrpSpPr>
          <p:grpSpPr>
            <a:xfrm>
              <a:off x="2289983" y="1613330"/>
              <a:ext cx="1916855" cy="905241"/>
              <a:chOff x="2730507" y="1005241"/>
              <a:chExt cx="1916855" cy="905241"/>
            </a:xfrm>
          </p:grpSpPr>
          <p:grpSp>
            <p:nvGrpSpPr>
              <p:cNvPr id="18" name="Agrupar 17"/>
              <p:cNvGrpSpPr/>
              <p:nvPr/>
            </p:nvGrpSpPr>
            <p:grpSpPr>
              <a:xfrm>
                <a:off x="2730507" y="1005241"/>
                <a:ext cx="1916855" cy="898624"/>
                <a:chOff x="1054271" y="874661"/>
                <a:chExt cx="1916855" cy="898624"/>
              </a:xfrm>
            </p:grpSpPr>
            <p:sp>
              <p:nvSpPr>
                <p:cNvPr id="6" name="Paralelogramo 5"/>
                <p:cNvSpPr/>
                <p:nvPr/>
              </p:nvSpPr>
              <p:spPr>
                <a:xfrm>
                  <a:off x="1054271" y="874661"/>
                  <a:ext cx="1916855" cy="898624"/>
                </a:xfrm>
                <a:prstGeom prst="parallelogram">
                  <a:avLst>
                    <a:gd name="adj" fmla="val 47664"/>
                  </a:avLst>
                </a:prstGeom>
                <a:solidFill>
                  <a:srgbClr val="FFFFFF"/>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pic>
              <p:nvPicPr>
                <p:cNvPr id="7" name="Imagen 6" descr="Screen Shot 2019-09-27 at 14.10.13.png"/>
                <p:cNvPicPr>
                  <a:picLocks noChangeAspect="1"/>
                </p:cNvPicPr>
                <p:nvPr/>
              </p:nvPicPr>
              <p:blipFill rotWithShape="1">
                <a:blip r:embed="rId5">
                  <a:extLst>
                    <a:ext uri="{28A0092B-C50C-407E-A947-70E740481C1C}">
                      <a14:useLocalDpi xmlns:a14="http://schemas.microsoft.com/office/drawing/2010/main" val="0"/>
                    </a:ext>
                  </a:extLst>
                </a:blip>
                <a:srcRect l="8992" r="6734"/>
                <a:stretch/>
              </p:blipFill>
              <p:spPr>
                <a:xfrm>
                  <a:off x="1316567" y="884185"/>
                  <a:ext cx="1309322" cy="871468"/>
                </a:xfrm>
                <a:prstGeom prst="rect">
                  <a:avLst/>
                </a:prstGeom>
                <a:scene3d>
                  <a:camera prst="perspectiveFront" fov="5400000">
                    <a:rot lat="304488" lon="1206851" rev="52230"/>
                  </a:camera>
                  <a:lightRig rig="threePt" dir="t"/>
                </a:scene3d>
              </p:spPr>
            </p:pic>
          </p:grpSp>
          <p:cxnSp>
            <p:nvCxnSpPr>
              <p:cNvPr id="25" name="Conector recto 24"/>
              <p:cNvCxnSpPr/>
              <p:nvPr/>
            </p:nvCxnSpPr>
            <p:spPr>
              <a:xfrm flipV="1">
                <a:off x="3044825" y="1005241"/>
                <a:ext cx="107950" cy="223484"/>
              </a:xfrm>
              <a:prstGeom prst="line">
                <a:avLst/>
              </a:prstGeom>
              <a:ln w="9525" cmpd="sng">
                <a:solidFill>
                  <a:srgbClr val="7F7F7F"/>
                </a:solidFill>
              </a:ln>
            </p:spPr>
            <p:style>
              <a:lnRef idx="2">
                <a:schemeClr val="accent1"/>
              </a:lnRef>
              <a:fillRef idx="0">
                <a:schemeClr val="accent1"/>
              </a:fillRef>
              <a:effectRef idx="1">
                <a:schemeClr val="accent1"/>
              </a:effectRef>
              <a:fontRef idx="minor">
                <a:schemeClr val="tx1"/>
              </a:fontRef>
            </p:style>
          </p:cxnSp>
          <p:cxnSp>
            <p:nvCxnSpPr>
              <p:cNvPr id="27" name="Conector recto 26"/>
              <p:cNvCxnSpPr/>
              <p:nvPr/>
            </p:nvCxnSpPr>
            <p:spPr>
              <a:xfrm flipV="1">
                <a:off x="4214366" y="1686998"/>
                <a:ext cx="107950" cy="223484"/>
              </a:xfrm>
              <a:prstGeom prst="line">
                <a:avLst/>
              </a:prstGeom>
              <a:ln w="9525" cmpd="sng">
                <a:solidFill>
                  <a:srgbClr val="7F7F7F"/>
                </a:solidFill>
              </a:ln>
            </p:spPr>
            <p:style>
              <a:lnRef idx="2">
                <a:schemeClr val="accent1"/>
              </a:lnRef>
              <a:fillRef idx="0">
                <a:schemeClr val="accent1"/>
              </a:fillRef>
              <a:effectRef idx="1">
                <a:schemeClr val="accent1"/>
              </a:effectRef>
              <a:fontRef idx="minor">
                <a:schemeClr val="tx1"/>
              </a:fontRef>
            </p:style>
          </p:cxnSp>
        </p:grpSp>
        <p:sp>
          <p:nvSpPr>
            <p:cNvPr id="31" name="CuadroTexto 30"/>
            <p:cNvSpPr txBox="1"/>
            <p:nvPr/>
          </p:nvSpPr>
          <p:spPr>
            <a:xfrm rot="20816069">
              <a:off x="2175553" y="2288360"/>
              <a:ext cx="992273" cy="261610"/>
            </a:xfrm>
            <a:prstGeom prst="rect">
              <a:avLst/>
            </a:prstGeom>
            <a:noFill/>
          </p:spPr>
          <p:txBody>
            <a:bodyPr wrap="none" rtlCol="0">
              <a:spAutoFit/>
              <a:scene3d>
                <a:camera prst="perspectiveContrastingLeftFacing"/>
                <a:lightRig rig="threePt" dir="t"/>
              </a:scene3d>
            </a:bodyPr>
            <a:lstStyle/>
            <a:p>
              <a:r>
                <a:rPr lang="es-ES" sz="1050" dirty="0">
                  <a:latin typeface="Arial"/>
                  <a:cs typeface="Arial"/>
                </a:rPr>
                <a:t>Precipitación</a:t>
              </a:r>
            </a:p>
          </p:txBody>
        </p:sp>
      </p:grpSp>
      <p:grpSp>
        <p:nvGrpSpPr>
          <p:cNvPr id="134" name="Agrupar 133"/>
          <p:cNvGrpSpPr/>
          <p:nvPr/>
        </p:nvGrpSpPr>
        <p:grpSpPr>
          <a:xfrm>
            <a:off x="2127667" y="295496"/>
            <a:ext cx="2116280" cy="992114"/>
            <a:chOff x="1763688" y="295496"/>
            <a:chExt cx="2116280" cy="992114"/>
          </a:xfrm>
        </p:grpSpPr>
        <p:sp>
          <p:nvSpPr>
            <p:cNvPr id="119" name="Paralelogramo 118"/>
            <p:cNvSpPr/>
            <p:nvPr/>
          </p:nvSpPr>
          <p:spPr>
            <a:xfrm>
              <a:off x="1763688" y="295496"/>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112" name="Agrupar 111"/>
            <p:cNvGrpSpPr/>
            <p:nvPr/>
          </p:nvGrpSpPr>
          <p:grpSpPr>
            <a:xfrm>
              <a:off x="1868789" y="332656"/>
              <a:ext cx="1916855" cy="899532"/>
              <a:chOff x="1926004" y="332656"/>
              <a:chExt cx="1916855" cy="899532"/>
            </a:xfrm>
          </p:grpSpPr>
          <p:sp>
            <p:nvSpPr>
              <p:cNvPr id="88" name="Paralelogramo 87"/>
              <p:cNvSpPr/>
              <p:nvPr/>
            </p:nvSpPr>
            <p:spPr>
              <a:xfrm>
                <a:off x="1926004" y="332656"/>
                <a:ext cx="1916855" cy="898624"/>
              </a:xfrm>
              <a:prstGeom prst="parallelogram">
                <a:avLst>
                  <a:gd name="adj" fmla="val 47664"/>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89" name="CuadroTexto 88"/>
              <p:cNvSpPr txBox="1"/>
              <p:nvPr/>
            </p:nvSpPr>
            <p:spPr>
              <a:xfrm rot="20816069">
                <a:off x="2005777" y="978272"/>
                <a:ext cx="603876" cy="253916"/>
              </a:xfrm>
              <a:prstGeom prst="rect">
                <a:avLst/>
              </a:prstGeom>
              <a:noFill/>
            </p:spPr>
            <p:txBody>
              <a:bodyPr wrap="none" rtlCol="0">
                <a:spAutoFit/>
                <a:scene3d>
                  <a:camera prst="perspectiveContrastingLeftFacing"/>
                  <a:lightRig rig="threePt" dir="t"/>
                </a:scene3d>
              </a:bodyPr>
              <a:lstStyle/>
              <a:p>
                <a:r>
                  <a:rPr lang="es-ES" sz="1050" dirty="0">
                    <a:latin typeface="Arial"/>
                    <a:cs typeface="Arial"/>
                  </a:rPr>
                  <a:t>Puntos</a:t>
                </a:r>
              </a:p>
            </p:txBody>
          </p:sp>
          <p:sp>
            <p:nvSpPr>
              <p:cNvPr id="24" name="Elipse 23"/>
              <p:cNvSpPr/>
              <p:nvPr/>
            </p:nvSpPr>
            <p:spPr>
              <a:xfrm>
                <a:off x="2463796" y="486834"/>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0" name="Elipse 89"/>
              <p:cNvSpPr/>
              <p:nvPr/>
            </p:nvSpPr>
            <p:spPr>
              <a:xfrm>
                <a:off x="2616196" y="639234"/>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1" name="Elipse 90"/>
              <p:cNvSpPr/>
              <p:nvPr/>
            </p:nvSpPr>
            <p:spPr>
              <a:xfrm>
                <a:off x="2341077" y="754593"/>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2" name="Elipse 91"/>
              <p:cNvSpPr/>
              <p:nvPr/>
            </p:nvSpPr>
            <p:spPr>
              <a:xfrm>
                <a:off x="2493477" y="906993"/>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3" name="Elipse 92"/>
              <p:cNvSpPr/>
              <p:nvPr/>
            </p:nvSpPr>
            <p:spPr>
              <a:xfrm>
                <a:off x="3275856" y="548680"/>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4" name="Elipse 93"/>
              <p:cNvSpPr/>
              <p:nvPr/>
            </p:nvSpPr>
            <p:spPr>
              <a:xfrm>
                <a:off x="2888248" y="1012230"/>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5" name="Elipse 94"/>
              <p:cNvSpPr/>
              <p:nvPr/>
            </p:nvSpPr>
            <p:spPr>
              <a:xfrm>
                <a:off x="2987824" y="476672"/>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6" name="Elipse 95"/>
              <p:cNvSpPr/>
              <p:nvPr/>
            </p:nvSpPr>
            <p:spPr>
              <a:xfrm>
                <a:off x="3275856" y="1052736"/>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7" name="Elipse 96"/>
              <p:cNvSpPr/>
              <p:nvPr/>
            </p:nvSpPr>
            <p:spPr>
              <a:xfrm>
                <a:off x="3059832" y="764704"/>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grpSp>
      <p:grpSp>
        <p:nvGrpSpPr>
          <p:cNvPr id="9" name="Agrupar 8"/>
          <p:cNvGrpSpPr/>
          <p:nvPr/>
        </p:nvGrpSpPr>
        <p:grpSpPr>
          <a:xfrm>
            <a:off x="3993919" y="908720"/>
            <a:ext cx="1406481" cy="3764126"/>
            <a:chOff x="3993919" y="908720"/>
            <a:chExt cx="1406481" cy="3764126"/>
          </a:xfrm>
        </p:grpSpPr>
        <p:cxnSp>
          <p:nvCxnSpPr>
            <p:cNvPr id="60" name="Conector recto de flecha 59"/>
            <p:cNvCxnSpPr>
              <a:cxnSpLocks/>
            </p:cNvCxnSpPr>
            <p:nvPr/>
          </p:nvCxnSpPr>
          <p:spPr>
            <a:xfrm>
              <a:off x="3995936" y="908720"/>
              <a:ext cx="1404464" cy="30278"/>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sp>
          <p:nvSpPr>
            <p:cNvPr id="61" name="Forma libre 60"/>
            <p:cNvSpPr/>
            <p:nvPr/>
          </p:nvSpPr>
          <p:spPr>
            <a:xfrm>
              <a:off x="4026765" y="944782"/>
              <a:ext cx="753392" cy="3728064"/>
            </a:xfrm>
            <a:custGeom>
              <a:avLst/>
              <a:gdLst>
                <a:gd name="connsiteX0" fmla="*/ 0 w 646939"/>
                <a:gd name="connsiteY0" fmla="*/ 3366846 h 3366846"/>
                <a:gd name="connsiteX1" fmla="*/ 646939 w 646939"/>
                <a:gd name="connsiteY1" fmla="*/ 3354864 h 3366846"/>
                <a:gd name="connsiteX2" fmla="*/ 622978 w 646939"/>
                <a:gd name="connsiteY2" fmla="*/ 0 h 3366846"/>
              </a:gdLst>
              <a:ahLst/>
              <a:cxnLst>
                <a:cxn ang="0">
                  <a:pos x="connsiteX0" y="connsiteY0"/>
                </a:cxn>
                <a:cxn ang="0">
                  <a:pos x="connsiteX1" y="connsiteY1"/>
                </a:cxn>
                <a:cxn ang="0">
                  <a:pos x="connsiteX2" y="connsiteY2"/>
                </a:cxn>
              </a:cxnLst>
              <a:rect l="l" t="t" r="r" b="b"/>
              <a:pathLst>
                <a:path w="646939" h="3366846">
                  <a:moveTo>
                    <a:pt x="0" y="3366846"/>
                  </a:moveTo>
                  <a:lnTo>
                    <a:pt x="646939" y="3354864"/>
                  </a:lnTo>
                  <a:lnTo>
                    <a:pt x="622978" y="0"/>
                  </a:lnTo>
                </a:path>
              </a:pathLst>
            </a:cu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sp>
          <p:nvSpPr>
            <p:cNvPr id="62" name="Forma libre 61"/>
            <p:cNvSpPr/>
            <p:nvPr/>
          </p:nvSpPr>
          <p:spPr>
            <a:xfrm>
              <a:off x="4011257" y="944782"/>
              <a:ext cx="658919" cy="2505935"/>
            </a:xfrm>
            <a:custGeom>
              <a:avLst/>
              <a:gdLst>
                <a:gd name="connsiteX0" fmla="*/ 0 w 658919"/>
                <a:gd name="connsiteY0" fmla="*/ 2084808 h 2084808"/>
                <a:gd name="connsiteX1" fmla="*/ 658919 w 658919"/>
                <a:gd name="connsiteY1" fmla="*/ 2072826 h 2084808"/>
                <a:gd name="connsiteX2" fmla="*/ 646939 w 658919"/>
                <a:gd name="connsiteY2" fmla="*/ 0 h 2084808"/>
              </a:gdLst>
              <a:ahLst/>
              <a:cxnLst>
                <a:cxn ang="0">
                  <a:pos x="connsiteX0" y="connsiteY0"/>
                </a:cxn>
                <a:cxn ang="0">
                  <a:pos x="connsiteX1" y="connsiteY1"/>
                </a:cxn>
                <a:cxn ang="0">
                  <a:pos x="connsiteX2" y="connsiteY2"/>
                </a:cxn>
              </a:cxnLst>
              <a:rect l="l" t="t" r="r" b="b"/>
              <a:pathLst>
                <a:path w="658919" h="2084808">
                  <a:moveTo>
                    <a:pt x="0" y="2084808"/>
                  </a:moveTo>
                  <a:lnTo>
                    <a:pt x="658919" y="2072826"/>
                  </a:lnTo>
                  <a:cubicBezTo>
                    <a:pt x="654926" y="1381884"/>
                    <a:pt x="650932" y="690942"/>
                    <a:pt x="646939" y="0"/>
                  </a:cubicBezTo>
                </a:path>
              </a:pathLst>
            </a:cu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sp>
          <p:nvSpPr>
            <p:cNvPr id="63" name="Forma libre 62"/>
            <p:cNvSpPr/>
            <p:nvPr/>
          </p:nvSpPr>
          <p:spPr>
            <a:xfrm>
              <a:off x="3993919" y="944782"/>
              <a:ext cx="548962" cy="1180312"/>
            </a:xfrm>
            <a:custGeom>
              <a:avLst/>
              <a:gdLst>
                <a:gd name="connsiteX0" fmla="*/ 0 w 658919"/>
                <a:gd name="connsiteY0" fmla="*/ 2084808 h 2084808"/>
                <a:gd name="connsiteX1" fmla="*/ 658919 w 658919"/>
                <a:gd name="connsiteY1" fmla="*/ 2072826 h 2084808"/>
                <a:gd name="connsiteX2" fmla="*/ 646939 w 658919"/>
                <a:gd name="connsiteY2" fmla="*/ 0 h 2084808"/>
              </a:gdLst>
              <a:ahLst/>
              <a:cxnLst>
                <a:cxn ang="0">
                  <a:pos x="connsiteX0" y="connsiteY0"/>
                </a:cxn>
                <a:cxn ang="0">
                  <a:pos x="connsiteX1" y="connsiteY1"/>
                </a:cxn>
                <a:cxn ang="0">
                  <a:pos x="connsiteX2" y="connsiteY2"/>
                </a:cxn>
              </a:cxnLst>
              <a:rect l="l" t="t" r="r" b="b"/>
              <a:pathLst>
                <a:path w="658919" h="2084808">
                  <a:moveTo>
                    <a:pt x="0" y="2084808"/>
                  </a:moveTo>
                  <a:lnTo>
                    <a:pt x="658919" y="2072826"/>
                  </a:lnTo>
                  <a:cubicBezTo>
                    <a:pt x="654926" y="1381884"/>
                    <a:pt x="650932" y="690942"/>
                    <a:pt x="646939" y="0"/>
                  </a:cubicBezTo>
                </a:path>
              </a:pathLst>
            </a:cu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grpSp>
      <p:pic>
        <p:nvPicPr>
          <p:cNvPr id="72" name="Imagen 71"/>
          <p:cNvPicPr>
            <a:picLocks noChangeAspect="1"/>
          </p:cNvPicPr>
          <p:nvPr/>
        </p:nvPicPr>
        <p:blipFill rotWithShape="1">
          <a:blip r:embed="rId6">
            <a:clrChange>
              <a:clrFrom>
                <a:srgbClr val="FFFFFF"/>
              </a:clrFrom>
              <a:clrTo>
                <a:srgbClr val="FFFFFF">
                  <a:alpha val="0"/>
                </a:srgbClr>
              </a:clrTo>
            </a:clrChange>
            <a:duotone>
              <a:prstClr val="black"/>
              <a:schemeClr val="accent1">
                <a:tint val="45000"/>
                <a:satMod val="400000"/>
              </a:schemeClr>
            </a:duotone>
          </a:blip>
          <a:srcRect l="3488" t="3488" r="3488" b="3488"/>
          <a:stretch/>
        </p:blipFill>
        <p:spPr>
          <a:xfrm>
            <a:off x="5074215" y="3494717"/>
            <a:ext cx="979452" cy="497500"/>
          </a:xfrm>
          <a:prstGeom prst="rect">
            <a:avLst/>
          </a:prstGeom>
        </p:spPr>
      </p:pic>
      <p:pic>
        <p:nvPicPr>
          <p:cNvPr id="73" name="Imagen 72"/>
          <p:cNvPicPr>
            <a:picLocks noChangeAspect="1"/>
          </p:cNvPicPr>
          <p:nvPr/>
        </p:nvPicPr>
        <p:blipFill>
          <a:blip r:embed="rId7">
            <a:clrChange>
              <a:clrFrom>
                <a:srgbClr val="FFFFFF"/>
              </a:clrFrom>
              <a:clrTo>
                <a:srgbClr val="FFFFFF">
                  <a:alpha val="0"/>
                </a:srgbClr>
              </a:clrTo>
            </a:clrChange>
            <a:duotone>
              <a:prstClr val="black"/>
              <a:schemeClr val="accent6">
                <a:tint val="45000"/>
                <a:satMod val="400000"/>
              </a:schemeClr>
            </a:duotone>
          </a:blip>
          <a:stretch>
            <a:fillRect/>
          </a:stretch>
        </p:blipFill>
        <p:spPr>
          <a:xfrm>
            <a:off x="6720612" y="3469061"/>
            <a:ext cx="929010" cy="721349"/>
          </a:xfrm>
          <a:prstGeom prst="rect">
            <a:avLst/>
          </a:prstGeom>
        </p:spPr>
      </p:pic>
      <p:grpSp>
        <p:nvGrpSpPr>
          <p:cNvPr id="15" name="Agrupar 14"/>
          <p:cNvGrpSpPr/>
          <p:nvPr/>
        </p:nvGrpSpPr>
        <p:grpSpPr>
          <a:xfrm>
            <a:off x="2351302" y="1613330"/>
            <a:ext cx="1806275" cy="2216406"/>
            <a:chOff x="2351302" y="1613330"/>
            <a:chExt cx="1806275" cy="2216406"/>
          </a:xfrm>
        </p:grpSpPr>
        <p:grpSp>
          <p:nvGrpSpPr>
            <p:cNvPr id="77" name="Agrupar 76"/>
            <p:cNvGrpSpPr/>
            <p:nvPr/>
          </p:nvGrpSpPr>
          <p:grpSpPr>
            <a:xfrm>
              <a:off x="2351302" y="2931112"/>
              <a:ext cx="1792932" cy="898624"/>
              <a:chOff x="677218" y="1258377"/>
              <a:chExt cx="1792932" cy="898624"/>
            </a:xfrm>
          </p:grpSpPr>
          <p:cxnSp>
            <p:nvCxnSpPr>
              <p:cNvPr id="78" name="Conector recto 77"/>
              <p:cNvCxnSpPr/>
              <p:nvPr/>
            </p:nvCxnSpPr>
            <p:spPr>
              <a:xfrm flipV="1">
                <a:off x="2013390"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9" name="Conector recto 78"/>
              <p:cNvCxnSpPr/>
              <p:nvPr/>
            </p:nvCxnSpPr>
            <p:spPr>
              <a:xfrm flipV="1">
                <a:off x="1907704"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0" name="Conector recto 79"/>
              <p:cNvCxnSpPr/>
              <p:nvPr/>
            </p:nvCxnSpPr>
            <p:spPr>
              <a:xfrm flipV="1">
                <a:off x="1797366"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2" name="Conector recto 81"/>
              <p:cNvCxnSpPr/>
              <p:nvPr/>
            </p:nvCxnSpPr>
            <p:spPr>
              <a:xfrm flipV="1">
                <a:off x="1691680"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3" name="Conector recto 82"/>
              <p:cNvCxnSpPr/>
              <p:nvPr/>
            </p:nvCxnSpPr>
            <p:spPr>
              <a:xfrm flipV="1">
                <a:off x="158134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4" name="Conector recto 83"/>
              <p:cNvCxnSpPr/>
              <p:nvPr/>
            </p:nvCxnSpPr>
            <p:spPr>
              <a:xfrm flipV="1">
                <a:off x="1475656"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5" name="Conector recto 84"/>
              <p:cNvCxnSpPr/>
              <p:nvPr/>
            </p:nvCxnSpPr>
            <p:spPr>
              <a:xfrm flipV="1">
                <a:off x="1365318"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6" name="Conector recto 85"/>
              <p:cNvCxnSpPr/>
              <p:nvPr/>
            </p:nvCxnSpPr>
            <p:spPr>
              <a:xfrm flipV="1">
                <a:off x="125963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7" name="Conector recto 86"/>
              <p:cNvCxnSpPr/>
              <p:nvPr/>
            </p:nvCxnSpPr>
            <p:spPr>
              <a:xfrm flipV="1">
                <a:off x="115780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8" name="Conector recto 97"/>
              <p:cNvCxnSpPr/>
              <p:nvPr/>
            </p:nvCxnSpPr>
            <p:spPr>
              <a:xfrm flipV="1">
                <a:off x="1052116"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9" name="Conector recto 98"/>
              <p:cNvCxnSpPr/>
              <p:nvPr/>
            </p:nvCxnSpPr>
            <p:spPr>
              <a:xfrm flipV="1">
                <a:off x="941778"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0" name="Conector recto 99"/>
              <p:cNvCxnSpPr/>
              <p:nvPr/>
            </p:nvCxnSpPr>
            <p:spPr>
              <a:xfrm flipV="1">
                <a:off x="83609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1" name="Conector recto 100"/>
              <p:cNvCxnSpPr/>
              <p:nvPr/>
            </p:nvCxnSpPr>
            <p:spPr>
              <a:xfrm flipV="1">
                <a:off x="708968"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2" name="Conector recto 101"/>
              <p:cNvCxnSpPr/>
              <p:nvPr/>
            </p:nvCxnSpPr>
            <p:spPr>
              <a:xfrm>
                <a:off x="974725" y="1365250"/>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4" name="Conector recto 103"/>
              <p:cNvCxnSpPr/>
              <p:nvPr/>
            </p:nvCxnSpPr>
            <p:spPr>
              <a:xfrm>
                <a:off x="923925" y="1472084"/>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5" name="Conector recto 104"/>
              <p:cNvCxnSpPr/>
              <p:nvPr/>
            </p:nvCxnSpPr>
            <p:spPr>
              <a:xfrm>
                <a:off x="882650" y="1575842"/>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6" name="Conector recto 105"/>
              <p:cNvCxnSpPr/>
              <p:nvPr/>
            </p:nvCxnSpPr>
            <p:spPr>
              <a:xfrm>
                <a:off x="824409" y="1688108"/>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7" name="Conector recto 106"/>
              <p:cNvCxnSpPr/>
              <p:nvPr/>
            </p:nvCxnSpPr>
            <p:spPr>
              <a:xfrm>
                <a:off x="783134" y="1788691"/>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8" name="Conector recto 107"/>
              <p:cNvCxnSpPr/>
              <p:nvPr/>
            </p:nvCxnSpPr>
            <p:spPr>
              <a:xfrm>
                <a:off x="736526" y="1891432"/>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9" name="Conector recto 108"/>
              <p:cNvCxnSpPr/>
              <p:nvPr/>
            </p:nvCxnSpPr>
            <p:spPr>
              <a:xfrm>
                <a:off x="677218" y="1995190"/>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10" name="Agrupar 109"/>
            <p:cNvGrpSpPr/>
            <p:nvPr/>
          </p:nvGrpSpPr>
          <p:grpSpPr>
            <a:xfrm>
              <a:off x="2364645" y="1613330"/>
              <a:ext cx="1792932" cy="898624"/>
              <a:chOff x="677218" y="1258377"/>
              <a:chExt cx="1792932" cy="898624"/>
            </a:xfrm>
          </p:grpSpPr>
          <p:cxnSp>
            <p:nvCxnSpPr>
              <p:cNvPr id="111" name="Conector recto 110"/>
              <p:cNvCxnSpPr/>
              <p:nvPr/>
            </p:nvCxnSpPr>
            <p:spPr>
              <a:xfrm flipV="1">
                <a:off x="2013390"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3" name="Conector recto 112"/>
              <p:cNvCxnSpPr/>
              <p:nvPr/>
            </p:nvCxnSpPr>
            <p:spPr>
              <a:xfrm flipV="1">
                <a:off x="1907704"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4" name="Conector recto 113"/>
              <p:cNvCxnSpPr/>
              <p:nvPr/>
            </p:nvCxnSpPr>
            <p:spPr>
              <a:xfrm flipV="1">
                <a:off x="1797366"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5" name="Conector recto 114"/>
              <p:cNvCxnSpPr/>
              <p:nvPr/>
            </p:nvCxnSpPr>
            <p:spPr>
              <a:xfrm flipV="1">
                <a:off x="1691680"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6" name="Conector recto 115"/>
              <p:cNvCxnSpPr/>
              <p:nvPr/>
            </p:nvCxnSpPr>
            <p:spPr>
              <a:xfrm flipV="1">
                <a:off x="158134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7" name="Conector recto 116"/>
              <p:cNvCxnSpPr/>
              <p:nvPr/>
            </p:nvCxnSpPr>
            <p:spPr>
              <a:xfrm flipV="1">
                <a:off x="1475656"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8" name="Conector recto 117"/>
              <p:cNvCxnSpPr/>
              <p:nvPr/>
            </p:nvCxnSpPr>
            <p:spPr>
              <a:xfrm flipV="1">
                <a:off x="1365318"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0" name="Conector recto 119"/>
              <p:cNvCxnSpPr/>
              <p:nvPr/>
            </p:nvCxnSpPr>
            <p:spPr>
              <a:xfrm flipV="1">
                <a:off x="125963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1" name="Conector recto 120"/>
              <p:cNvCxnSpPr/>
              <p:nvPr/>
            </p:nvCxnSpPr>
            <p:spPr>
              <a:xfrm flipV="1">
                <a:off x="115780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2" name="Conector recto 121"/>
              <p:cNvCxnSpPr/>
              <p:nvPr/>
            </p:nvCxnSpPr>
            <p:spPr>
              <a:xfrm flipV="1">
                <a:off x="1052116"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3" name="Conector recto 122"/>
              <p:cNvCxnSpPr/>
              <p:nvPr/>
            </p:nvCxnSpPr>
            <p:spPr>
              <a:xfrm flipV="1">
                <a:off x="941778"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4" name="Conector recto 123"/>
              <p:cNvCxnSpPr/>
              <p:nvPr/>
            </p:nvCxnSpPr>
            <p:spPr>
              <a:xfrm flipV="1">
                <a:off x="83609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5" name="Conector recto 124"/>
              <p:cNvCxnSpPr/>
              <p:nvPr/>
            </p:nvCxnSpPr>
            <p:spPr>
              <a:xfrm flipV="1">
                <a:off x="708968"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6" name="Conector recto 125"/>
              <p:cNvCxnSpPr/>
              <p:nvPr/>
            </p:nvCxnSpPr>
            <p:spPr>
              <a:xfrm>
                <a:off x="974725" y="1365250"/>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7" name="Conector recto 126"/>
              <p:cNvCxnSpPr/>
              <p:nvPr/>
            </p:nvCxnSpPr>
            <p:spPr>
              <a:xfrm>
                <a:off x="923925" y="1472084"/>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8" name="Conector recto 127"/>
              <p:cNvCxnSpPr/>
              <p:nvPr/>
            </p:nvCxnSpPr>
            <p:spPr>
              <a:xfrm>
                <a:off x="882650" y="1575842"/>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9" name="Conector recto 128"/>
              <p:cNvCxnSpPr/>
              <p:nvPr/>
            </p:nvCxnSpPr>
            <p:spPr>
              <a:xfrm>
                <a:off x="824409" y="1688108"/>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35" name="Conector recto 134"/>
              <p:cNvCxnSpPr/>
              <p:nvPr/>
            </p:nvCxnSpPr>
            <p:spPr>
              <a:xfrm>
                <a:off x="783134" y="1788691"/>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36" name="Conector recto 135"/>
              <p:cNvCxnSpPr/>
              <p:nvPr/>
            </p:nvCxnSpPr>
            <p:spPr>
              <a:xfrm>
                <a:off x="736526" y="1891432"/>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39" name="Conector recto 138"/>
              <p:cNvCxnSpPr/>
              <p:nvPr/>
            </p:nvCxnSpPr>
            <p:spPr>
              <a:xfrm>
                <a:off x="677218" y="1995190"/>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grpSp>
      </p:grpSp>
      <p:grpSp>
        <p:nvGrpSpPr>
          <p:cNvPr id="49" name="Agrupar 48"/>
          <p:cNvGrpSpPr/>
          <p:nvPr/>
        </p:nvGrpSpPr>
        <p:grpSpPr>
          <a:xfrm flipV="1">
            <a:off x="2655456" y="476672"/>
            <a:ext cx="999469" cy="4358810"/>
            <a:chOff x="2655456" y="476672"/>
            <a:chExt cx="999469" cy="5841537"/>
          </a:xfrm>
        </p:grpSpPr>
        <p:cxnSp>
          <p:nvCxnSpPr>
            <p:cNvPr id="50" name="Conector recto de flecha 49"/>
            <p:cNvCxnSpPr/>
            <p:nvPr/>
          </p:nvCxnSpPr>
          <p:spPr>
            <a:xfrm>
              <a:off x="2655456" y="762208"/>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1" name="Conector recto de flecha 50"/>
            <p:cNvCxnSpPr/>
            <p:nvPr/>
          </p:nvCxnSpPr>
          <p:spPr>
            <a:xfrm>
              <a:off x="2771800" y="476672"/>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2" name="Conector recto de flecha 51"/>
            <p:cNvCxnSpPr/>
            <p:nvPr/>
          </p:nvCxnSpPr>
          <p:spPr>
            <a:xfrm>
              <a:off x="2831828" y="944782"/>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3" name="Conector recto de flecha 52"/>
            <p:cNvCxnSpPr/>
            <p:nvPr/>
          </p:nvCxnSpPr>
          <p:spPr>
            <a:xfrm>
              <a:off x="2947111" y="646849"/>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4" name="Conector recto de flecha 53"/>
            <p:cNvCxnSpPr/>
            <p:nvPr/>
          </p:nvCxnSpPr>
          <p:spPr>
            <a:xfrm>
              <a:off x="3206370" y="1026895"/>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5" name="Conector recto de flecha 54"/>
            <p:cNvCxnSpPr/>
            <p:nvPr/>
          </p:nvCxnSpPr>
          <p:spPr>
            <a:xfrm>
              <a:off x="3303663" y="476672"/>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6" name="Conector recto de flecha 55"/>
            <p:cNvCxnSpPr/>
            <p:nvPr/>
          </p:nvCxnSpPr>
          <p:spPr>
            <a:xfrm>
              <a:off x="3383794" y="797818"/>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7" name="Conector recto de flecha 56"/>
            <p:cNvCxnSpPr/>
            <p:nvPr/>
          </p:nvCxnSpPr>
          <p:spPr>
            <a:xfrm>
              <a:off x="3611798" y="605708"/>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8" name="Conector recto de flecha 57"/>
            <p:cNvCxnSpPr/>
            <p:nvPr/>
          </p:nvCxnSpPr>
          <p:spPr>
            <a:xfrm>
              <a:off x="3596079" y="1069929"/>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141" name="Agrupar 140"/>
          <p:cNvGrpSpPr/>
          <p:nvPr/>
        </p:nvGrpSpPr>
        <p:grpSpPr>
          <a:xfrm>
            <a:off x="1240873" y="540364"/>
            <a:ext cx="1049110" cy="736712"/>
            <a:chOff x="1240873" y="540364"/>
            <a:chExt cx="1049110" cy="736712"/>
          </a:xfrm>
        </p:grpSpPr>
        <p:sp>
          <p:nvSpPr>
            <p:cNvPr id="142" name="Rombo 141"/>
            <p:cNvSpPr/>
            <p:nvPr/>
          </p:nvSpPr>
          <p:spPr>
            <a:xfrm>
              <a:off x="1240873" y="540364"/>
              <a:ext cx="742950" cy="736712"/>
            </a:xfrm>
            <a:prstGeom prst="diamond">
              <a:avLst/>
            </a:prstGeom>
            <a:solidFill>
              <a:schemeClr val="tx2">
                <a:lumMod val="60000"/>
                <a:lumOff val="40000"/>
              </a:schemeClr>
            </a:solidFill>
            <a:ln w="190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s-ES" sz="700" b="1" dirty="0">
                  <a:solidFill>
                    <a:schemeClr val="bg1"/>
                  </a:solidFill>
                  <a:latin typeface="Arial"/>
                  <a:cs typeface="Arial"/>
                </a:rPr>
                <a:t>Crear capa de puntos</a:t>
              </a:r>
            </a:p>
          </p:txBody>
        </p:sp>
        <p:cxnSp>
          <p:nvCxnSpPr>
            <p:cNvPr id="143" name="Conector recto de flecha 142"/>
            <p:cNvCxnSpPr>
              <a:stCxn id="142" idx="3"/>
            </p:cNvCxnSpPr>
            <p:nvPr/>
          </p:nvCxnSpPr>
          <p:spPr>
            <a:xfrm>
              <a:off x="1983823" y="908720"/>
              <a:ext cx="306160" cy="4581"/>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144" name="Agrupar 143"/>
          <p:cNvGrpSpPr/>
          <p:nvPr/>
        </p:nvGrpSpPr>
        <p:grpSpPr>
          <a:xfrm>
            <a:off x="269384" y="1930795"/>
            <a:ext cx="2201177" cy="1545834"/>
            <a:chOff x="269384" y="1930795"/>
            <a:chExt cx="2201177" cy="1545834"/>
          </a:xfrm>
        </p:grpSpPr>
        <p:sp>
          <p:nvSpPr>
            <p:cNvPr id="145" name="Rectángulo 144"/>
            <p:cNvSpPr/>
            <p:nvPr/>
          </p:nvSpPr>
          <p:spPr>
            <a:xfrm>
              <a:off x="269384" y="2586979"/>
              <a:ext cx="683895" cy="427760"/>
            </a:xfrm>
            <a:prstGeom prst="rect">
              <a:avLst/>
            </a:prstGeom>
            <a:solidFill>
              <a:schemeClr val="tx2">
                <a:lumMod val="60000"/>
                <a:lumOff val="40000"/>
              </a:schemeClr>
            </a:solidFill>
            <a:ln w="190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s-ES" sz="700" b="1" dirty="0">
                  <a:solidFill>
                    <a:schemeClr val="bg1"/>
                  </a:solidFill>
                  <a:latin typeface="Arial"/>
                  <a:cs typeface="Arial"/>
                </a:rPr>
                <a:t>WorldClim</a:t>
              </a:r>
            </a:p>
          </p:txBody>
        </p:sp>
        <p:sp>
          <p:nvSpPr>
            <p:cNvPr id="146" name="Rombo 145"/>
            <p:cNvSpPr/>
            <p:nvPr/>
          </p:nvSpPr>
          <p:spPr>
            <a:xfrm>
              <a:off x="1163408" y="2348880"/>
              <a:ext cx="921840" cy="914100"/>
            </a:xfrm>
            <a:prstGeom prst="diamond">
              <a:avLst/>
            </a:prstGeom>
            <a:solidFill>
              <a:schemeClr val="tx2">
                <a:lumMod val="60000"/>
                <a:lumOff val="40000"/>
              </a:schemeClr>
            </a:solidFill>
            <a:ln w="190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s-ES" sz="700" b="1" dirty="0">
                  <a:solidFill>
                    <a:schemeClr val="bg1"/>
                  </a:solidFill>
                  <a:latin typeface="Arial"/>
                  <a:cs typeface="Arial"/>
                </a:rPr>
                <a:t>Descarga web</a:t>
              </a:r>
            </a:p>
          </p:txBody>
        </p:sp>
        <p:cxnSp>
          <p:nvCxnSpPr>
            <p:cNvPr id="147" name="Conector recto de flecha 146"/>
            <p:cNvCxnSpPr>
              <a:stCxn id="145" idx="3"/>
              <a:endCxn id="146" idx="1"/>
            </p:cNvCxnSpPr>
            <p:nvPr/>
          </p:nvCxnSpPr>
          <p:spPr>
            <a:xfrm>
              <a:off x="953279" y="2800859"/>
              <a:ext cx="210129" cy="5071"/>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48" name="Conector recto de flecha 147"/>
            <p:cNvCxnSpPr/>
            <p:nvPr/>
          </p:nvCxnSpPr>
          <p:spPr>
            <a:xfrm flipV="1">
              <a:off x="1801717" y="1930795"/>
              <a:ext cx="668844" cy="612270"/>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49" name="Conector recto de flecha 148"/>
            <p:cNvCxnSpPr/>
            <p:nvPr/>
          </p:nvCxnSpPr>
          <p:spPr>
            <a:xfrm>
              <a:off x="1879600" y="3014739"/>
              <a:ext cx="502427" cy="461890"/>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150" name="Agrupar 149"/>
          <p:cNvGrpSpPr/>
          <p:nvPr/>
        </p:nvGrpSpPr>
        <p:grpSpPr>
          <a:xfrm>
            <a:off x="185311" y="4235263"/>
            <a:ext cx="2202757" cy="914100"/>
            <a:chOff x="185311" y="4235263"/>
            <a:chExt cx="2202757" cy="914100"/>
          </a:xfrm>
        </p:grpSpPr>
        <p:pic>
          <p:nvPicPr>
            <p:cNvPr id="151" name="Imagen 150" descr="Screen Shot 2019-09-28 at 17.11.00.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85311" y="4577033"/>
              <a:ext cx="877440" cy="225289"/>
            </a:xfrm>
            <a:prstGeom prst="rect">
              <a:avLst/>
            </a:prstGeom>
            <a:noFill/>
            <a:ln w="28575" cmpd="sng">
              <a:noFill/>
            </a:ln>
            <a:effectLst/>
          </p:spPr>
        </p:pic>
        <p:sp>
          <p:nvSpPr>
            <p:cNvPr id="152" name="Rombo 151"/>
            <p:cNvSpPr/>
            <p:nvPr/>
          </p:nvSpPr>
          <p:spPr>
            <a:xfrm>
              <a:off x="1163408" y="4235263"/>
              <a:ext cx="921840" cy="914100"/>
            </a:xfrm>
            <a:prstGeom prst="diamond">
              <a:avLst/>
            </a:prstGeom>
            <a:solidFill>
              <a:schemeClr val="tx2">
                <a:lumMod val="60000"/>
                <a:lumOff val="40000"/>
              </a:schemeClr>
            </a:solidFill>
            <a:ln w="190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s-ES" sz="700" b="1" dirty="0">
                  <a:solidFill>
                    <a:schemeClr val="bg1"/>
                  </a:solidFill>
                  <a:latin typeface="Arial"/>
                  <a:cs typeface="Arial"/>
                </a:rPr>
                <a:t>Descarga web</a:t>
              </a:r>
            </a:p>
          </p:txBody>
        </p:sp>
        <p:cxnSp>
          <p:nvCxnSpPr>
            <p:cNvPr id="153" name="Conector recto de flecha 152"/>
            <p:cNvCxnSpPr/>
            <p:nvPr/>
          </p:nvCxnSpPr>
          <p:spPr>
            <a:xfrm>
              <a:off x="1007666" y="4691236"/>
              <a:ext cx="210129" cy="5071"/>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54" name="Conector recto de flecha 153"/>
            <p:cNvCxnSpPr>
              <a:stCxn id="152" idx="3"/>
            </p:cNvCxnSpPr>
            <p:nvPr/>
          </p:nvCxnSpPr>
          <p:spPr>
            <a:xfrm>
              <a:off x="2085248" y="4692313"/>
              <a:ext cx="302820" cy="2188"/>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13" name="Agrupar 12"/>
          <p:cNvGrpSpPr/>
          <p:nvPr/>
        </p:nvGrpSpPr>
        <p:grpSpPr>
          <a:xfrm>
            <a:off x="3993919" y="524108"/>
            <a:ext cx="1356547" cy="4148738"/>
            <a:chOff x="3993919" y="524108"/>
            <a:chExt cx="1356547" cy="4148738"/>
          </a:xfrm>
        </p:grpSpPr>
        <p:sp>
          <p:nvSpPr>
            <p:cNvPr id="140" name="Rombo 139"/>
            <p:cNvSpPr/>
            <p:nvPr/>
          </p:nvSpPr>
          <p:spPr>
            <a:xfrm>
              <a:off x="4296198" y="524108"/>
              <a:ext cx="742950" cy="769224"/>
            </a:xfrm>
            <a:prstGeom prst="diamond">
              <a:avLst/>
            </a:prstGeom>
            <a:solidFill>
              <a:schemeClr val="tx2">
                <a:lumMod val="60000"/>
                <a:lumOff val="40000"/>
              </a:schemeClr>
            </a:solidFill>
            <a:ln w="190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s-ES" sz="700" b="1" dirty="0">
                  <a:solidFill>
                    <a:schemeClr val="bg1"/>
                  </a:solidFill>
                  <a:latin typeface="Arial"/>
                  <a:cs typeface="Arial"/>
                </a:rPr>
                <a:t>Extraer valores de cada píxel</a:t>
              </a:r>
            </a:p>
          </p:txBody>
        </p:sp>
        <p:cxnSp>
          <p:nvCxnSpPr>
            <p:cNvPr id="161" name="Conector recto de flecha 160"/>
            <p:cNvCxnSpPr/>
            <p:nvPr/>
          </p:nvCxnSpPr>
          <p:spPr>
            <a:xfrm>
              <a:off x="3995936" y="908720"/>
              <a:ext cx="306160" cy="4581"/>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63" name="Conector recto de flecha 162"/>
            <p:cNvCxnSpPr/>
            <p:nvPr/>
          </p:nvCxnSpPr>
          <p:spPr>
            <a:xfrm>
              <a:off x="5044306" y="908720"/>
              <a:ext cx="306160" cy="4581"/>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sp>
          <p:nvSpPr>
            <p:cNvPr id="164" name="Forma libre 163"/>
            <p:cNvSpPr/>
            <p:nvPr/>
          </p:nvSpPr>
          <p:spPr>
            <a:xfrm>
              <a:off x="4026765" y="1306000"/>
              <a:ext cx="753392" cy="3366846"/>
            </a:xfrm>
            <a:custGeom>
              <a:avLst/>
              <a:gdLst>
                <a:gd name="connsiteX0" fmla="*/ 0 w 646939"/>
                <a:gd name="connsiteY0" fmla="*/ 3366846 h 3366846"/>
                <a:gd name="connsiteX1" fmla="*/ 646939 w 646939"/>
                <a:gd name="connsiteY1" fmla="*/ 3354864 h 3366846"/>
                <a:gd name="connsiteX2" fmla="*/ 622978 w 646939"/>
                <a:gd name="connsiteY2" fmla="*/ 0 h 3366846"/>
              </a:gdLst>
              <a:ahLst/>
              <a:cxnLst>
                <a:cxn ang="0">
                  <a:pos x="connsiteX0" y="connsiteY0"/>
                </a:cxn>
                <a:cxn ang="0">
                  <a:pos x="connsiteX1" y="connsiteY1"/>
                </a:cxn>
                <a:cxn ang="0">
                  <a:pos x="connsiteX2" y="connsiteY2"/>
                </a:cxn>
              </a:cxnLst>
              <a:rect l="l" t="t" r="r" b="b"/>
              <a:pathLst>
                <a:path w="646939" h="3366846">
                  <a:moveTo>
                    <a:pt x="0" y="3366846"/>
                  </a:moveTo>
                  <a:lnTo>
                    <a:pt x="646939" y="3354864"/>
                  </a:lnTo>
                  <a:lnTo>
                    <a:pt x="622978" y="0"/>
                  </a:lnTo>
                </a:path>
              </a:pathLst>
            </a:cu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sp>
          <p:nvSpPr>
            <p:cNvPr id="165" name="Forma libre 164"/>
            <p:cNvSpPr/>
            <p:nvPr/>
          </p:nvSpPr>
          <p:spPr>
            <a:xfrm>
              <a:off x="4011257" y="1306000"/>
              <a:ext cx="658919" cy="2144717"/>
            </a:xfrm>
            <a:custGeom>
              <a:avLst/>
              <a:gdLst>
                <a:gd name="connsiteX0" fmla="*/ 0 w 658919"/>
                <a:gd name="connsiteY0" fmla="*/ 2084808 h 2084808"/>
                <a:gd name="connsiteX1" fmla="*/ 658919 w 658919"/>
                <a:gd name="connsiteY1" fmla="*/ 2072826 h 2084808"/>
                <a:gd name="connsiteX2" fmla="*/ 646939 w 658919"/>
                <a:gd name="connsiteY2" fmla="*/ 0 h 2084808"/>
              </a:gdLst>
              <a:ahLst/>
              <a:cxnLst>
                <a:cxn ang="0">
                  <a:pos x="connsiteX0" y="connsiteY0"/>
                </a:cxn>
                <a:cxn ang="0">
                  <a:pos x="connsiteX1" y="connsiteY1"/>
                </a:cxn>
                <a:cxn ang="0">
                  <a:pos x="connsiteX2" y="connsiteY2"/>
                </a:cxn>
              </a:cxnLst>
              <a:rect l="l" t="t" r="r" b="b"/>
              <a:pathLst>
                <a:path w="658919" h="2084808">
                  <a:moveTo>
                    <a:pt x="0" y="2084808"/>
                  </a:moveTo>
                  <a:lnTo>
                    <a:pt x="658919" y="2072826"/>
                  </a:lnTo>
                  <a:cubicBezTo>
                    <a:pt x="654926" y="1381884"/>
                    <a:pt x="650932" y="690942"/>
                    <a:pt x="646939" y="0"/>
                  </a:cubicBezTo>
                </a:path>
              </a:pathLst>
            </a:cu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sp>
          <p:nvSpPr>
            <p:cNvPr id="166" name="Forma libre 165"/>
            <p:cNvSpPr/>
            <p:nvPr/>
          </p:nvSpPr>
          <p:spPr>
            <a:xfrm>
              <a:off x="3993919" y="1306000"/>
              <a:ext cx="548962" cy="819094"/>
            </a:xfrm>
            <a:custGeom>
              <a:avLst/>
              <a:gdLst>
                <a:gd name="connsiteX0" fmla="*/ 0 w 658919"/>
                <a:gd name="connsiteY0" fmla="*/ 2084808 h 2084808"/>
                <a:gd name="connsiteX1" fmla="*/ 658919 w 658919"/>
                <a:gd name="connsiteY1" fmla="*/ 2072826 h 2084808"/>
                <a:gd name="connsiteX2" fmla="*/ 646939 w 658919"/>
                <a:gd name="connsiteY2" fmla="*/ 0 h 2084808"/>
              </a:gdLst>
              <a:ahLst/>
              <a:cxnLst>
                <a:cxn ang="0">
                  <a:pos x="connsiteX0" y="connsiteY0"/>
                </a:cxn>
                <a:cxn ang="0">
                  <a:pos x="connsiteX1" y="connsiteY1"/>
                </a:cxn>
                <a:cxn ang="0">
                  <a:pos x="connsiteX2" y="connsiteY2"/>
                </a:cxn>
              </a:cxnLst>
              <a:rect l="l" t="t" r="r" b="b"/>
              <a:pathLst>
                <a:path w="658919" h="2084808">
                  <a:moveTo>
                    <a:pt x="0" y="2084808"/>
                  </a:moveTo>
                  <a:lnTo>
                    <a:pt x="658919" y="2072826"/>
                  </a:lnTo>
                  <a:cubicBezTo>
                    <a:pt x="654926" y="1381884"/>
                    <a:pt x="650932" y="690942"/>
                    <a:pt x="646939" y="0"/>
                  </a:cubicBezTo>
                </a:path>
              </a:pathLst>
            </a:cu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grpSp>
      <p:graphicFrame>
        <p:nvGraphicFramePr>
          <p:cNvPr id="177" name="Tabla 58">
            <a:extLst>
              <a:ext uri="{FF2B5EF4-FFF2-40B4-BE49-F238E27FC236}">
                <a16:creationId xmlns:a16="http://schemas.microsoft.com/office/drawing/2014/main" id="{D245C3BF-912F-0242-B9A6-439B00FE966C}"/>
              </a:ext>
            </a:extLst>
          </p:cNvPr>
          <p:cNvGraphicFramePr>
            <a:graphicFrameLocks noGrp="1"/>
          </p:cNvGraphicFramePr>
          <p:nvPr>
            <p:extLst>
              <p:ext uri="{D42A27DB-BD31-4B8C-83A1-F6EECF244321}">
                <p14:modId xmlns:p14="http://schemas.microsoft.com/office/powerpoint/2010/main" val="1240668622"/>
              </p:ext>
            </p:extLst>
          </p:nvPr>
        </p:nvGraphicFramePr>
        <p:xfrm>
          <a:off x="5400400" y="344638"/>
          <a:ext cx="2674505" cy="1066800"/>
        </p:xfrm>
        <a:graphic>
          <a:graphicData uri="http://schemas.openxmlformats.org/drawingml/2006/table">
            <a:tbl>
              <a:tblPr firstRow="1" bandRow="1">
                <a:tableStyleId>{5C22544A-7EE6-4342-B048-85BDC9FD1C3A}</a:tableStyleId>
              </a:tblPr>
              <a:tblGrid>
                <a:gridCol w="550792">
                  <a:extLst>
                    <a:ext uri="{9D8B030D-6E8A-4147-A177-3AD203B41FA5}">
                      <a16:colId xmlns:a16="http://schemas.microsoft.com/office/drawing/2014/main" val="20000"/>
                    </a:ext>
                  </a:extLst>
                </a:gridCol>
                <a:gridCol w="550792">
                  <a:extLst>
                    <a:ext uri="{9D8B030D-6E8A-4147-A177-3AD203B41FA5}">
                      <a16:colId xmlns:a16="http://schemas.microsoft.com/office/drawing/2014/main" val="20001"/>
                    </a:ext>
                  </a:extLst>
                </a:gridCol>
                <a:gridCol w="508964">
                  <a:extLst>
                    <a:ext uri="{9D8B030D-6E8A-4147-A177-3AD203B41FA5}">
                      <a16:colId xmlns:a16="http://schemas.microsoft.com/office/drawing/2014/main" val="20002"/>
                    </a:ext>
                  </a:extLst>
                </a:gridCol>
                <a:gridCol w="552465">
                  <a:extLst>
                    <a:ext uri="{9D8B030D-6E8A-4147-A177-3AD203B41FA5}">
                      <a16:colId xmlns:a16="http://schemas.microsoft.com/office/drawing/2014/main" val="20003"/>
                    </a:ext>
                  </a:extLst>
                </a:gridCol>
                <a:gridCol w="511492">
                  <a:extLst>
                    <a:ext uri="{9D8B030D-6E8A-4147-A177-3AD203B41FA5}">
                      <a16:colId xmlns:a16="http://schemas.microsoft.com/office/drawing/2014/main" val="3211339080"/>
                    </a:ext>
                  </a:extLst>
                </a:gridCol>
              </a:tblGrid>
              <a:tr h="0">
                <a:tc>
                  <a:txBody>
                    <a:bodyPr/>
                    <a:lstStyle/>
                    <a:p>
                      <a:r>
                        <a:rPr lang="es-ES" sz="800" dirty="0" err="1">
                          <a:latin typeface="Arial"/>
                          <a:cs typeface="Arial"/>
                        </a:rPr>
                        <a:t>Pto_id</a:t>
                      </a:r>
                      <a:endParaRPr lang="es-ES" sz="800" dirty="0">
                        <a:latin typeface="Arial"/>
                        <a:cs typeface="Arial"/>
                      </a:endParaRPr>
                    </a:p>
                  </a:txBody>
                  <a:tcPr/>
                </a:tc>
                <a:tc>
                  <a:txBody>
                    <a:bodyPr/>
                    <a:lstStyle/>
                    <a:p>
                      <a:r>
                        <a:rPr lang="es-ES" sz="800" dirty="0">
                          <a:latin typeface="Arial"/>
                          <a:cs typeface="Arial"/>
                        </a:rPr>
                        <a:t>Bioma</a:t>
                      </a:r>
                    </a:p>
                  </a:txBody>
                  <a:tcPr/>
                </a:tc>
                <a:tc>
                  <a:txBody>
                    <a:bodyPr/>
                    <a:lstStyle/>
                    <a:p>
                      <a:r>
                        <a:rPr lang="es-ES" sz="800" dirty="0" err="1">
                          <a:latin typeface="Arial"/>
                          <a:cs typeface="Arial"/>
                        </a:rPr>
                        <a:t>Temp</a:t>
                      </a:r>
                      <a:endParaRPr lang="es-ES" sz="800" dirty="0">
                        <a:latin typeface="Arial"/>
                        <a:cs typeface="Arial"/>
                      </a:endParaRPr>
                    </a:p>
                  </a:txBody>
                  <a:tcPr/>
                </a:tc>
                <a:tc>
                  <a:txBody>
                    <a:bodyPr/>
                    <a:lstStyle/>
                    <a:p>
                      <a:r>
                        <a:rPr lang="es-ES" sz="800" dirty="0" err="1">
                          <a:latin typeface="Arial"/>
                          <a:cs typeface="Arial"/>
                        </a:rPr>
                        <a:t>Precip</a:t>
                      </a:r>
                      <a:endParaRPr lang="es-ES" sz="800" dirty="0">
                        <a:latin typeface="Arial"/>
                        <a:cs typeface="Arial"/>
                      </a:endParaRPr>
                    </a:p>
                  </a:txBody>
                  <a:tcPr/>
                </a:tc>
                <a:tc>
                  <a:txBody>
                    <a:bodyPr/>
                    <a:lstStyle/>
                    <a:p>
                      <a:r>
                        <a:rPr lang="es-ES" sz="800" dirty="0">
                          <a:latin typeface="Arial"/>
                          <a:cs typeface="Arial"/>
                        </a:rPr>
                        <a:t>Color</a:t>
                      </a:r>
                    </a:p>
                  </a:txBody>
                  <a:tcPr/>
                </a:tc>
                <a:extLst>
                  <a:ext uri="{0D108BD9-81ED-4DB2-BD59-A6C34878D82A}">
                    <a16:rowId xmlns:a16="http://schemas.microsoft.com/office/drawing/2014/main" val="10000"/>
                  </a:ext>
                </a:extLst>
              </a:tr>
              <a:tr h="0">
                <a:tc>
                  <a:txBody>
                    <a:bodyPr/>
                    <a:lstStyle/>
                    <a:p>
                      <a:pPr algn="r"/>
                      <a:r>
                        <a:rPr lang="es-ES" sz="800" dirty="0">
                          <a:latin typeface="Arial"/>
                          <a:cs typeface="Arial"/>
                        </a:rPr>
                        <a:t>1</a:t>
                      </a:r>
                    </a:p>
                  </a:txBody>
                  <a:tcPr/>
                </a:tc>
                <a:tc>
                  <a:txBody>
                    <a:bodyPr/>
                    <a:lstStyle/>
                    <a:p>
                      <a:pPr algn="r"/>
                      <a:r>
                        <a:rPr lang="es-ES" sz="800" dirty="0">
                          <a:latin typeface="Arial"/>
                          <a:cs typeface="Arial"/>
                        </a:rPr>
                        <a:t>1</a:t>
                      </a:r>
                    </a:p>
                  </a:txBody>
                  <a:tcPr/>
                </a:tc>
                <a:tc>
                  <a:txBody>
                    <a:bodyPr/>
                    <a:lstStyle/>
                    <a:p>
                      <a:pPr algn="r"/>
                      <a:r>
                        <a:rPr lang="es-ES" sz="800" dirty="0">
                          <a:latin typeface="Arial"/>
                          <a:cs typeface="Arial"/>
                        </a:rPr>
                        <a:t>12</a:t>
                      </a:r>
                    </a:p>
                  </a:txBody>
                  <a:tcPr/>
                </a:tc>
                <a:tc>
                  <a:txBody>
                    <a:bodyPr/>
                    <a:lstStyle/>
                    <a:p>
                      <a:pPr algn="r"/>
                      <a:r>
                        <a:rPr lang="es-ES" sz="800" dirty="0">
                          <a:latin typeface="Arial"/>
                          <a:cs typeface="Arial"/>
                        </a:rPr>
                        <a:t>189</a:t>
                      </a:r>
                    </a:p>
                  </a:txBody>
                  <a:tcPr/>
                </a:tc>
                <a:tc>
                  <a:txBody>
                    <a:bodyPr/>
                    <a:lstStyle/>
                    <a:p>
                      <a:pPr algn="r"/>
                      <a:r>
                        <a:rPr lang="es-ES" sz="800" dirty="0">
                          <a:latin typeface="Arial"/>
                          <a:cs typeface="Arial"/>
                        </a:rPr>
                        <a:t>Red</a:t>
                      </a:r>
                    </a:p>
                  </a:txBody>
                  <a:tcPr/>
                </a:tc>
                <a:extLst>
                  <a:ext uri="{0D108BD9-81ED-4DB2-BD59-A6C34878D82A}">
                    <a16:rowId xmlns:a16="http://schemas.microsoft.com/office/drawing/2014/main" val="10001"/>
                  </a:ext>
                </a:extLst>
              </a:tr>
              <a:tr h="0">
                <a:tc>
                  <a:txBody>
                    <a:bodyPr/>
                    <a:lstStyle/>
                    <a:p>
                      <a:pPr algn="r"/>
                      <a:r>
                        <a:rPr lang="es-ES" sz="800" dirty="0">
                          <a:latin typeface="Arial"/>
                          <a:cs typeface="Arial"/>
                        </a:rPr>
                        <a:t>2</a:t>
                      </a:r>
                    </a:p>
                  </a:txBody>
                  <a:tcPr/>
                </a:tc>
                <a:tc>
                  <a:txBody>
                    <a:bodyPr/>
                    <a:lstStyle/>
                    <a:p>
                      <a:pPr algn="r"/>
                      <a:r>
                        <a:rPr lang="es-ES" sz="800" dirty="0">
                          <a:latin typeface="Arial"/>
                          <a:cs typeface="Arial"/>
                        </a:rPr>
                        <a:t>1</a:t>
                      </a:r>
                    </a:p>
                  </a:txBody>
                  <a:tcPr/>
                </a:tc>
                <a:tc>
                  <a:txBody>
                    <a:bodyPr/>
                    <a:lstStyle/>
                    <a:p>
                      <a:pPr algn="r"/>
                      <a:r>
                        <a:rPr lang="es-ES" sz="800" dirty="0">
                          <a:latin typeface="Arial"/>
                          <a:cs typeface="Arial"/>
                        </a:rPr>
                        <a:t>13</a:t>
                      </a:r>
                    </a:p>
                  </a:txBody>
                  <a:tcPr/>
                </a:tc>
                <a:tc>
                  <a:txBody>
                    <a:bodyPr/>
                    <a:lstStyle/>
                    <a:p>
                      <a:pPr algn="r"/>
                      <a:r>
                        <a:rPr lang="es-ES" sz="800" dirty="0">
                          <a:latin typeface="Arial"/>
                          <a:cs typeface="Arial"/>
                        </a:rPr>
                        <a:t>100</a:t>
                      </a:r>
                    </a:p>
                  </a:txBody>
                  <a:tcPr/>
                </a:tc>
                <a:tc>
                  <a:txBody>
                    <a:bodyPr/>
                    <a:lstStyle/>
                    <a:p>
                      <a:pPr algn="r"/>
                      <a:r>
                        <a:rPr lang="es-ES" sz="800" dirty="0">
                          <a:latin typeface="Arial"/>
                          <a:cs typeface="Arial"/>
                        </a:rPr>
                        <a:t>Red</a:t>
                      </a:r>
                    </a:p>
                  </a:txBody>
                  <a:tcPr/>
                </a:tc>
                <a:extLst>
                  <a:ext uri="{0D108BD9-81ED-4DB2-BD59-A6C34878D82A}">
                    <a16:rowId xmlns:a16="http://schemas.microsoft.com/office/drawing/2014/main" val="10002"/>
                  </a:ext>
                </a:extLst>
              </a:tr>
              <a:tr h="0">
                <a:tc>
                  <a:txBody>
                    <a:bodyPr/>
                    <a:lstStyle/>
                    <a:p>
                      <a:pPr algn="r"/>
                      <a:r>
                        <a:rPr lang="es-ES" sz="800" dirty="0">
                          <a:latin typeface="Arial"/>
                          <a:cs typeface="Arial"/>
                        </a:rPr>
                        <a:t>3</a:t>
                      </a:r>
                    </a:p>
                  </a:txBody>
                  <a:tcPr/>
                </a:tc>
                <a:tc>
                  <a:txBody>
                    <a:bodyPr/>
                    <a:lstStyle/>
                    <a:p>
                      <a:pPr algn="r"/>
                      <a:r>
                        <a:rPr lang="es-ES" sz="800" dirty="0">
                          <a:latin typeface="Arial"/>
                          <a:cs typeface="Arial"/>
                        </a:rPr>
                        <a:t>2</a:t>
                      </a:r>
                    </a:p>
                  </a:txBody>
                  <a:tcPr/>
                </a:tc>
                <a:tc>
                  <a:txBody>
                    <a:bodyPr/>
                    <a:lstStyle/>
                    <a:p>
                      <a:pPr algn="r"/>
                      <a:r>
                        <a:rPr lang="es-ES" sz="800" dirty="0">
                          <a:latin typeface="Arial"/>
                          <a:cs typeface="Arial"/>
                        </a:rPr>
                        <a:t>20</a:t>
                      </a:r>
                    </a:p>
                  </a:txBody>
                  <a:tcPr/>
                </a:tc>
                <a:tc>
                  <a:txBody>
                    <a:bodyPr/>
                    <a:lstStyle/>
                    <a:p>
                      <a:pPr algn="r"/>
                      <a:r>
                        <a:rPr lang="es-ES" sz="800" dirty="0">
                          <a:latin typeface="Arial"/>
                          <a:cs typeface="Arial"/>
                        </a:rPr>
                        <a:t>1000</a:t>
                      </a:r>
                    </a:p>
                  </a:txBody>
                  <a:tcPr/>
                </a:tc>
                <a:tc>
                  <a:txBody>
                    <a:bodyPr/>
                    <a:lstStyle/>
                    <a:p>
                      <a:pPr algn="r"/>
                      <a:r>
                        <a:rPr lang="es-ES" sz="800" dirty="0" err="1">
                          <a:latin typeface="Arial"/>
                          <a:cs typeface="Arial"/>
                        </a:rPr>
                        <a:t>Yellow</a:t>
                      </a:r>
                      <a:endParaRPr lang="es-ES" sz="800" dirty="0">
                        <a:latin typeface="Arial"/>
                        <a:cs typeface="Arial"/>
                      </a:endParaRPr>
                    </a:p>
                  </a:txBody>
                  <a:tcPr/>
                </a:tc>
                <a:extLst>
                  <a:ext uri="{0D108BD9-81ED-4DB2-BD59-A6C34878D82A}">
                    <a16:rowId xmlns:a16="http://schemas.microsoft.com/office/drawing/2014/main" val="10003"/>
                  </a:ext>
                </a:extLst>
              </a:tr>
              <a:tr h="0">
                <a:tc>
                  <a:txBody>
                    <a:bodyPr/>
                    <a:lstStyle/>
                    <a:p>
                      <a:pPr algn="r"/>
                      <a:r>
                        <a:rPr lang="es-ES" sz="800" dirty="0">
                          <a:latin typeface="Arial"/>
                          <a:cs typeface="Arial"/>
                        </a:rPr>
                        <a:t>4</a:t>
                      </a:r>
                    </a:p>
                  </a:txBody>
                  <a:tcPr/>
                </a:tc>
                <a:tc>
                  <a:txBody>
                    <a:bodyPr/>
                    <a:lstStyle/>
                    <a:p>
                      <a:pPr algn="r"/>
                      <a:r>
                        <a:rPr lang="es-ES" sz="800" dirty="0">
                          <a:latin typeface="Arial"/>
                          <a:cs typeface="Arial"/>
                        </a:rPr>
                        <a:t>3</a:t>
                      </a:r>
                    </a:p>
                  </a:txBody>
                  <a:tcPr/>
                </a:tc>
                <a:tc>
                  <a:txBody>
                    <a:bodyPr/>
                    <a:lstStyle/>
                    <a:p>
                      <a:pPr algn="r"/>
                      <a:r>
                        <a:rPr lang="es-ES" sz="800" dirty="0">
                          <a:latin typeface="Arial"/>
                          <a:cs typeface="Arial"/>
                        </a:rPr>
                        <a:t>-3</a:t>
                      </a:r>
                    </a:p>
                  </a:txBody>
                  <a:tcPr/>
                </a:tc>
                <a:tc>
                  <a:txBody>
                    <a:bodyPr/>
                    <a:lstStyle/>
                    <a:p>
                      <a:pPr algn="r"/>
                      <a:r>
                        <a:rPr lang="es-ES" sz="800" dirty="0">
                          <a:latin typeface="Arial"/>
                          <a:cs typeface="Arial"/>
                        </a:rPr>
                        <a:t>23</a:t>
                      </a:r>
                    </a:p>
                  </a:txBody>
                  <a:tcPr/>
                </a:tc>
                <a:tc>
                  <a:txBody>
                    <a:bodyPr/>
                    <a:lstStyle/>
                    <a:p>
                      <a:pPr algn="r"/>
                      <a:r>
                        <a:rPr lang="es-ES" sz="800" dirty="0">
                          <a:latin typeface="Arial"/>
                          <a:cs typeface="Arial"/>
                        </a:rPr>
                        <a:t>Green</a:t>
                      </a:r>
                    </a:p>
                  </a:txBody>
                  <a:tcPr/>
                </a:tc>
                <a:extLst>
                  <a:ext uri="{0D108BD9-81ED-4DB2-BD59-A6C34878D82A}">
                    <a16:rowId xmlns:a16="http://schemas.microsoft.com/office/drawing/2014/main" val="10004"/>
                  </a:ext>
                </a:extLst>
              </a:tr>
            </a:tbl>
          </a:graphicData>
        </a:graphic>
      </p:graphicFrame>
      <p:grpSp>
        <p:nvGrpSpPr>
          <p:cNvPr id="178" name="Group 177">
            <a:extLst>
              <a:ext uri="{FF2B5EF4-FFF2-40B4-BE49-F238E27FC236}">
                <a16:creationId xmlns:a16="http://schemas.microsoft.com/office/drawing/2014/main" id="{0C07FC6D-41A2-3F45-B434-65EEA9A560D2}"/>
              </a:ext>
            </a:extLst>
          </p:cNvPr>
          <p:cNvGrpSpPr/>
          <p:nvPr/>
        </p:nvGrpSpPr>
        <p:grpSpPr>
          <a:xfrm>
            <a:off x="5519858" y="1372467"/>
            <a:ext cx="2394214" cy="439616"/>
            <a:chOff x="5584594" y="1372467"/>
            <a:chExt cx="2394214" cy="439616"/>
          </a:xfrm>
        </p:grpSpPr>
        <p:sp>
          <p:nvSpPr>
            <p:cNvPr id="179" name="CuadroTexto 63">
              <a:extLst>
                <a:ext uri="{FF2B5EF4-FFF2-40B4-BE49-F238E27FC236}">
                  <a16:creationId xmlns:a16="http://schemas.microsoft.com/office/drawing/2014/main" id="{17B7BA6B-50B6-2842-84EF-E58A41F4AAB0}"/>
                </a:ext>
              </a:extLst>
            </p:cNvPr>
            <p:cNvSpPr txBox="1"/>
            <p:nvPr/>
          </p:nvSpPr>
          <p:spPr>
            <a:xfrm>
              <a:off x="6445426" y="1550473"/>
              <a:ext cx="275186" cy="261610"/>
            </a:xfrm>
            <a:prstGeom prst="rect">
              <a:avLst/>
            </a:prstGeom>
            <a:noFill/>
          </p:spPr>
          <p:txBody>
            <a:bodyPr wrap="none" rtlCol="0">
              <a:spAutoFit/>
            </a:bodyPr>
            <a:lstStyle/>
            <a:p>
              <a:r>
                <a:rPr lang="es-ES" sz="1100" b="1" dirty="0">
                  <a:solidFill>
                    <a:schemeClr val="tx2">
                      <a:lumMod val="60000"/>
                      <a:lumOff val="40000"/>
                    </a:schemeClr>
                  </a:solidFill>
                </a:rPr>
                <a:t>X</a:t>
              </a:r>
            </a:p>
          </p:txBody>
        </p:sp>
        <p:sp>
          <p:nvSpPr>
            <p:cNvPr id="180" name="CuadroTexto 64">
              <a:extLst>
                <a:ext uri="{FF2B5EF4-FFF2-40B4-BE49-F238E27FC236}">
                  <a16:creationId xmlns:a16="http://schemas.microsoft.com/office/drawing/2014/main" id="{E1B1610E-EA1C-3240-ACD4-40B8AF39FA42}"/>
                </a:ext>
              </a:extLst>
            </p:cNvPr>
            <p:cNvSpPr txBox="1"/>
            <p:nvPr/>
          </p:nvSpPr>
          <p:spPr>
            <a:xfrm>
              <a:off x="6876256" y="1550473"/>
              <a:ext cx="274434" cy="261610"/>
            </a:xfrm>
            <a:prstGeom prst="rect">
              <a:avLst/>
            </a:prstGeom>
            <a:noFill/>
          </p:spPr>
          <p:txBody>
            <a:bodyPr wrap="none" rtlCol="0">
              <a:spAutoFit/>
            </a:bodyPr>
            <a:lstStyle/>
            <a:p>
              <a:r>
                <a:rPr lang="es-ES" sz="1100" b="1" dirty="0">
                  <a:solidFill>
                    <a:schemeClr val="tx2">
                      <a:lumMod val="60000"/>
                      <a:lumOff val="40000"/>
                    </a:schemeClr>
                  </a:solidFill>
                </a:rPr>
                <a:t>Y</a:t>
              </a:r>
            </a:p>
          </p:txBody>
        </p:sp>
        <p:sp>
          <p:nvSpPr>
            <p:cNvPr id="181" name="CuadroTexto 65">
              <a:extLst>
                <a:ext uri="{FF2B5EF4-FFF2-40B4-BE49-F238E27FC236}">
                  <a16:creationId xmlns:a16="http://schemas.microsoft.com/office/drawing/2014/main" id="{8A347CA8-3EF7-9240-A702-C75A9C6F2FBF}"/>
                </a:ext>
              </a:extLst>
            </p:cNvPr>
            <p:cNvSpPr txBox="1"/>
            <p:nvPr/>
          </p:nvSpPr>
          <p:spPr>
            <a:xfrm>
              <a:off x="5584594" y="1545042"/>
              <a:ext cx="677013" cy="261610"/>
            </a:xfrm>
            <a:prstGeom prst="rect">
              <a:avLst/>
            </a:prstGeom>
            <a:noFill/>
          </p:spPr>
          <p:txBody>
            <a:bodyPr wrap="none" rtlCol="0">
              <a:spAutoFit/>
            </a:bodyPr>
            <a:lstStyle/>
            <a:p>
              <a:r>
                <a:rPr lang="es-ES" sz="1100" b="1" dirty="0">
                  <a:solidFill>
                    <a:schemeClr val="tx2">
                      <a:lumMod val="60000"/>
                      <a:lumOff val="40000"/>
                    </a:schemeClr>
                  </a:solidFill>
                </a:rPr>
                <a:t>Etiqueta</a:t>
              </a:r>
            </a:p>
          </p:txBody>
        </p:sp>
        <p:cxnSp>
          <p:nvCxnSpPr>
            <p:cNvPr id="182" name="Conector recto de flecha 66">
              <a:extLst>
                <a:ext uri="{FF2B5EF4-FFF2-40B4-BE49-F238E27FC236}">
                  <a16:creationId xmlns:a16="http://schemas.microsoft.com/office/drawing/2014/main" id="{F3AF312F-8ED7-BC4B-A7EB-609EE12E8931}"/>
                </a:ext>
              </a:extLst>
            </p:cNvPr>
            <p:cNvCxnSpPr/>
            <p:nvPr/>
          </p:nvCxnSpPr>
          <p:spPr>
            <a:xfrm flipV="1">
              <a:off x="6053667" y="1372467"/>
              <a:ext cx="160866" cy="244583"/>
            </a:xfrm>
            <a:prstGeom prst="straightConnector1">
              <a:avLst/>
            </a:prstGeom>
            <a:ln w="19050" cmpd="sng">
              <a:solidFill>
                <a:schemeClr val="tx2">
                  <a:lumMod val="60000"/>
                  <a:lumOff val="40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83" name="Conector recto de flecha 67">
              <a:extLst>
                <a:ext uri="{FF2B5EF4-FFF2-40B4-BE49-F238E27FC236}">
                  <a16:creationId xmlns:a16="http://schemas.microsoft.com/office/drawing/2014/main" id="{01812F18-598C-8142-8FEC-16A1F72F3F24}"/>
                </a:ext>
              </a:extLst>
            </p:cNvPr>
            <p:cNvCxnSpPr/>
            <p:nvPr/>
          </p:nvCxnSpPr>
          <p:spPr>
            <a:xfrm flipV="1">
              <a:off x="6596649" y="1372467"/>
              <a:ext cx="160866" cy="244583"/>
            </a:xfrm>
            <a:prstGeom prst="straightConnector1">
              <a:avLst/>
            </a:prstGeom>
            <a:ln w="19050" cmpd="sng">
              <a:solidFill>
                <a:schemeClr val="tx2">
                  <a:lumMod val="60000"/>
                  <a:lumOff val="40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84" name="Conector recto de flecha 68">
              <a:extLst>
                <a:ext uri="{FF2B5EF4-FFF2-40B4-BE49-F238E27FC236}">
                  <a16:creationId xmlns:a16="http://schemas.microsoft.com/office/drawing/2014/main" id="{48FB9F23-89D6-7E48-9FA2-54A46C8190E2}"/>
                </a:ext>
              </a:extLst>
            </p:cNvPr>
            <p:cNvCxnSpPr/>
            <p:nvPr/>
          </p:nvCxnSpPr>
          <p:spPr>
            <a:xfrm flipV="1">
              <a:off x="7020272" y="1372467"/>
              <a:ext cx="160866" cy="244583"/>
            </a:xfrm>
            <a:prstGeom prst="straightConnector1">
              <a:avLst/>
            </a:prstGeom>
            <a:ln w="19050" cmpd="sng">
              <a:solidFill>
                <a:schemeClr val="tx2">
                  <a:lumMod val="60000"/>
                  <a:lumOff val="40000"/>
                </a:schemeClr>
              </a:solidFill>
              <a:tailEnd type="arrow"/>
            </a:ln>
            <a:effectLst/>
          </p:spPr>
          <p:style>
            <a:lnRef idx="2">
              <a:schemeClr val="accent1"/>
            </a:lnRef>
            <a:fillRef idx="0">
              <a:schemeClr val="accent1"/>
            </a:fillRef>
            <a:effectRef idx="1">
              <a:schemeClr val="accent1"/>
            </a:effectRef>
            <a:fontRef idx="minor">
              <a:schemeClr val="tx1"/>
            </a:fontRef>
          </p:style>
        </p:cxnSp>
        <p:sp>
          <p:nvSpPr>
            <p:cNvPr id="185" name="CuadroTexto 64">
              <a:extLst>
                <a:ext uri="{FF2B5EF4-FFF2-40B4-BE49-F238E27FC236}">
                  <a16:creationId xmlns:a16="http://schemas.microsoft.com/office/drawing/2014/main" id="{2A1E6364-322B-3544-9613-FB7946F464B1}"/>
                </a:ext>
              </a:extLst>
            </p:cNvPr>
            <p:cNvSpPr txBox="1"/>
            <p:nvPr/>
          </p:nvSpPr>
          <p:spPr>
            <a:xfrm>
              <a:off x="7483159" y="1550473"/>
              <a:ext cx="495649" cy="261610"/>
            </a:xfrm>
            <a:prstGeom prst="rect">
              <a:avLst/>
            </a:prstGeom>
            <a:noFill/>
          </p:spPr>
          <p:txBody>
            <a:bodyPr wrap="none" rtlCol="0">
              <a:spAutoFit/>
            </a:bodyPr>
            <a:lstStyle/>
            <a:p>
              <a:r>
                <a:rPr lang="es-ES" sz="1100" b="1" dirty="0">
                  <a:solidFill>
                    <a:schemeClr val="tx2">
                      <a:lumMod val="60000"/>
                      <a:lumOff val="40000"/>
                    </a:schemeClr>
                  </a:solidFill>
                </a:rPr>
                <a:t>Color</a:t>
              </a:r>
            </a:p>
          </p:txBody>
        </p:sp>
        <p:cxnSp>
          <p:nvCxnSpPr>
            <p:cNvPr id="186" name="Conector recto de flecha 68">
              <a:extLst>
                <a:ext uri="{FF2B5EF4-FFF2-40B4-BE49-F238E27FC236}">
                  <a16:creationId xmlns:a16="http://schemas.microsoft.com/office/drawing/2014/main" id="{15263949-FF94-D84E-9276-EB632FF7636A}"/>
                </a:ext>
              </a:extLst>
            </p:cNvPr>
            <p:cNvCxnSpPr/>
            <p:nvPr/>
          </p:nvCxnSpPr>
          <p:spPr>
            <a:xfrm flipV="1">
              <a:off x="7627175" y="1372467"/>
              <a:ext cx="160866" cy="244583"/>
            </a:xfrm>
            <a:prstGeom prst="straightConnector1">
              <a:avLst/>
            </a:prstGeom>
            <a:ln w="19050" cmpd="sng">
              <a:solidFill>
                <a:schemeClr val="tx2">
                  <a:lumMod val="60000"/>
                  <a:lumOff val="40000"/>
                </a:schemeClr>
              </a:solidFill>
              <a:tailEnd type="arrow"/>
            </a:ln>
            <a:effectLst/>
          </p:spPr>
          <p:style>
            <a:lnRef idx="2">
              <a:schemeClr val="accent1"/>
            </a:lnRef>
            <a:fillRef idx="0">
              <a:schemeClr val="accent1"/>
            </a:fillRef>
            <a:effectRef idx="1">
              <a:schemeClr val="accent1"/>
            </a:effectRef>
            <a:fontRef idx="minor">
              <a:schemeClr val="tx1"/>
            </a:fontRef>
          </p:style>
        </p:cxnSp>
      </p:grpSp>
      <p:cxnSp>
        <p:nvCxnSpPr>
          <p:cNvPr id="188" name="Conector recto de flecha 59">
            <a:extLst>
              <a:ext uri="{FF2B5EF4-FFF2-40B4-BE49-F238E27FC236}">
                <a16:creationId xmlns:a16="http://schemas.microsoft.com/office/drawing/2014/main" id="{E868D7E1-65AC-6B45-ABF1-E3B59DC0832F}"/>
              </a:ext>
            </a:extLst>
          </p:cNvPr>
          <p:cNvCxnSpPr>
            <a:cxnSpLocks/>
          </p:cNvCxnSpPr>
          <p:nvPr/>
        </p:nvCxnSpPr>
        <p:spPr>
          <a:xfrm flipV="1">
            <a:off x="5793897" y="1487606"/>
            <a:ext cx="436081" cy="962547"/>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pic>
        <p:nvPicPr>
          <p:cNvPr id="190" name="Picture 189">
            <a:extLst>
              <a:ext uri="{FF2B5EF4-FFF2-40B4-BE49-F238E27FC236}">
                <a16:creationId xmlns:a16="http://schemas.microsoft.com/office/drawing/2014/main" id="{34EBC12C-A2C8-FA46-AEA6-7CA61DCC20BD}"/>
              </a:ext>
            </a:extLst>
          </p:cNvPr>
          <p:cNvPicPr>
            <a:picLocks noChangeAspect="1"/>
          </p:cNvPicPr>
          <p:nvPr/>
        </p:nvPicPr>
        <p:blipFill>
          <a:blip r:embed="rId9"/>
          <a:stretch>
            <a:fillRect/>
          </a:stretch>
        </p:blipFill>
        <p:spPr>
          <a:xfrm>
            <a:off x="6565709" y="4542136"/>
            <a:ext cx="2315191" cy="1560653"/>
          </a:xfrm>
          <a:prstGeom prst="rect">
            <a:avLst/>
          </a:prstGeom>
        </p:spPr>
      </p:pic>
      <p:sp>
        <p:nvSpPr>
          <p:cNvPr id="76" name="Llamada ovalada 75"/>
          <p:cNvSpPr/>
          <p:nvPr/>
        </p:nvSpPr>
        <p:spPr>
          <a:xfrm>
            <a:off x="3743216" y="3800321"/>
            <a:ext cx="3277055" cy="2474853"/>
          </a:xfrm>
          <a:prstGeom prst="wedgeEllipseCallout">
            <a:avLst>
              <a:gd name="adj1" fmla="val 54168"/>
              <a:gd name="adj2" fmla="val 86990"/>
            </a:avLst>
          </a:prstGeom>
          <a:solidFill>
            <a:schemeClr val="bg1"/>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s-ES_tradnl" sz="1600" dirty="0">
                <a:solidFill>
                  <a:schemeClr val="accent6">
                    <a:lumMod val="75000"/>
                  </a:schemeClr>
                </a:solidFill>
                <a:latin typeface="Arial"/>
                <a:cs typeface="Arial"/>
              </a:rPr>
              <a:t>La asignación de los valores de clima a cada punto también se hace en QGIS e implica extraer el valor de los mapas de temperatura y precipitación a cada punto</a:t>
            </a:r>
            <a:endParaRPr lang="es-ES" sz="1600" dirty="0">
              <a:solidFill>
                <a:schemeClr val="accent6">
                  <a:lumMod val="75000"/>
                </a:schemeClr>
              </a:solidFill>
              <a:latin typeface="Arial"/>
              <a:cs typeface="Arial"/>
            </a:endParaRPr>
          </a:p>
        </p:txBody>
      </p:sp>
      <p:graphicFrame>
        <p:nvGraphicFramePr>
          <p:cNvPr id="191" name="Tabla 58">
            <a:extLst>
              <a:ext uri="{FF2B5EF4-FFF2-40B4-BE49-F238E27FC236}">
                <a16:creationId xmlns:a16="http://schemas.microsoft.com/office/drawing/2014/main" id="{AB11D8B9-FA12-454C-B614-945BC0A1D7BE}"/>
              </a:ext>
            </a:extLst>
          </p:cNvPr>
          <p:cNvGraphicFramePr>
            <a:graphicFrameLocks noGrp="1"/>
          </p:cNvGraphicFramePr>
          <p:nvPr>
            <p:extLst>
              <p:ext uri="{D42A27DB-BD31-4B8C-83A1-F6EECF244321}">
                <p14:modId xmlns:p14="http://schemas.microsoft.com/office/powerpoint/2010/main" val="2688161183"/>
              </p:ext>
            </p:extLst>
          </p:nvPr>
        </p:nvGraphicFramePr>
        <p:xfrm>
          <a:off x="5332644" y="2436853"/>
          <a:ext cx="1025529" cy="1066800"/>
        </p:xfrm>
        <a:graphic>
          <a:graphicData uri="http://schemas.openxmlformats.org/drawingml/2006/table">
            <a:tbl>
              <a:tblPr firstRow="1" bandRow="1">
                <a:tableStyleId>{5C22544A-7EE6-4342-B048-85BDC9FD1C3A}</a:tableStyleId>
              </a:tblPr>
              <a:tblGrid>
                <a:gridCol w="542611">
                  <a:extLst>
                    <a:ext uri="{9D8B030D-6E8A-4147-A177-3AD203B41FA5}">
                      <a16:colId xmlns:a16="http://schemas.microsoft.com/office/drawing/2014/main" val="20001"/>
                    </a:ext>
                  </a:extLst>
                </a:gridCol>
                <a:gridCol w="482918">
                  <a:extLst>
                    <a:ext uri="{9D8B030D-6E8A-4147-A177-3AD203B41FA5}">
                      <a16:colId xmlns:a16="http://schemas.microsoft.com/office/drawing/2014/main" val="20002"/>
                    </a:ext>
                  </a:extLst>
                </a:gridCol>
              </a:tblGrid>
              <a:tr h="0">
                <a:tc>
                  <a:txBody>
                    <a:bodyPr/>
                    <a:lstStyle/>
                    <a:p>
                      <a:r>
                        <a:rPr lang="es-ES" sz="800" dirty="0">
                          <a:latin typeface="Arial"/>
                          <a:cs typeface="Arial"/>
                        </a:rPr>
                        <a:t>Bioma</a:t>
                      </a:r>
                    </a:p>
                  </a:txBody>
                  <a:tcPr/>
                </a:tc>
                <a:tc>
                  <a:txBody>
                    <a:bodyPr/>
                    <a:lstStyle/>
                    <a:p>
                      <a:r>
                        <a:rPr lang="es-ES" sz="800" dirty="0">
                          <a:latin typeface="Arial"/>
                          <a:cs typeface="Arial"/>
                        </a:rPr>
                        <a:t>Color</a:t>
                      </a:r>
                    </a:p>
                  </a:txBody>
                  <a:tcPr/>
                </a:tc>
                <a:extLst>
                  <a:ext uri="{0D108BD9-81ED-4DB2-BD59-A6C34878D82A}">
                    <a16:rowId xmlns:a16="http://schemas.microsoft.com/office/drawing/2014/main" val="10000"/>
                  </a:ext>
                </a:extLst>
              </a:tr>
              <a:tr h="0">
                <a:tc>
                  <a:txBody>
                    <a:bodyPr/>
                    <a:lstStyle/>
                    <a:p>
                      <a:pPr algn="r"/>
                      <a:r>
                        <a:rPr lang="es-ES" sz="800" dirty="0">
                          <a:latin typeface="Arial"/>
                          <a:cs typeface="Arial"/>
                        </a:rPr>
                        <a:t>1</a:t>
                      </a:r>
                    </a:p>
                  </a:txBody>
                  <a:tcPr/>
                </a:tc>
                <a:tc>
                  <a:txBody>
                    <a:bodyPr/>
                    <a:lstStyle/>
                    <a:p>
                      <a:pPr algn="r"/>
                      <a:r>
                        <a:rPr lang="es-ES" sz="800" dirty="0">
                          <a:latin typeface="Arial"/>
                          <a:cs typeface="Arial"/>
                        </a:rPr>
                        <a:t>Red</a:t>
                      </a:r>
                    </a:p>
                  </a:txBody>
                  <a:tcPr/>
                </a:tc>
                <a:extLst>
                  <a:ext uri="{0D108BD9-81ED-4DB2-BD59-A6C34878D82A}">
                    <a16:rowId xmlns:a16="http://schemas.microsoft.com/office/drawing/2014/main" val="10001"/>
                  </a:ext>
                </a:extLst>
              </a:tr>
              <a:tr h="0">
                <a:tc>
                  <a:txBody>
                    <a:bodyPr/>
                    <a:lstStyle/>
                    <a:p>
                      <a:pPr algn="r"/>
                      <a:r>
                        <a:rPr lang="es-ES" sz="800" dirty="0">
                          <a:latin typeface="Arial"/>
                          <a:cs typeface="Arial"/>
                        </a:rPr>
                        <a:t>2</a:t>
                      </a:r>
                    </a:p>
                  </a:txBody>
                  <a:tcPr/>
                </a:tc>
                <a:tc>
                  <a:txBody>
                    <a:bodyPr/>
                    <a:lstStyle/>
                    <a:p>
                      <a:pPr algn="r"/>
                      <a:r>
                        <a:rPr lang="es-ES" sz="800" dirty="0" err="1">
                          <a:latin typeface="Arial"/>
                          <a:cs typeface="Arial"/>
                        </a:rPr>
                        <a:t>Yellow</a:t>
                      </a:r>
                      <a:endParaRPr lang="es-ES" sz="800" dirty="0">
                        <a:latin typeface="Arial"/>
                        <a:cs typeface="Arial"/>
                      </a:endParaRPr>
                    </a:p>
                  </a:txBody>
                  <a:tcPr/>
                </a:tc>
                <a:extLst>
                  <a:ext uri="{0D108BD9-81ED-4DB2-BD59-A6C34878D82A}">
                    <a16:rowId xmlns:a16="http://schemas.microsoft.com/office/drawing/2014/main" val="10002"/>
                  </a:ext>
                </a:extLst>
              </a:tr>
              <a:tr h="0">
                <a:tc>
                  <a:txBody>
                    <a:bodyPr/>
                    <a:lstStyle/>
                    <a:p>
                      <a:pPr algn="r"/>
                      <a:r>
                        <a:rPr lang="es-ES" sz="800" dirty="0">
                          <a:latin typeface="Arial"/>
                          <a:cs typeface="Arial"/>
                        </a:rPr>
                        <a:t>3</a:t>
                      </a:r>
                    </a:p>
                  </a:txBody>
                  <a:tcPr/>
                </a:tc>
                <a:tc>
                  <a:txBody>
                    <a:bodyPr/>
                    <a:lstStyle/>
                    <a:p>
                      <a:pPr algn="r"/>
                      <a:r>
                        <a:rPr lang="es-ES" sz="800" dirty="0">
                          <a:latin typeface="Arial"/>
                          <a:cs typeface="Arial"/>
                        </a:rPr>
                        <a:t>Green</a:t>
                      </a:r>
                    </a:p>
                  </a:txBody>
                  <a:tcPr/>
                </a:tc>
                <a:extLst>
                  <a:ext uri="{0D108BD9-81ED-4DB2-BD59-A6C34878D82A}">
                    <a16:rowId xmlns:a16="http://schemas.microsoft.com/office/drawing/2014/main" val="10003"/>
                  </a:ext>
                </a:extLst>
              </a:tr>
              <a:tr h="0">
                <a:tc>
                  <a:txBody>
                    <a:bodyPr/>
                    <a:lstStyle/>
                    <a:p>
                      <a:pPr algn="r"/>
                      <a:r>
                        <a:rPr lang="es-ES" sz="800" dirty="0">
                          <a:latin typeface="Arial"/>
                          <a:cs typeface="Arial"/>
                        </a:rPr>
                        <a:t>4</a:t>
                      </a:r>
                    </a:p>
                  </a:txBody>
                  <a:tcPr/>
                </a:tc>
                <a:tc>
                  <a:txBody>
                    <a:bodyPr/>
                    <a:lstStyle/>
                    <a:p>
                      <a:pPr algn="r"/>
                      <a:r>
                        <a:rPr lang="es-ES" sz="800" dirty="0" err="1">
                          <a:latin typeface="Arial"/>
                          <a:cs typeface="Arial"/>
                        </a:rPr>
                        <a:t>Purple</a:t>
                      </a:r>
                      <a:endParaRPr lang="es-ES" sz="800" dirty="0">
                        <a:latin typeface="Arial"/>
                        <a:cs typeface="Arial"/>
                      </a:endParaRP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8487045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9"/>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Lst>
  </p:timing>
</p:sld>
</file>

<file path=ppt/slides/slide2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70" name="Forma libre 69"/>
          <p:cNvSpPr/>
          <p:nvPr/>
        </p:nvSpPr>
        <p:spPr>
          <a:xfrm>
            <a:off x="107820" y="143779"/>
            <a:ext cx="8877437" cy="6458113"/>
          </a:xfrm>
          <a:custGeom>
            <a:avLst/>
            <a:gdLst>
              <a:gd name="connsiteX0" fmla="*/ 8829516 w 8877437"/>
              <a:gd name="connsiteY0" fmla="*/ 1210147 h 6470094"/>
              <a:gd name="connsiteX1" fmla="*/ 7883068 w 8877437"/>
              <a:gd name="connsiteY1" fmla="*/ 1210147 h 6470094"/>
              <a:gd name="connsiteX2" fmla="*/ 6002154 w 8877437"/>
              <a:gd name="connsiteY2" fmla="*/ 3199102 h 6470094"/>
              <a:gd name="connsiteX3" fmla="*/ 5990173 w 8877437"/>
              <a:gd name="connsiteY3" fmla="*/ 6458112 h 6470094"/>
              <a:gd name="connsiteX4" fmla="*/ 23961 w 8877437"/>
              <a:gd name="connsiteY4" fmla="*/ 6470094 h 6470094"/>
              <a:gd name="connsiteX5" fmla="*/ 0 w 8877437"/>
              <a:gd name="connsiteY5" fmla="*/ 11982 h 6470094"/>
              <a:gd name="connsiteX6" fmla="*/ 8877437 w 8877437"/>
              <a:gd name="connsiteY6" fmla="*/ 0 h 6470094"/>
              <a:gd name="connsiteX7" fmla="*/ 8829516 w 8877437"/>
              <a:gd name="connsiteY7" fmla="*/ 1210147 h 6470094"/>
              <a:gd name="connsiteX0" fmla="*/ 8876083 w 8877437"/>
              <a:gd name="connsiteY0" fmla="*/ 1205914 h 6470094"/>
              <a:gd name="connsiteX1" fmla="*/ 7883068 w 8877437"/>
              <a:gd name="connsiteY1" fmla="*/ 1210147 h 6470094"/>
              <a:gd name="connsiteX2" fmla="*/ 6002154 w 8877437"/>
              <a:gd name="connsiteY2" fmla="*/ 3199102 h 6470094"/>
              <a:gd name="connsiteX3" fmla="*/ 5990173 w 8877437"/>
              <a:gd name="connsiteY3" fmla="*/ 6458112 h 6470094"/>
              <a:gd name="connsiteX4" fmla="*/ 23961 w 8877437"/>
              <a:gd name="connsiteY4" fmla="*/ 6470094 h 6470094"/>
              <a:gd name="connsiteX5" fmla="*/ 0 w 8877437"/>
              <a:gd name="connsiteY5" fmla="*/ 11982 h 6470094"/>
              <a:gd name="connsiteX6" fmla="*/ 8877437 w 8877437"/>
              <a:gd name="connsiteY6" fmla="*/ 0 h 6470094"/>
              <a:gd name="connsiteX7" fmla="*/ 8876083 w 8877437"/>
              <a:gd name="connsiteY7" fmla="*/ 1205914 h 6470094"/>
              <a:gd name="connsiteX0" fmla="*/ 8732319 w 8877437"/>
              <a:gd name="connsiteY0" fmla="*/ 1205914 h 6470094"/>
              <a:gd name="connsiteX1" fmla="*/ 7883068 w 8877437"/>
              <a:gd name="connsiteY1" fmla="*/ 1210147 h 6470094"/>
              <a:gd name="connsiteX2" fmla="*/ 6002154 w 8877437"/>
              <a:gd name="connsiteY2" fmla="*/ 3199102 h 6470094"/>
              <a:gd name="connsiteX3" fmla="*/ 5990173 w 8877437"/>
              <a:gd name="connsiteY3" fmla="*/ 6458112 h 6470094"/>
              <a:gd name="connsiteX4" fmla="*/ 23961 w 8877437"/>
              <a:gd name="connsiteY4" fmla="*/ 6470094 h 6470094"/>
              <a:gd name="connsiteX5" fmla="*/ 0 w 8877437"/>
              <a:gd name="connsiteY5" fmla="*/ 11982 h 6470094"/>
              <a:gd name="connsiteX6" fmla="*/ 8877437 w 8877437"/>
              <a:gd name="connsiteY6" fmla="*/ 0 h 6470094"/>
              <a:gd name="connsiteX7" fmla="*/ 8732319 w 8877437"/>
              <a:gd name="connsiteY7" fmla="*/ 1205914 h 6470094"/>
              <a:gd name="connsiteX0" fmla="*/ 8732319 w 8733673"/>
              <a:gd name="connsiteY0" fmla="*/ 1205914 h 6470094"/>
              <a:gd name="connsiteX1" fmla="*/ 7883068 w 8733673"/>
              <a:gd name="connsiteY1" fmla="*/ 1210147 h 6470094"/>
              <a:gd name="connsiteX2" fmla="*/ 6002154 w 8733673"/>
              <a:gd name="connsiteY2" fmla="*/ 3199102 h 6470094"/>
              <a:gd name="connsiteX3" fmla="*/ 5990173 w 8733673"/>
              <a:gd name="connsiteY3" fmla="*/ 6458112 h 6470094"/>
              <a:gd name="connsiteX4" fmla="*/ 23961 w 8733673"/>
              <a:gd name="connsiteY4" fmla="*/ 6470094 h 6470094"/>
              <a:gd name="connsiteX5" fmla="*/ 0 w 8733673"/>
              <a:gd name="connsiteY5" fmla="*/ 11982 h 6470094"/>
              <a:gd name="connsiteX6" fmla="*/ 8733673 w 8733673"/>
              <a:gd name="connsiteY6" fmla="*/ 0 h 6470094"/>
              <a:gd name="connsiteX7" fmla="*/ 8732319 w 8733673"/>
              <a:gd name="connsiteY7" fmla="*/ 1205914 h 6470094"/>
              <a:gd name="connsiteX0" fmla="*/ 8876083 w 8877437"/>
              <a:gd name="connsiteY0" fmla="*/ 1205914 h 6470094"/>
              <a:gd name="connsiteX1" fmla="*/ 8026832 w 8877437"/>
              <a:gd name="connsiteY1" fmla="*/ 1210147 h 6470094"/>
              <a:gd name="connsiteX2" fmla="*/ 6145918 w 8877437"/>
              <a:gd name="connsiteY2" fmla="*/ 3199102 h 6470094"/>
              <a:gd name="connsiteX3" fmla="*/ 6133937 w 8877437"/>
              <a:gd name="connsiteY3" fmla="*/ 6458112 h 6470094"/>
              <a:gd name="connsiteX4" fmla="*/ 167725 w 8877437"/>
              <a:gd name="connsiteY4" fmla="*/ 6470094 h 6470094"/>
              <a:gd name="connsiteX5" fmla="*/ 0 w 8877437"/>
              <a:gd name="connsiteY5" fmla="*/ 11982 h 6470094"/>
              <a:gd name="connsiteX6" fmla="*/ 8877437 w 8877437"/>
              <a:gd name="connsiteY6" fmla="*/ 0 h 6470094"/>
              <a:gd name="connsiteX7" fmla="*/ 8876083 w 8877437"/>
              <a:gd name="connsiteY7" fmla="*/ 1205914 h 6470094"/>
              <a:gd name="connsiteX0" fmla="*/ 8876083 w 8877437"/>
              <a:gd name="connsiteY0" fmla="*/ 1205914 h 6458113"/>
              <a:gd name="connsiteX1" fmla="*/ 8026832 w 8877437"/>
              <a:gd name="connsiteY1" fmla="*/ 1210147 h 6458113"/>
              <a:gd name="connsiteX2" fmla="*/ 6145918 w 8877437"/>
              <a:gd name="connsiteY2" fmla="*/ 3199102 h 6458113"/>
              <a:gd name="connsiteX3" fmla="*/ 6133937 w 8877437"/>
              <a:gd name="connsiteY3" fmla="*/ 6458112 h 6458113"/>
              <a:gd name="connsiteX4" fmla="*/ 23961 w 8877437"/>
              <a:gd name="connsiteY4" fmla="*/ 6458113 h 6458113"/>
              <a:gd name="connsiteX5" fmla="*/ 0 w 8877437"/>
              <a:gd name="connsiteY5" fmla="*/ 11982 h 6458113"/>
              <a:gd name="connsiteX6" fmla="*/ 8877437 w 8877437"/>
              <a:gd name="connsiteY6" fmla="*/ 0 h 6458113"/>
              <a:gd name="connsiteX7" fmla="*/ 8876083 w 8877437"/>
              <a:gd name="connsiteY7" fmla="*/ 1205914 h 6458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77437" h="6458113">
                <a:moveTo>
                  <a:pt x="8876083" y="1205914"/>
                </a:moveTo>
                <a:lnTo>
                  <a:pt x="8026832" y="1210147"/>
                </a:lnTo>
                <a:lnTo>
                  <a:pt x="6145918" y="3199102"/>
                </a:lnTo>
                <a:cubicBezTo>
                  <a:pt x="6141924" y="4285439"/>
                  <a:pt x="6137931" y="5371775"/>
                  <a:pt x="6133937" y="6458112"/>
                </a:cubicBezTo>
                <a:lnTo>
                  <a:pt x="23961" y="6458113"/>
                </a:lnTo>
                <a:lnTo>
                  <a:pt x="0" y="11982"/>
                </a:lnTo>
                <a:lnTo>
                  <a:pt x="8877437" y="0"/>
                </a:lnTo>
                <a:cubicBezTo>
                  <a:pt x="8876986" y="401971"/>
                  <a:pt x="8876534" y="803943"/>
                  <a:pt x="8876083" y="1205914"/>
                </a:cubicBezTo>
                <a:close/>
              </a:path>
            </a:pathLst>
          </a:custGeom>
          <a:solidFill>
            <a:schemeClr val="accent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71" name="Forma libre 70"/>
          <p:cNvSpPr/>
          <p:nvPr/>
        </p:nvSpPr>
        <p:spPr>
          <a:xfrm>
            <a:off x="6373545" y="1461762"/>
            <a:ext cx="2623696" cy="5128148"/>
          </a:xfrm>
          <a:custGeom>
            <a:avLst/>
            <a:gdLst>
              <a:gd name="connsiteX0" fmla="*/ 1844973 w 2623696"/>
              <a:gd name="connsiteY0" fmla="*/ 35945 h 5128148"/>
              <a:gd name="connsiteX1" fmla="*/ 0 w 2623696"/>
              <a:gd name="connsiteY1" fmla="*/ 1917065 h 5128148"/>
              <a:gd name="connsiteX2" fmla="*/ 11980 w 2623696"/>
              <a:gd name="connsiteY2" fmla="*/ 5128148 h 5128148"/>
              <a:gd name="connsiteX3" fmla="*/ 2611715 w 2623696"/>
              <a:gd name="connsiteY3" fmla="*/ 5128148 h 5128148"/>
              <a:gd name="connsiteX4" fmla="*/ 2623696 w 2623696"/>
              <a:gd name="connsiteY4" fmla="*/ 0 h 5128148"/>
              <a:gd name="connsiteX5" fmla="*/ 1809032 w 2623696"/>
              <a:gd name="connsiteY5" fmla="*/ 0 h 5128148"/>
              <a:gd name="connsiteX6" fmla="*/ 1844973 w 2623696"/>
              <a:gd name="connsiteY6" fmla="*/ 35945 h 5128148"/>
              <a:gd name="connsiteX0" fmla="*/ 1809032 w 2623696"/>
              <a:gd name="connsiteY0" fmla="*/ 0 h 5128148"/>
              <a:gd name="connsiteX1" fmla="*/ 0 w 2623696"/>
              <a:gd name="connsiteY1" fmla="*/ 1917065 h 5128148"/>
              <a:gd name="connsiteX2" fmla="*/ 11980 w 2623696"/>
              <a:gd name="connsiteY2" fmla="*/ 5128148 h 5128148"/>
              <a:gd name="connsiteX3" fmla="*/ 2611715 w 2623696"/>
              <a:gd name="connsiteY3" fmla="*/ 5128148 h 5128148"/>
              <a:gd name="connsiteX4" fmla="*/ 2623696 w 2623696"/>
              <a:gd name="connsiteY4" fmla="*/ 0 h 5128148"/>
              <a:gd name="connsiteX5" fmla="*/ 1809032 w 2623696"/>
              <a:gd name="connsiteY5" fmla="*/ 0 h 512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23696" h="5128148">
                <a:moveTo>
                  <a:pt x="1809032" y="0"/>
                </a:moveTo>
                <a:lnTo>
                  <a:pt x="0" y="1917065"/>
                </a:lnTo>
                <a:cubicBezTo>
                  <a:pt x="3993" y="2987426"/>
                  <a:pt x="7987" y="4057787"/>
                  <a:pt x="11980" y="5128148"/>
                </a:cubicBezTo>
                <a:lnTo>
                  <a:pt x="2611715" y="5128148"/>
                </a:lnTo>
                <a:cubicBezTo>
                  <a:pt x="2615709" y="3418765"/>
                  <a:pt x="2619702" y="1709383"/>
                  <a:pt x="2623696" y="0"/>
                </a:cubicBezTo>
                <a:lnTo>
                  <a:pt x="1809032" y="0"/>
                </a:lnTo>
                <a:close/>
              </a:path>
            </a:pathLst>
          </a:custGeom>
          <a:solidFill>
            <a:schemeClr val="accent6">
              <a:lumMod val="40000"/>
              <a:lumOff val="60000"/>
            </a:schemeClr>
          </a:solidFill>
          <a:ln w="1270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155" name="Forma libre 73">
            <a:extLst>
              <a:ext uri="{FF2B5EF4-FFF2-40B4-BE49-F238E27FC236}">
                <a16:creationId xmlns:a16="http://schemas.microsoft.com/office/drawing/2014/main" id="{36927152-680E-4340-A3AE-B34A96E82748}"/>
              </a:ext>
            </a:extLst>
          </p:cNvPr>
          <p:cNvSpPr/>
          <p:nvPr/>
        </p:nvSpPr>
        <p:spPr>
          <a:xfrm>
            <a:off x="7813158" y="911867"/>
            <a:ext cx="791386" cy="3582335"/>
          </a:xfrm>
          <a:custGeom>
            <a:avLst/>
            <a:gdLst>
              <a:gd name="connsiteX0" fmla="*/ 0 w 835836"/>
              <a:gd name="connsiteY0" fmla="*/ 10856 h 3582335"/>
              <a:gd name="connsiteX1" fmla="*/ 792416 w 835836"/>
              <a:gd name="connsiteY1" fmla="*/ 0 h 3582335"/>
              <a:gd name="connsiteX2" fmla="*/ 835836 w 835836"/>
              <a:gd name="connsiteY2" fmla="*/ 3061268 h 3582335"/>
              <a:gd name="connsiteX3" fmla="*/ 206245 w 835836"/>
              <a:gd name="connsiteY3" fmla="*/ 3582335 h 3582335"/>
              <a:gd name="connsiteX0" fmla="*/ 0 w 816786"/>
              <a:gd name="connsiteY0" fmla="*/ 0 h 3590529"/>
              <a:gd name="connsiteX1" fmla="*/ 773366 w 816786"/>
              <a:gd name="connsiteY1" fmla="*/ 8194 h 3590529"/>
              <a:gd name="connsiteX2" fmla="*/ 816786 w 816786"/>
              <a:gd name="connsiteY2" fmla="*/ 3069462 h 3590529"/>
              <a:gd name="connsiteX3" fmla="*/ 187195 w 816786"/>
              <a:gd name="connsiteY3" fmla="*/ 3590529 h 3590529"/>
              <a:gd name="connsiteX0" fmla="*/ 0 w 816786"/>
              <a:gd name="connsiteY0" fmla="*/ 4506 h 3582335"/>
              <a:gd name="connsiteX1" fmla="*/ 773366 w 816786"/>
              <a:gd name="connsiteY1" fmla="*/ 0 h 3582335"/>
              <a:gd name="connsiteX2" fmla="*/ 816786 w 816786"/>
              <a:gd name="connsiteY2" fmla="*/ 3061268 h 3582335"/>
              <a:gd name="connsiteX3" fmla="*/ 187195 w 816786"/>
              <a:gd name="connsiteY3" fmla="*/ 3582335 h 3582335"/>
              <a:gd name="connsiteX0" fmla="*/ 0 w 791386"/>
              <a:gd name="connsiteY0" fmla="*/ 4506 h 3582335"/>
              <a:gd name="connsiteX1" fmla="*/ 773366 w 791386"/>
              <a:gd name="connsiteY1" fmla="*/ 0 h 3582335"/>
              <a:gd name="connsiteX2" fmla="*/ 791386 w 791386"/>
              <a:gd name="connsiteY2" fmla="*/ 3061268 h 3582335"/>
              <a:gd name="connsiteX3" fmla="*/ 187195 w 791386"/>
              <a:gd name="connsiteY3" fmla="*/ 3582335 h 3582335"/>
            </a:gdLst>
            <a:ahLst/>
            <a:cxnLst>
              <a:cxn ang="0">
                <a:pos x="connsiteX0" y="connsiteY0"/>
              </a:cxn>
              <a:cxn ang="0">
                <a:pos x="connsiteX1" y="connsiteY1"/>
              </a:cxn>
              <a:cxn ang="0">
                <a:pos x="connsiteX2" y="connsiteY2"/>
              </a:cxn>
              <a:cxn ang="0">
                <a:pos x="connsiteX3" y="connsiteY3"/>
              </a:cxn>
            </a:cxnLst>
            <a:rect l="l" t="t" r="r" b="b"/>
            <a:pathLst>
              <a:path w="791386" h="3582335">
                <a:moveTo>
                  <a:pt x="0" y="4506"/>
                </a:moveTo>
                <a:lnTo>
                  <a:pt x="773366" y="0"/>
                </a:lnTo>
                <a:lnTo>
                  <a:pt x="791386" y="3061268"/>
                </a:lnTo>
                <a:lnTo>
                  <a:pt x="187195" y="3582335"/>
                </a:lnTo>
              </a:path>
            </a:pathLst>
          </a:cu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grpSp>
        <p:nvGrpSpPr>
          <p:cNvPr id="13" name="Agrupar 12"/>
          <p:cNvGrpSpPr/>
          <p:nvPr/>
        </p:nvGrpSpPr>
        <p:grpSpPr>
          <a:xfrm>
            <a:off x="3993919" y="524108"/>
            <a:ext cx="1356547" cy="4148738"/>
            <a:chOff x="3993919" y="524108"/>
            <a:chExt cx="1356547" cy="4148738"/>
          </a:xfrm>
        </p:grpSpPr>
        <p:sp>
          <p:nvSpPr>
            <p:cNvPr id="140" name="Rombo 139"/>
            <p:cNvSpPr/>
            <p:nvPr/>
          </p:nvSpPr>
          <p:spPr>
            <a:xfrm>
              <a:off x="4296198" y="524108"/>
              <a:ext cx="742950" cy="769224"/>
            </a:xfrm>
            <a:prstGeom prst="diamond">
              <a:avLst/>
            </a:prstGeom>
            <a:solidFill>
              <a:schemeClr val="tx2">
                <a:lumMod val="60000"/>
                <a:lumOff val="40000"/>
              </a:schemeClr>
            </a:solidFill>
            <a:ln w="190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s-ES" sz="700" b="1" dirty="0">
                  <a:solidFill>
                    <a:schemeClr val="bg1"/>
                  </a:solidFill>
                  <a:latin typeface="Arial"/>
                  <a:cs typeface="Arial"/>
                </a:rPr>
                <a:t>Extraer valores de cada píxel</a:t>
              </a:r>
            </a:p>
          </p:txBody>
        </p:sp>
        <p:cxnSp>
          <p:nvCxnSpPr>
            <p:cNvPr id="161" name="Conector recto de flecha 160"/>
            <p:cNvCxnSpPr/>
            <p:nvPr/>
          </p:nvCxnSpPr>
          <p:spPr>
            <a:xfrm>
              <a:off x="3995936" y="908720"/>
              <a:ext cx="306160" cy="4581"/>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63" name="Conector recto de flecha 162"/>
            <p:cNvCxnSpPr/>
            <p:nvPr/>
          </p:nvCxnSpPr>
          <p:spPr>
            <a:xfrm>
              <a:off x="5044306" y="908720"/>
              <a:ext cx="306160" cy="4581"/>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sp>
          <p:nvSpPr>
            <p:cNvPr id="164" name="Forma libre 163"/>
            <p:cNvSpPr/>
            <p:nvPr/>
          </p:nvSpPr>
          <p:spPr>
            <a:xfrm>
              <a:off x="4026765" y="1306000"/>
              <a:ext cx="753392" cy="3366846"/>
            </a:xfrm>
            <a:custGeom>
              <a:avLst/>
              <a:gdLst>
                <a:gd name="connsiteX0" fmla="*/ 0 w 646939"/>
                <a:gd name="connsiteY0" fmla="*/ 3366846 h 3366846"/>
                <a:gd name="connsiteX1" fmla="*/ 646939 w 646939"/>
                <a:gd name="connsiteY1" fmla="*/ 3354864 h 3366846"/>
                <a:gd name="connsiteX2" fmla="*/ 622978 w 646939"/>
                <a:gd name="connsiteY2" fmla="*/ 0 h 3366846"/>
              </a:gdLst>
              <a:ahLst/>
              <a:cxnLst>
                <a:cxn ang="0">
                  <a:pos x="connsiteX0" y="connsiteY0"/>
                </a:cxn>
                <a:cxn ang="0">
                  <a:pos x="connsiteX1" y="connsiteY1"/>
                </a:cxn>
                <a:cxn ang="0">
                  <a:pos x="connsiteX2" y="connsiteY2"/>
                </a:cxn>
              </a:cxnLst>
              <a:rect l="l" t="t" r="r" b="b"/>
              <a:pathLst>
                <a:path w="646939" h="3366846">
                  <a:moveTo>
                    <a:pt x="0" y="3366846"/>
                  </a:moveTo>
                  <a:lnTo>
                    <a:pt x="646939" y="3354864"/>
                  </a:lnTo>
                  <a:lnTo>
                    <a:pt x="622978" y="0"/>
                  </a:lnTo>
                </a:path>
              </a:pathLst>
            </a:cu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sp>
          <p:nvSpPr>
            <p:cNvPr id="165" name="Forma libre 164"/>
            <p:cNvSpPr/>
            <p:nvPr/>
          </p:nvSpPr>
          <p:spPr>
            <a:xfrm>
              <a:off x="4011257" y="1306000"/>
              <a:ext cx="658919" cy="2144717"/>
            </a:xfrm>
            <a:custGeom>
              <a:avLst/>
              <a:gdLst>
                <a:gd name="connsiteX0" fmla="*/ 0 w 658919"/>
                <a:gd name="connsiteY0" fmla="*/ 2084808 h 2084808"/>
                <a:gd name="connsiteX1" fmla="*/ 658919 w 658919"/>
                <a:gd name="connsiteY1" fmla="*/ 2072826 h 2084808"/>
                <a:gd name="connsiteX2" fmla="*/ 646939 w 658919"/>
                <a:gd name="connsiteY2" fmla="*/ 0 h 2084808"/>
              </a:gdLst>
              <a:ahLst/>
              <a:cxnLst>
                <a:cxn ang="0">
                  <a:pos x="connsiteX0" y="connsiteY0"/>
                </a:cxn>
                <a:cxn ang="0">
                  <a:pos x="connsiteX1" y="connsiteY1"/>
                </a:cxn>
                <a:cxn ang="0">
                  <a:pos x="connsiteX2" y="connsiteY2"/>
                </a:cxn>
              </a:cxnLst>
              <a:rect l="l" t="t" r="r" b="b"/>
              <a:pathLst>
                <a:path w="658919" h="2084808">
                  <a:moveTo>
                    <a:pt x="0" y="2084808"/>
                  </a:moveTo>
                  <a:lnTo>
                    <a:pt x="658919" y="2072826"/>
                  </a:lnTo>
                  <a:cubicBezTo>
                    <a:pt x="654926" y="1381884"/>
                    <a:pt x="650932" y="690942"/>
                    <a:pt x="646939" y="0"/>
                  </a:cubicBezTo>
                </a:path>
              </a:pathLst>
            </a:cu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sp>
          <p:nvSpPr>
            <p:cNvPr id="166" name="Forma libre 165"/>
            <p:cNvSpPr/>
            <p:nvPr/>
          </p:nvSpPr>
          <p:spPr>
            <a:xfrm>
              <a:off x="3993919" y="1306000"/>
              <a:ext cx="548962" cy="819094"/>
            </a:xfrm>
            <a:custGeom>
              <a:avLst/>
              <a:gdLst>
                <a:gd name="connsiteX0" fmla="*/ 0 w 658919"/>
                <a:gd name="connsiteY0" fmla="*/ 2084808 h 2084808"/>
                <a:gd name="connsiteX1" fmla="*/ 658919 w 658919"/>
                <a:gd name="connsiteY1" fmla="*/ 2072826 h 2084808"/>
                <a:gd name="connsiteX2" fmla="*/ 646939 w 658919"/>
                <a:gd name="connsiteY2" fmla="*/ 0 h 2084808"/>
              </a:gdLst>
              <a:ahLst/>
              <a:cxnLst>
                <a:cxn ang="0">
                  <a:pos x="connsiteX0" y="connsiteY0"/>
                </a:cxn>
                <a:cxn ang="0">
                  <a:pos x="connsiteX1" y="connsiteY1"/>
                </a:cxn>
                <a:cxn ang="0">
                  <a:pos x="connsiteX2" y="connsiteY2"/>
                </a:cxn>
              </a:cxnLst>
              <a:rect l="l" t="t" r="r" b="b"/>
              <a:pathLst>
                <a:path w="658919" h="2084808">
                  <a:moveTo>
                    <a:pt x="0" y="2084808"/>
                  </a:moveTo>
                  <a:lnTo>
                    <a:pt x="658919" y="2072826"/>
                  </a:lnTo>
                  <a:cubicBezTo>
                    <a:pt x="654926" y="1381884"/>
                    <a:pt x="650932" y="690942"/>
                    <a:pt x="646939" y="0"/>
                  </a:cubicBezTo>
                </a:path>
              </a:pathLst>
            </a:cu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grpSp>
      <p:grpSp>
        <p:nvGrpSpPr>
          <p:cNvPr id="137" name="Agrupar 136"/>
          <p:cNvGrpSpPr/>
          <p:nvPr/>
        </p:nvGrpSpPr>
        <p:grpSpPr>
          <a:xfrm>
            <a:off x="2151627" y="4198444"/>
            <a:ext cx="2116280" cy="992114"/>
            <a:chOff x="1787648" y="4173044"/>
            <a:chExt cx="2116280" cy="992114"/>
          </a:xfrm>
        </p:grpSpPr>
        <p:sp>
          <p:nvSpPr>
            <p:cNvPr id="132" name="Paralelogramo 131"/>
            <p:cNvSpPr/>
            <p:nvPr/>
          </p:nvSpPr>
          <p:spPr>
            <a:xfrm>
              <a:off x="1787648" y="4173044"/>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2" name="Agrupar 1"/>
            <p:cNvGrpSpPr/>
            <p:nvPr/>
          </p:nvGrpSpPr>
          <p:grpSpPr>
            <a:xfrm>
              <a:off x="1868789" y="4232804"/>
              <a:ext cx="1916855" cy="899532"/>
              <a:chOff x="602556" y="3758112"/>
              <a:chExt cx="1916855" cy="899532"/>
            </a:xfrm>
          </p:grpSpPr>
          <p:pic>
            <p:nvPicPr>
              <p:cNvPr id="81" name="Imagen 80" descr="Screen Shot 2019-09-28 at 16.23.21.png"/>
              <p:cNvPicPr>
                <a:picLocks noChangeAspect="1"/>
              </p:cNvPicPr>
              <p:nvPr/>
            </p:nvPicPr>
            <p:blipFill rotWithShape="1">
              <a:blip r:embed="rId3">
                <a:extLst>
                  <a:ext uri="{28A0092B-C50C-407E-A947-70E740481C1C}">
                    <a14:useLocalDpi xmlns:a14="http://schemas.microsoft.com/office/drawing/2010/main" val="0"/>
                  </a:ext>
                </a:extLst>
              </a:blip>
              <a:srcRect l="10086" r="6441"/>
              <a:stretch/>
            </p:blipFill>
            <p:spPr>
              <a:xfrm>
                <a:off x="903262" y="3785536"/>
                <a:ext cx="1291103" cy="871200"/>
              </a:xfrm>
              <a:prstGeom prst="rect">
                <a:avLst/>
              </a:prstGeom>
              <a:scene3d>
                <a:camera prst="perspectiveFront" fov="5400000">
                  <a:rot lat="304488" lon="1206851" rev="52230"/>
                </a:camera>
                <a:lightRig rig="threePt" dir="t"/>
              </a:scene3d>
            </p:spPr>
          </p:pic>
          <p:sp>
            <p:nvSpPr>
              <p:cNvPr id="12" name="Paralelogramo 11"/>
              <p:cNvSpPr/>
              <p:nvPr/>
            </p:nvSpPr>
            <p:spPr>
              <a:xfrm>
                <a:off x="602556" y="3758112"/>
                <a:ext cx="1916855" cy="898624"/>
              </a:xfrm>
              <a:prstGeom prst="parallelogram">
                <a:avLst>
                  <a:gd name="adj" fmla="val 47664"/>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34" name="CuadroTexto 33"/>
              <p:cNvSpPr txBox="1"/>
              <p:nvPr/>
            </p:nvSpPr>
            <p:spPr>
              <a:xfrm rot="20816069">
                <a:off x="667436" y="4403728"/>
                <a:ext cx="633660" cy="253916"/>
              </a:xfrm>
              <a:prstGeom prst="rect">
                <a:avLst/>
              </a:prstGeom>
              <a:noFill/>
            </p:spPr>
            <p:txBody>
              <a:bodyPr wrap="none" rtlCol="0">
                <a:spAutoFit/>
                <a:scene3d>
                  <a:camera prst="perspectiveContrastingLeftFacing"/>
                  <a:lightRig rig="threePt" dir="t"/>
                </a:scene3d>
              </a:bodyPr>
              <a:lstStyle/>
              <a:p>
                <a:r>
                  <a:rPr lang="es-ES" sz="1050" dirty="0">
                    <a:latin typeface="Arial"/>
                    <a:cs typeface="Arial"/>
                  </a:rPr>
                  <a:t>Biomas</a:t>
                </a:r>
              </a:p>
            </p:txBody>
          </p:sp>
        </p:grpSp>
      </p:grpSp>
      <p:grpSp>
        <p:nvGrpSpPr>
          <p:cNvPr id="5" name="Agrupar 4"/>
          <p:cNvGrpSpPr/>
          <p:nvPr/>
        </p:nvGrpSpPr>
        <p:grpSpPr>
          <a:xfrm>
            <a:off x="2187567" y="2902719"/>
            <a:ext cx="2116280" cy="992114"/>
            <a:chOff x="2187567" y="2902719"/>
            <a:chExt cx="2116280" cy="992114"/>
          </a:xfrm>
        </p:grpSpPr>
        <p:sp>
          <p:nvSpPr>
            <p:cNvPr id="131" name="Paralelogramo 130"/>
            <p:cNvSpPr/>
            <p:nvPr/>
          </p:nvSpPr>
          <p:spPr>
            <a:xfrm>
              <a:off x="2187567" y="2902719"/>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17" name="Agrupar 16"/>
            <p:cNvGrpSpPr/>
            <p:nvPr/>
          </p:nvGrpSpPr>
          <p:grpSpPr>
            <a:xfrm>
              <a:off x="2277056" y="2933083"/>
              <a:ext cx="1916855" cy="898624"/>
              <a:chOff x="781312" y="1903865"/>
              <a:chExt cx="1916855" cy="898624"/>
            </a:xfrm>
          </p:grpSpPr>
          <p:pic>
            <p:nvPicPr>
              <p:cNvPr id="8" name="Imagen 7" descr="Screen Shot 2019-09-27 at 14.14.29.png"/>
              <p:cNvPicPr>
                <a:picLocks noChangeAspect="1"/>
              </p:cNvPicPr>
              <p:nvPr/>
            </p:nvPicPr>
            <p:blipFill rotWithShape="1">
              <a:blip r:embed="rId4">
                <a:extLst>
                  <a:ext uri="{28A0092B-C50C-407E-A947-70E740481C1C}">
                    <a14:useLocalDpi xmlns:a14="http://schemas.microsoft.com/office/drawing/2010/main" val="0"/>
                  </a:ext>
                </a:extLst>
              </a:blip>
              <a:srcRect l="7659" r="5227"/>
              <a:stretch/>
            </p:blipFill>
            <p:spPr>
              <a:xfrm>
                <a:off x="1152096" y="1916832"/>
                <a:ext cx="1233951" cy="871200"/>
              </a:xfrm>
              <a:prstGeom prst="rect">
                <a:avLst/>
              </a:prstGeom>
              <a:scene3d>
                <a:camera prst="perspectiveFront" fov="5400000">
                  <a:rot lat="304488" lon="1206851" rev="52230"/>
                </a:camera>
                <a:lightRig rig="threePt" dir="t"/>
              </a:scene3d>
            </p:spPr>
          </p:pic>
          <p:sp>
            <p:nvSpPr>
              <p:cNvPr id="10" name="Paralelogramo 9"/>
              <p:cNvSpPr/>
              <p:nvPr/>
            </p:nvSpPr>
            <p:spPr>
              <a:xfrm>
                <a:off x="781312" y="1903865"/>
                <a:ext cx="1916855" cy="898624"/>
              </a:xfrm>
              <a:prstGeom prst="parallelogram">
                <a:avLst>
                  <a:gd name="adj" fmla="val 47664"/>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sp>
          <p:nvSpPr>
            <p:cNvPr id="33" name="CuadroTexto 32"/>
            <p:cNvSpPr txBox="1"/>
            <p:nvPr/>
          </p:nvSpPr>
          <p:spPr>
            <a:xfrm rot="20816069">
              <a:off x="2188479" y="3597746"/>
              <a:ext cx="940573" cy="253916"/>
            </a:xfrm>
            <a:prstGeom prst="rect">
              <a:avLst/>
            </a:prstGeom>
            <a:noFill/>
          </p:spPr>
          <p:txBody>
            <a:bodyPr wrap="none" rtlCol="0">
              <a:spAutoFit/>
              <a:scene3d>
                <a:camera prst="perspectiveContrastingLeftFacing"/>
                <a:lightRig rig="threePt" dir="t"/>
              </a:scene3d>
            </a:bodyPr>
            <a:lstStyle/>
            <a:p>
              <a:r>
                <a:rPr lang="es-ES" sz="1050" dirty="0">
                  <a:latin typeface="Arial"/>
                  <a:cs typeface="Arial"/>
                </a:rPr>
                <a:t>Temperatura</a:t>
              </a:r>
            </a:p>
          </p:txBody>
        </p:sp>
      </p:grpSp>
      <p:grpSp>
        <p:nvGrpSpPr>
          <p:cNvPr id="4" name="Agrupar 3"/>
          <p:cNvGrpSpPr/>
          <p:nvPr/>
        </p:nvGrpSpPr>
        <p:grpSpPr>
          <a:xfrm>
            <a:off x="2175553" y="1556792"/>
            <a:ext cx="2128294" cy="993178"/>
            <a:chOff x="2175553" y="1556792"/>
            <a:chExt cx="2128294" cy="993178"/>
          </a:xfrm>
        </p:grpSpPr>
        <p:sp>
          <p:nvSpPr>
            <p:cNvPr id="130" name="Paralelogramo 129"/>
            <p:cNvSpPr/>
            <p:nvPr/>
          </p:nvSpPr>
          <p:spPr>
            <a:xfrm>
              <a:off x="2187567" y="1556792"/>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30" name="Agrupar 29"/>
            <p:cNvGrpSpPr/>
            <p:nvPr/>
          </p:nvGrpSpPr>
          <p:grpSpPr>
            <a:xfrm>
              <a:off x="2289983" y="1613330"/>
              <a:ext cx="1916855" cy="905241"/>
              <a:chOff x="2730507" y="1005241"/>
              <a:chExt cx="1916855" cy="905241"/>
            </a:xfrm>
          </p:grpSpPr>
          <p:grpSp>
            <p:nvGrpSpPr>
              <p:cNvPr id="18" name="Agrupar 17"/>
              <p:cNvGrpSpPr/>
              <p:nvPr/>
            </p:nvGrpSpPr>
            <p:grpSpPr>
              <a:xfrm>
                <a:off x="2730507" y="1005241"/>
                <a:ext cx="1916855" cy="898624"/>
                <a:chOff x="1054271" y="874661"/>
                <a:chExt cx="1916855" cy="898624"/>
              </a:xfrm>
            </p:grpSpPr>
            <p:sp>
              <p:nvSpPr>
                <p:cNvPr id="6" name="Paralelogramo 5"/>
                <p:cNvSpPr/>
                <p:nvPr/>
              </p:nvSpPr>
              <p:spPr>
                <a:xfrm>
                  <a:off x="1054271" y="874661"/>
                  <a:ext cx="1916855" cy="898624"/>
                </a:xfrm>
                <a:prstGeom prst="parallelogram">
                  <a:avLst>
                    <a:gd name="adj" fmla="val 47664"/>
                  </a:avLst>
                </a:prstGeom>
                <a:solidFill>
                  <a:srgbClr val="FFFFFF"/>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pic>
              <p:nvPicPr>
                <p:cNvPr id="7" name="Imagen 6" descr="Screen Shot 2019-09-27 at 14.10.13.png"/>
                <p:cNvPicPr>
                  <a:picLocks noChangeAspect="1"/>
                </p:cNvPicPr>
                <p:nvPr/>
              </p:nvPicPr>
              <p:blipFill rotWithShape="1">
                <a:blip r:embed="rId5">
                  <a:extLst>
                    <a:ext uri="{28A0092B-C50C-407E-A947-70E740481C1C}">
                      <a14:useLocalDpi xmlns:a14="http://schemas.microsoft.com/office/drawing/2010/main" val="0"/>
                    </a:ext>
                  </a:extLst>
                </a:blip>
                <a:srcRect l="8992" r="6734"/>
                <a:stretch/>
              </p:blipFill>
              <p:spPr>
                <a:xfrm>
                  <a:off x="1316567" y="884185"/>
                  <a:ext cx="1309322" cy="871468"/>
                </a:xfrm>
                <a:prstGeom prst="rect">
                  <a:avLst/>
                </a:prstGeom>
                <a:scene3d>
                  <a:camera prst="perspectiveFront" fov="5400000">
                    <a:rot lat="304488" lon="1206851" rev="52230"/>
                  </a:camera>
                  <a:lightRig rig="threePt" dir="t"/>
                </a:scene3d>
              </p:spPr>
            </p:pic>
          </p:grpSp>
          <p:cxnSp>
            <p:nvCxnSpPr>
              <p:cNvPr id="25" name="Conector recto 24"/>
              <p:cNvCxnSpPr/>
              <p:nvPr/>
            </p:nvCxnSpPr>
            <p:spPr>
              <a:xfrm flipV="1">
                <a:off x="3044825" y="1005241"/>
                <a:ext cx="107950" cy="223484"/>
              </a:xfrm>
              <a:prstGeom prst="line">
                <a:avLst/>
              </a:prstGeom>
              <a:ln w="9525" cmpd="sng">
                <a:solidFill>
                  <a:srgbClr val="7F7F7F"/>
                </a:solidFill>
              </a:ln>
            </p:spPr>
            <p:style>
              <a:lnRef idx="2">
                <a:schemeClr val="accent1"/>
              </a:lnRef>
              <a:fillRef idx="0">
                <a:schemeClr val="accent1"/>
              </a:fillRef>
              <a:effectRef idx="1">
                <a:schemeClr val="accent1"/>
              </a:effectRef>
              <a:fontRef idx="minor">
                <a:schemeClr val="tx1"/>
              </a:fontRef>
            </p:style>
          </p:cxnSp>
          <p:cxnSp>
            <p:nvCxnSpPr>
              <p:cNvPr id="27" name="Conector recto 26"/>
              <p:cNvCxnSpPr/>
              <p:nvPr/>
            </p:nvCxnSpPr>
            <p:spPr>
              <a:xfrm flipV="1">
                <a:off x="4214366" y="1686998"/>
                <a:ext cx="107950" cy="223484"/>
              </a:xfrm>
              <a:prstGeom prst="line">
                <a:avLst/>
              </a:prstGeom>
              <a:ln w="9525" cmpd="sng">
                <a:solidFill>
                  <a:srgbClr val="7F7F7F"/>
                </a:solidFill>
              </a:ln>
            </p:spPr>
            <p:style>
              <a:lnRef idx="2">
                <a:schemeClr val="accent1"/>
              </a:lnRef>
              <a:fillRef idx="0">
                <a:schemeClr val="accent1"/>
              </a:fillRef>
              <a:effectRef idx="1">
                <a:schemeClr val="accent1"/>
              </a:effectRef>
              <a:fontRef idx="minor">
                <a:schemeClr val="tx1"/>
              </a:fontRef>
            </p:style>
          </p:cxnSp>
        </p:grpSp>
        <p:sp>
          <p:nvSpPr>
            <p:cNvPr id="31" name="CuadroTexto 30"/>
            <p:cNvSpPr txBox="1"/>
            <p:nvPr/>
          </p:nvSpPr>
          <p:spPr>
            <a:xfrm rot="20816069">
              <a:off x="2175553" y="2288360"/>
              <a:ext cx="992273" cy="261610"/>
            </a:xfrm>
            <a:prstGeom prst="rect">
              <a:avLst/>
            </a:prstGeom>
            <a:noFill/>
          </p:spPr>
          <p:txBody>
            <a:bodyPr wrap="none" rtlCol="0">
              <a:spAutoFit/>
              <a:scene3d>
                <a:camera prst="perspectiveContrastingLeftFacing"/>
                <a:lightRig rig="threePt" dir="t"/>
              </a:scene3d>
            </a:bodyPr>
            <a:lstStyle/>
            <a:p>
              <a:r>
                <a:rPr lang="es-ES" sz="1050" dirty="0">
                  <a:latin typeface="Arial"/>
                  <a:cs typeface="Arial"/>
                </a:rPr>
                <a:t>Precipitación</a:t>
              </a:r>
            </a:p>
          </p:txBody>
        </p:sp>
      </p:grpSp>
      <p:grpSp>
        <p:nvGrpSpPr>
          <p:cNvPr id="134" name="Agrupar 133"/>
          <p:cNvGrpSpPr/>
          <p:nvPr/>
        </p:nvGrpSpPr>
        <p:grpSpPr>
          <a:xfrm>
            <a:off x="2127667" y="295496"/>
            <a:ext cx="2116280" cy="992114"/>
            <a:chOff x="1763688" y="295496"/>
            <a:chExt cx="2116280" cy="992114"/>
          </a:xfrm>
        </p:grpSpPr>
        <p:sp>
          <p:nvSpPr>
            <p:cNvPr id="119" name="Paralelogramo 118"/>
            <p:cNvSpPr/>
            <p:nvPr/>
          </p:nvSpPr>
          <p:spPr>
            <a:xfrm>
              <a:off x="1763688" y="295496"/>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112" name="Agrupar 111"/>
            <p:cNvGrpSpPr/>
            <p:nvPr/>
          </p:nvGrpSpPr>
          <p:grpSpPr>
            <a:xfrm>
              <a:off x="1868789" y="332656"/>
              <a:ext cx="1916855" cy="899532"/>
              <a:chOff x="1926004" y="332656"/>
              <a:chExt cx="1916855" cy="899532"/>
            </a:xfrm>
          </p:grpSpPr>
          <p:sp>
            <p:nvSpPr>
              <p:cNvPr id="88" name="Paralelogramo 87"/>
              <p:cNvSpPr/>
              <p:nvPr/>
            </p:nvSpPr>
            <p:spPr>
              <a:xfrm>
                <a:off x="1926004" y="332656"/>
                <a:ext cx="1916855" cy="898624"/>
              </a:xfrm>
              <a:prstGeom prst="parallelogram">
                <a:avLst>
                  <a:gd name="adj" fmla="val 47664"/>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89" name="CuadroTexto 88"/>
              <p:cNvSpPr txBox="1"/>
              <p:nvPr/>
            </p:nvSpPr>
            <p:spPr>
              <a:xfrm rot="20816069">
                <a:off x="2005777" y="978272"/>
                <a:ext cx="603876" cy="253916"/>
              </a:xfrm>
              <a:prstGeom prst="rect">
                <a:avLst/>
              </a:prstGeom>
              <a:noFill/>
            </p:spPr>
            <p:txBody>
              <a:bodyPr wrap="none" rtlCol="0">
                <a:spAutoFit/>
                <a:scene3d>
                  <a:camera prst="perspectiveContrastingLeftFacing"/>
                  <a:lightRig rig="threePt" dir="t"/>
                </a:scene3d>
              </a:bodyPr>
              <a:lstStyle/>
              <a:p>
                <a:r>
                  <a:rPr lang="es-ES" sz="1050" dirty="0">
                    <a:latin typeface="Arial"/>
                    <a:cs typeface="Arial"/>
                  </a:rPr>
                  <a:t>Puntos</a:t>
                </a:r>
              </a:p>
            </p:txBody>
          </p:sp>
          <p:sp>
            <p:nvSpPr>
              <p:cNvPr id="24" name="Elipse 23"/>
              <p:cNvSpPr/>
              <p:nvPr/>
            </p:nvSpPr>
            <p:spPr>
              <a:xfrm>
                <a:off x="2463796" y="486834"/>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0" name="Elipse 89"/>
              <p:cNvSpPr/>
              <p:nvPr/>
            </p:nvSpPr>
            <p:spPr>
              <a:xfrm>
                <a:off x="2616196" y="639234"/>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1" name="Elipse 90"/>
              <p:cNvSpPr/>
              <p:nvPr/>
            </p:nvSpPr>
            <p:spPr>
              <a:xfrm>
                <a:off x="2341077" y="754593"/>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2" name="Elipse 91"/>
              <p:cNvSpPr/>
              <p:nvPr/>
            </p:nvSpPr>
            <p:spPr>
              <a:xfrm>
                <a:off x="2493477" y="906993"/>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3" name="Elipse 92"/>
              <p:cNvSpPr/>
              <p:nvPr/>
            </p:nvSpPr>
            <p:spPr>
              <a:xfrm>
                <a:off x="3275856" y="548680"/>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4" name="Elipse 93"/>
              <p:cNvSpPr/>
              <p:nvPr/>
            </p:nvSpPr>
            <p:spPr>
              <a:xfrm>
                <a:off x="2888248" y="1012230"/>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5" name="Elipse 94"/>
              <p:cNvSpPr/>
              <p:nvPr/>
            </p:nvSpPr>
            <p:spPr>
              <a:xfrm>
                <a:off x="2987824" y="476672"/>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6" name="Elipse 95"/>
              <p:cNvSpPr/>
              <p:nvPr/>
            </p:nvSpPr>
            <p:spPr>
              <a:xfrm>
                <a:off x="3275856" y="1052736"/>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7" name="Elipse 96"/>
              <p:cNvSpPr/>
              <p:nvPr/>
            </p:nvSpPr>
            <p:spPr>
              <a:xfrm>
                <a:off x="3059832" y="764704"/>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grpSp>
      <p:pic>
        <p:nvPicPr>
          <p:cNvPr id="72" name="Imagen 71"/>
          <p:cNvPicPr>
            <a:picLocks noChangeAspect="1"/>
          </p:cNvPicPr>
          <p:nvPr/>
        </p:nvPicPr>
        <p:blipFill rotWithShape="1">
          <a:blip r:embed="rId6">
            <a:clrChange>
              <a:clrFrom>
                <a:srgbClr val="FFFFFF"/>
              </a:clrFrom>
              <a:clrTo>
                <a:srgbClr val="FFFFFF">
                  <a:alpha val="0"/>
                </a:srgbClr>
              </a:clrTo>
            </a:clrChange>
            <a:duotone>
              <a:prstClr val="black"/>
              <a:schemeClr val="accent1">
                <a:tint val="45000"/>
                <a:satMod val="400000"/>
              </a:schemeClr>
            </a:duotone>
          </a:blip>
          <a:srcRect l="3488" t="3488" r="3488" b="3488"/>
          <a:stretch/>
        </p:blipFill>
        <p:spPr>
          <a:xfrm>
            <a:off x="5074215" y="3494717"/>
            <a:ext cx="979452" cy="497500"/>
          </a:xfrm>
          <a:prstGeom prst="rect">
            <a:avLst/>
          </a:prstGeom>
        </p:spPr>
      </p:pic>
      <p:pic>
        <p:nvPicPr>
          <p:cNvPr id="73" name="Imagen 72"/>
          <p:cNvPicPr>
            <a:picLocks noChangeAspect="1"/>
          </p:cNvPicPr>
          <p:nvPr/>
        </p:nvPicPr>
        <p:blipFill>
          <a:blip r:embed="rId7">
            <a:clrChange>
              <a:clrFrom>
                <a:srgbClr val="FFFFFF"/>
              </a:clrFrom>
              <a:clrTo>
                <a:srgbClr val="FFFFFF">
                  <a:alpha val="0"/>
                </a:srgbClr>
              </a:clrTo>
            </a:clrChange>
            <a:duotone>
              <a:prstClr val="black"/>
              <a:schemeClr val="accent6">
                <a:tint val="45000"/>
                <a:satMod val="400000"/>
              </a:schemeClr>
            </a:duotone>
          </a:blip>
          <a:stretch>
            <a:fillRect/>
          </a:stretch>
        </p:blipFill>
        <p:spPr>
          <a:xfrm>
            <a:off x="6720612" y="3469061"/>
            <a:ext cx="929010" cy="721349"/>
          </a:xfrm>
          <a:prstGeom prst="rect">
            <a:avLst/>
          </a:prstGeom>
        </p:spPr>
      </p:pic>
      <p:grpSp>
        <p:nvGrpSpPr>
          <p:cNvPr id="15" name="Agrupar 14"/>
          <p:cNvGrpSpPr/>
          <p:nvPr/>
        </p:nvGrpSpPr>
        <p:grpSpPr>
          <a:xfrm>
            <a:off x="2351302" y="1613330"/>
            <a:ext cx="1806275" cy="2216406"/>
            <a:chOff x="2351302" y="1613330"/>
            <a:chExt cx="1806275" cy="2216406"/>
          </a:xfrm>
        </p:grpSpPr>
        <p:grpSp>
          <p:nvGrpSpPr>
            <p:cNvPr id="77" name="Agrupar 76"/>
            <p:cNvGrpSpPr/>
            <p:nvPr/>
          </p:nvGrpSpPr>
          <p:grpSpPr>
            <a:xfrm>
              <a:off x="2351302" y="2931112"/>
              <a:ext cx="1792932" cy="898624"/>
              <a:chOff x="677218" y="1258377"/>
              <a:chExt cx="1792932" cy="898624"/>
            </a:xfrm>
          </p:grpSpPr>
          <p:cxnSp>
            <p:nvCxnSpPr>
              <p:cNvPr id="78" name="Conector recto 77"/>
              <p:cNvCxnSpPr/>
              <p:nvPr/>
            </p:nvCxnSpPr>
            <p:spPr>
              <a:xfrm flipV="1">
                <a:off x="2013390"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9" name="Conector recto 78"/>
              <p:cNvCxnSpPr/>
              <p:nvPr/>
            </p:nvCxnSpPr>
            <p:spPr>
              <a:xfrm flipV="1">
                <a:off x="1907704"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0" name="Conector recto 79"/>
              <p:cNvCxnSpPr/>
              <p:nvPr/>
            </p:nvCxnSpPr>
            <p:spPr>
              <a:xfrm flipV="1">
                <a:off x="1797366"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2" name="Conector recto 81"/>
              <p:cNvCxnSpPr/>
              <p:nvPr/>
            </p:nvCxnSpPr>
            <p:spPr>
              <a:xfrm flipV="1">
                <a:off x="1691680"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3" name="Conector recto 82"/>
              <p:cNvCxnSpPr/>
              <p:nvPr/>
            </p:nvCxnSpPr>
            <p:spPr>
              <a:xfrm flipV="1">
                <a:off x="158134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4" name="Conector recto 83"/>
              <p:cNvCxnSpPr/>
              <p:nvPr/>
            </p:nvCxnSpPr>
            <p:spPr>
              <a:xfrm flipV="1">
                <a:off x="1475656"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5" name="Conector recto 84"/>
              <p:cNvCxnSpPr/>
              <p:nvPr/>
            </p:nvCxnSpPr>
            <p:spPr>
              <a:xfrm flipV="1">
                <a:off x="1365318"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6" name="Conector recto 85"/>
              <p:cNvCxnSpPr/>
              <p:nvPr/>
            </p:nvCxnSpPr>
            <p:spPr>
              <a:xfrm flipV="1">
                <a:off x="125963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7" name="Conector recto 86"/>
              <p:cNvCxnSpPr/>
              <p:nvPr/>
            </p:nvCxnSpPr>
            <p:spPr>
              <a:xfrm flipV="1">
                <a:off x="115780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8" name="Conector recto 97"/>
              <p:cNvCxnSpPr/>
              <p:nvPr/>
            </p:nvCxnSpPr>
            <p:spPr>
              <a:xfrm flipV="1">
                <a:off x="1052116"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9" name="Conector recto 98"/>
              <p:cNvCxnSpPr/>
              <p:nvPr/>
            </p:nvCxnSpPr>
            <p:spPr>
              <a:xfrm flipV="1">
                <a:off x="941778"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0" name="Conector recto 99"/>
              <p:cNvCxnSpPr/>
              <p:nvPr/>
            </p:nvCxnSpPr>
            <p:spPr>
              <a:xfrm flipV="1">
                <a:off x="83609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1" name="Conector recto 100"/>
              <p:cNvCxnSpPr/>
              <p:nvPr/>
            </p:nvCxnSpPr>
            <p:spPr>
              <a:xfrm flipV="1">
                <a:off x="708968"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2" name="Conector recto 101"/>
              <p:cNvCxnSpPr/>
              <p:nvPr/>
            </p:nvCxnSpPr>
            <p:spPr>
              <a:xfrm>
                <a:off x="974725" y="1365250"/>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4" name="Conector recto 103"/>
              <p:cNvCxnSpPr/>
              <p:nvPr/>
            </p:nvCxnSpPr>
            <p:spPr>
              <a:xfrm>
                <a:off x="923925" y="1472084"/>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5" name="Conector recto 104"/>
              <p:cNvCxnSpPr/>
              <p:nvPr/>
            </p:nvCxnSpPr>
            <p:spPr>
              <a:xfrm>
                <a:off x="882650" y="1575842"/>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6" name="Conector recto 105"/>
              <p:cNvCxnSpPr/>
              <p:nvPr/>
            </p:nvCxnSpPr>
            <p:spPr>
              <a:xfrm>
                <a:off x="824409" y="1688108"/>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7" name="Conector recto 106"/>
              <p:cNvCxnSpPr/>
              <p:nvPr/>
            </p:nvCxnSpPr>
            <p:spPr>
              <a:xfrm>
                <a:off x="783134" y="1788691"/>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8" name="Conector recto 107"/>
              <p:cNvCxnSpPr/>
              <p:nvPr/>
            </p:nvCxnSpPr>
            <p:spPr>
              <a:xfrm>
                <a:off x="736526" y="1891432"/>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9" name="Conector recto 108"/>
              <p:cNvCxnSpPr/>
              <p:nvPr/>
            </p:nvCxnSpPr>
            <p:spPr>
              <a:xfrm>
                <a:off x="677218" y="1995190"/>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10" name="Agrupar 109"/>
            <p:cNvGrpSpPr/>
            <p:nvPr/>
          </p:nvGrpSpPr>
          <p:grpSpPr>
            <a:xfrm>
              <a:off x="2364645" y="1613330"/>
              <a:ext cx="1792932" cy="898624"/>
              <a:chOff x="677218" y="1258377"/>
              <a:chExt cx="1792932" cy="898624"/>
            </a:xfrm>
          </p:grpSpPr>
          <p:cxnSp>
            <p:nvCxnSpPr>
              <p:cNvPr id="111" name="Conector recto 110"/>
              <p:cNvCxnSpPr/>
              <p:nvPr/>
            </p:nvCxnSpPr>
            <p:spPr>
              <a:xfrm flipV="1">
                <a:off x="2013390"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3" name="Conector recto 112"/>
              <p:cNvCxnSpPr/>
              <p:nvPr/>
            </p:nvCxnSpPr>
            <p:spPr>
              <a:xfrm flipV="1">
                <a:off x="1907704"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4" name="Conector recto 113"/>
              <p:cNvCxnSpPr/>
              <p:nvPr/>
            </p:nvCxnSpPr>
            <p:spPr>
              <a:xfrm flipV="1">
                <a:off x="1797366"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5" name="Conector recto 114"/>
              <p:cNvCxnSpPr/>
              <p:nvPr/>
            </p:nvCxnSpPr>
            <p:spPr>
              <a:xfrm flipV="1">
                <a:off x="1691680"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6" name="Conector recto 115"/>
              <p:cNvCxnSpPr/>
              <p:nvPr/>
            </p:nvCxnSpPr>
            <p:spPr>
              <a:xfrm flipV="1">
                <a:off x="158134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7" name="Conector recto 116"/>
              <p:cNvCxnSpPr/>
              <p:nvPr/>
            </p:nvCxnSpPr>
            <p:spPr>
              <a:xfrm flipV="1">
                <a:off x="1475656"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8" name="Conector recto 117"/>
              <p:cNvCxnSpPr/>
              <p:nvPr/>
            </p:nvCxnSpPr>
            <p:spPr>
              <a:xfrm flipV="1">
                <a:off x="1365318"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0" name="Conector recto 119"/>
              <p:cNvCxnSpPr/>
              <p:nvPr/>
            </p:nvCxnSpPr>
            <p:spPr>
              <a:xfrm flipV="1">
                <a:off x="125963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1" name="Conector recto 120"/>
              <p:cNvCxnSpPr/>
              <p:nvPr/>
            </p:nvCxnSpPr>
            <p:spPr>
              <a:xfrm flipV="1">
                <a:off x="115780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2" name="Conector recto 121"/>
              <p:cNvCxnSpPr/>
              <p:nvPr/>
            </p:nvCxnSpPr>
            <p:spPr>
              <a:xfrm flipV="1">
                <a:off x="1052116"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3" name="Conector recto 122"/>
              <p:cNvCxnSpPr/>
              <p:nvPr/>
            </p:nvCxnSpPr>
            <p:spPr>
              <a:xfrm flipV="1">
                <a:off x="941778"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4" name="Conector recto 123"/>
              <p:cNvCxnSpPr/>
              <p:nvPr/>
            </p:nvCxnSpPr>
            <p:spPr>
              <a:xfrm flipV="1">
                <a:off x="83609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5" name="Conector recto 124"/>
              <p:cNvCxnSpPr/>
              <p:nvPr/>
            </p:nvCxnSpPr>
            <p:spPr>
              <a:xfrm flipV="1">
                <a:off x="708968"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6" name="Conector recto 125"/>
              <p:cNvCxnSpPr/>
              <p:nvPr/>
            </p:nvCxnSpPr>
            <p:spPr>
              <a:xfrm>
                <a:off x="974725" y="1365250"/>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7" name="Conector recto 126"/>
              <p:cNvCxnSpPr/>
              <p:nvPr/>
            </p:nvCxnSpPr>
            <p:spPr>
              <a:xfrm>
                <a:off x="923925" y="1472084"/>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8" name="Conector recto 127"/>
              <p:cNvCxnSpPr/>
              <p:nvPr/>
            </p:nvCxnSpPr>
            <p:spPr>
              <a:xfrm>
                <a:off x="882650" y="1575842"/>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9" name="Conector recto 128"/>
              <p:cNvCxnSpPr/>
              <p:nvPr/>
            </p:nvCxnSpPr>
            <p:spPr>
              <a:xfrm>
                <a:off x="824409" y="1688108"/>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35" name="Conector recto 134"/>
              <p:cNvCxnSpPr/>
              <p:nvPr/>
            </p:nvCxnSpPr>
            <p:spPr>
              <a:xfrm>
                <a:off x="783134" y="1788691"/>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36" name="Conector recto 135"/>
              <p:cNvCxnSpPr/>
              <p:nvPr/>
            </p:nvCxnSpPr>
            <p:spPr>
              <a:xfrm>
                <a:off x="736526" y="1891432"/>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39" name="Conector recto 138"/>
              <p:cNvCxnSpPr/>
              <p:nvPr/>
            </p:nvCxnSpPr>
            <p:spPr>
              <a:xfrm>
                <a:off x="677218" y="1995190"/>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grpSp>
      </p:grpSp>
      <p:grpSp>
        <p:nvGrpSpPr>
          <p:cNvPr id="49" name="Agrupar 48"/>
          <p:cNvGrpSpPr/>
          <p:nvPr/>
        </p:nvGrpSpPr>
        <p:grpSpPr>
          <a:xfrm flipV="1">
            <a:off x="2655456" y="476672"/>
            <a:ext cx="999469" cy="4358810"/>
            <a:chOff x="2655456" y="476672"/>
            <a:chExt cx="999469" cy="5841537"/>
          </a:xfrm>
        </p:grpSpPr>
        <p:cxnSp>
          <p:nvCxnSpPr>
            <p:cNvPr id="50" name="Conector recto de flecha 49"/>
            <p:cNvCxnSpPr/>
            <p:nvPr/>
          </p:nvCxnSpPr>
          <p:spPr>
            <a:xfrm>
              <a:off x="2655456" y="762208"/>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1" name="Conector recto de flecha 50"/>
            <p:cNvCxnSpPr/>
            <p:nvPr/>
          </p:nvCxnSpPr>
          <p:spPr>
            <a:xfrm>
              <a:off x="2771800" y="476672"/>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2" name="Conector recto de flecha 51"/>
            <p:cNvCxnSpPr/>
            <p:nvPr/>
          </p:nvCxnSpPr>
          <p:spPr>
            <a:xfrm>
              <a:off x="2831828" y="944782"/>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3" name="Conector recto de flecha 52"/>
            <p:cNvCxnSpPr/>
            <p:nvPr/>
          </p:nvCxnSpPr>
          <p:spPr>
            <a:xfrm>
              <a:off x="2947111" y="646849"/>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4" name="Conector recto de flecha 53"/>
            <p:cNvCxnSpPr/>
            <p:nvPr/>
          </p:nvCxnSpPr>
          <p:spPr>
            <a:xfrm>
              <a:off x="3206370" y="1026895"/>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5" name="Conector recto de flecha 54"/>
            <p:cNvCxnSpPr/>
            <p:nvPr/>
          </p:nvCxnSpPr>
          <p:spPr>
            <a:xfrm>
              <a:off x="3303663" y="476672"/>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6" name="Conector recto de flecha 55"/>
            <p:cNvCxnSpPr/>
            <p:nvPr/>
          </p:nvCxnSpPr>
          <p:spPr>
            <a:xfrm>
              <a:off x="3383794" y="797818"/>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7" name="Conector recto de flecha 56"/>
            <p:cNvCxnSpPr/>
            <p:nvPr/>
          </p:nvCxnSpPr>
          <p:spPr>
            <a:xfrm>
              <a:off x="3611798" y="605708"/>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8" name="Conector recto de flecha 57"/>
            <p:cNvCxnSpPr/>
            <p:nvPr/>
          </p:nvCxnSpPr>
          <p:spPr>
            <a:xfrm>
              <a:off x="3596079" y="1069929"/>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141" name="Agrupar 140"/>
          <p:cNvGrpSpPr/>
          <p:nvPr/>
        </p:nvGrpSpPr>
        <p:grpSpPr>
          <a:xfrm>
            <a:off x="1240873" y="540364"/>
            <a:ext cx="1049110" cy="736712"/>
            <a:chOff x="1240873" y="540364"/>
            <a:chExt cx="1049110" cy="736712"/>
          </a:xfrm>
        </p:grpSpPr>
        <p:sp>
          <p:nvSpPr>
            <p:cNvPr id="142" name="Rombo 141"/>
            <p:cNvSpPr/>
            <p:nvPr/>
          </p:nvSpPr>
          <p:spPr>
            <a:xfrm>
              <a:off x="1240873" y="540364"/>
              <a:ext cx="742950" cy="736712"/>
            </a:xfrm>
            <a:prstGeom prst="diamond">
              <a:avLst/>
            </a:prstGeom>
            <a:solidFill>
              <a:schemeClr val="tx2">
                <a:lumMod val="60000"/>
                <a:lumOff val="40000"/>
              </a:schemeClr>
            </a:solidFill>
            <a:ln w="190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s-ES" sz="700" b="1" dirty="0">
                  <a:solidFill>
                    <a:schemeClr val="bg1"/>
                  </a:solidFill>
                  <a:latin typeface="Arial"/>
                  <a:cs typeface="Arial"/>
                </a:rPr>
                <a:t>Crear capa de puntos</a:t>
              </a:r>
            </a:p>
          </p:txBody>
        </p:sp>
        <p:cxnSp>
          <p:nvCxnSpPr>
            <p:cNvPr id="143" name="Conector recto de flecha 142"/>
            <p:cNvCxnSpPr>
              <a:stCxn id="142" idx="3"/>
            </p:cNvCxnSpPr>
            <p:nvPr/>
          </p:nvCxnSpPr>
          <p:spPr>
            <a:xfrm>
              <a:off x="1983823" y="908720"/>
              <a:ext cx="306160" cy="4581"/>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144" name="Agrupar 143"/>
          <p:cNvGrpSpPr/>
          <p:nvPr/>
        </p:nvGrpSpPr>
        <p:grpSpPr>
          <a:xfrm>
            <a:off x="269384" y="1930795"/>
            <a:ext cx="2201177" cy="1545834"/>
            <a:chOff x="269384" y="1930795"/>
            <a:chExt cx="2201177" cy="1545834"/>
          </a:xfrm>
        </p:grpSpPr>
        <p:sp>
          <p:nvSpPr>
            <p:cNvPr id="145" name="Rectángulo 144"/>
            <p:cNvSpPr/>
            <p:nvPr/>
          </p:nvSpPr>
          <p:spPr>
            <a:xfrm>
              <a:off x="269384" y="2586979"/>
              <a:ext cx="683895" cy="427760"/>
            </a:xfrm>
            <a:prstGeom prst="rect">
              <a:avLst/>
            </a:prstGeom>
            <a:solidFill>
              <a:schemeClr val="tx2">
                <a:lumMod val="60000"/>
                <a:lumOff val="40000"/>
              </a:schemeClr>
            </a:solidFill>
            <a:ln w="190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s-ES" sz="700" b="1" dirty="0">
                  <a:solidFill>
                    <a:schemeClr val="bg1"/>
                  </a:solidFill>
                  <a:latin typeface="Arial"/>
                  <a:cs typeface="Arial"/>
                </a:rPr>
                <a:t>WorldClim</a:t>
              </a:r>
            </a:p>
          </p:txBody>
        </p:sp>
        <p:sp>
          <p:nvSpPr>
            <p:cNvPr id="146" name="Rombo 145"/>
            <p:cNvSpPr/>
            <p:nvPr/>
          </p:nvSpPr>
          <p:spPr>
            <a:xfrm>
              <a:off x="1163408" y="2348880"/>
              <a:ext cx="921840" cy="914100"/>
            </a:xfrm>
            <a:prstGeom prst="diamond">
              <a:avLst/>
            </a:prstGeom>
            <a:solidFill>
              <a:schemeClr val="tx2">
                <a:lumMod val="60000"/>
                <a:lumOff val="40000"/>
              </a:schemeClr>
            </a:solidFill>
            <a:ln w="190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s-ES" sz="700" b="1" dirty="0">
                  <a:solidFill>
                    <a:schemeClr val="bg1"/>
                  </a:solidFill>
                  <a:latin typeface="Arial"/>
                  <a:cs typeface="Arial"/>
                </a:rPr>
                <a:t>Descarga web</a:t>
              </a:r>
            </a:p>
          </p:txBody>
        </p:sp>
        <p:cxnSp>
          <p:nvCxnSpPr>
            <p:cNvPr id="147" name="Conector recto de flecha 146"/>
            <p:cNvCxnSpPr>
              <a:stCxn id="145" idx="3"/>
              <a:endCxn id="146" idx="1"/>
            </p:cNvCxnSpPr>
            <p:nvPr/>
          </p:nvCxnSpPr>
          <p:spPr>
            <a:xfrm>
              <a:off x="953279" y="2800859"/>
              <a:ext cx="210129" cy="5071"/>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48" name="Conector recto de flecha 147"/>
            <p:cNvCxnSpPr/>
            <p:nvPr/>
          </p:nvCxnSpPr>
          <p:spPr>
            <a:xfrm flipV="1">
              <a:off x="1801717" y="1930795"/>
              <a:ext cx="668844" cy="612270"/>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49" name="Conector recto de flecha 148"/>
            <p:cNvCxnSpPr/>
            <p:nvPr/>
          </p:nvCxnSpPr>
          <p:spPr>
            <a:xfrm>
              <a:off x="1879600" y="3014739"/>
              <a:ext cx="502427" cy="461890"/>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150" name="Agrupar 149"/>
          <p:cNvGrpSpPr/>
          <p:nvPr/>
        </p:nvGrpSpPr>
        <p:grpSpPr>
          <a:xfrm>
            <a:off x="185311" y="4235263"/>
            <a:ext cx="2202757" cy="914100"/>
            <a:chOff x="185311" y="4235263"/>
            <a:chExt cx="2202757" cy="914100"/>
          </a:xfrm>
        </p:grpSpPr>
        <p:pic>
          <p:nvPicPr>
            <p:cNvPr id="151" name="Imagen 150" descr="Screen Shot 2019-09-28 at 17.11.00.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85311" y="4577033"/>
              <a:ext cx="877440" cy="225289"/>
            </a:xfrm>
            <a:prstGeom prst="rect">
              <a:avLst/>
            </a:prstGeom>
            <a:noFill/>
            <a:ln w="28575" cmpd="sng">
              <a:noFill/>
            </a:ln>
            <a:effectLst/>
          </p:spPr>
        </p:pic>
        <p:sp>
          <p:nvSpPr>
            <p:cNvPr id="152" name="Rombo 151"/>
            <p:cNvSpPr/>
            <p:nvPr/>
          </p:nvSpPr>
          <p:spPr>
            <a:xfrm>
              <a:off x="1163408" y="4235263"/>
              <a:ext cx="921840" cy="914100"/>
            </a:xfrm>
            <a:prstGeom prst="diamond">
              <a:avLst/>
            </a:prstGeom>
            <a:solidFill>
              <a:schemeClr val="tx2">
                <a:lumMod val="60000"/>
                <a:lumOff val="40000"/>
              </a:schemeClr>
            </a:solidFill>
            <a:ln w="190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s-ES" sz="700" b="1" dirty="0">
                  <a:solidFill>
                    <a:schemeClr val="bg1"/>
                  </a:solidFill>
                  <a:latin typeface="Arial"/>
                  <a:cs typeface="Arial"/>
                </a:rPr>
                <a:t>Descarga web</a:t>
              </a:r>
            </a:p>
          </p:txBody>
        </p:sp>
        <p:cxnSp>
          <p:nvCxnSpPr>
            <p:cNvPr id="153" name="Conector recto de flecha 152"/>
            <p:cNvCxnSpPr/>
            <p:nvPr/>
          </p:nvCxnSpPr>
          <p:spPr>
            <a:xfrm>
              <a:off x="1007666" y="4691236"/>
              <a:ext cx="210129" cy="5071"/>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54" name="Conector recto de flecha 153"/>
            <p:cNvCxnSpPr>
              <a:stCxn id="152" idx="3"/>
            </p:cNvCxnSpPr>
            <p:nvPr/>
          </p:nvCxnSpPr>
          <p:spPr>
            <a:xfrm>
              <a:off x="2085248" y="4692313"/>
              <a:ext cx="302820" cy="2188"/>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grpSp>
      <p:sp>
        <p:nvSpPr>
          <p:cNvPr id="76" name="Llamada ovalada 75"/>
          <p:cNvSpPr/>
          <p:nvPr/>
        </p:nvSpPr>
        <p:spPr>
          <a:xfrm>
            <a:off x="2922044" y="4097343"/>
            <a:ext cx="2871853" cy="2168842"/>
          </a:xfrm>
          <a:prstGeom prst="wedgeEllipseCallout">
            <a:avLst>
              <a:gd name="adj1" fmla="val -46577"/>
              <a:gd name="adj2" fmla="val 74933"/>
            </a:avLst>
          </a:prstGeom>
          <a:solidFill>
            <a:schemeClr val="bg1"/>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s-ES_tradnl" sz="1600" dirty="0">
                <a:solidFill>
                  <a:schemeClr val="accent6">
                    <a:lumMod val="75000"/>
                  </a:schemeClr>
                </a:solidFill>
                <a:latin typeface="Arial"/>
                <a:cs typeface="Arial"/>
              </a:rPr>
              <a:t>Para añadir un campo con el color que tendrá cada punto también usaremos QGIS.</a:t>
            </a:r>
            <a:endParaRPr lang="es-ES" sz="1600" dirty="0">
              <a:solidFill>
                <a:schemeClr val="accent6">
                  <a:lumMod val="75000"/>
                </a:schemeClr>
              </a:solidFill>
              <a:latin typeface="Arial"/>
              <a:cs typeface="Arial"/>
            </a:endParaRPr>
          </a:p>
        </p:txBody>
      </p:sp>
      <p:graphicFrame>
        <p:nvGraphicFramePr>
          <p:cNvPr id="177" name="Tabla 58">
            <a:extLst>
              <a:ext uri="{FF2B5EF4-FFF2-40B4-BE49-F238E27FC236}">
                <a16:creationId xmlns:a16="http://schemas.microsoft.com/office/drawing/2014/main" id="{D245C3BF-912F-0242-B9A6-439B00FE966C}"/>
              </a:ext>
            </a:extLst>
          </p:cNvPr>
          <p:cNvGraphicFramePr>
            <a:graphicFrameLocks noGrp="1"/>
          </p:cNvGraphicFramePr>
          <p:nvPr/>
        </p:nvGraphicFramePr>
        <p:xfrm>
          <a:off x="5400400" y="344638"/>
          <a:ext cx="2674505" cy="1066800"/>
        </p:xfrm>
        <a:graphic>
          <a:graphicData uri="http://schemas.openxmlformats.org/drawingml/2006/table">
            <a:tbl>
              <a:tblPr firstRow="1" bandRow="1">
                <a:tableStyleId>{5C22544A-7EE6-4342-B048-85BDC9FD1C3A}</a:tableStyleId>
              </a:tblPr>
              <a:tblGrid>
                <a:gridCol w="550792">
                  <a:extLst>
                    <a:ext uri="{9D8B030D-6E8A-4147-A177-3AD203B41FA5}">
                      <a16:colId xmlns:a16="http://schemas.microsoft.com/office/drawing/2014/main" val="20000"/>
                    </a:ext>
                  </a:extLst>
                </a:gridCol>
                <a:gridCol w="550792">
                  <a:extLst>
                    <a:ext uri="{9D8B030D-6E8A-4147-A177-3AD203B41FA5}">
                      <a16:colId xmlns:a16="http://schemas.microsoft.com/office/drawing/2014/main" val="20001"/>
                    </a:ext>
                  </a:extLst>
                </a:gridCol>
                <a:gridCol w="508964">
                  <a:extLst>
                    <a:ext uri="{9D8B030D-6E8A-4147-A177-3AD203B41FA5}">
                      <a16:colId xmlns:a16="http://schemas.microsoft.com/office/drawing/2014/main" val="20002"/>
                    </a:ext>
                  </a:extLst>
                </a:gridCol>
                <a:gridCol w="552465">
                  <a:extLst>
                    <a:ext uri="{9D8B030D-6E8A-4147-A177-3AD203B41FA5}">
                      <a16:colId xmlns:a16="http://schemas.microsoft.com/office/drawing/2014/main" val="20003"/>
                    </a:ext>
                  </a:extLst>
                </a:gridCol>
                <a:gridCol w="511492">
                  <a:extLst>
                    <a:ext uri="{9D8B030D-6E8A-4147-A177-3AD203B41FA5}">
                      <a16:colId xmlns:a16="http://schemas.microsoft.com/office/drawing/2014/main" val="3211339080"/>
                    </a:ext>
                  </a:extLst>
                </a:gridCol>
              </a:tblGrid>
              <a:tr h="0">
                <a:tc>
                  <a:txBody>
                    <a:bodyPr/>
                    <a:lstStyle/>
                    <a:p>
                      <a:r>
                        <a:rPr lang="es-ES" sz="800" dirty="0" err="1">
                          <a:latin typeface="Arial"/>
                          <a:cs typeface="Arial"/>
                        </a:rPr>
                        <a:t>Pto_id</a:t>
                      </a:r>
                      <a:endParaRPr lang="es-ES" sz="800" dirty="0">
                        <a:latin typeface="Arial"/>
                        <a:cs typeface="Arial"/>
                      </a:endParaRPr>
                    </a:p>
                  </a:txBody>
                  <a:tcPr/>
                </a:tc>
                <a:tc>
                  <a:txBody>
                    <a:bodyPr/>
                    <a:lstStyle/>
                    <a:p>
                      <a:r>
                        <a:rPr lang="es-ES" sz="800" dirty="0">
                          <a:latin typeface="Arial"/>
                          <a:cs typeface="Arial"/>
                        </a:rPr>
                        <a:t>Bioma</a:t>
                      </a:r>
                    </a:p>
                  </a:txBody>
                  <a:tcPr/>
                </a:tc>
                <a:tc>
                  <a:txBody>
                    <a:bodyPr/>
                    <a:lstStyle/>
                    <a:p>
                      <a:r>
                        <a:rPr lang="es-ES" sz="800" dirty="0" err="1">
                          <a:latin typeface="Arial"/>
                          <a:cs typeface="Arial"/>
                        </a:rPr>
                        <a:t>Temp</a:t>
                      </a:r>
                      <a:endParaRPr lang="es-ES" sz="800" dirty="0">
                        <a:latin typeface="Arial"/>
                        <a:cs typeface="Arial"/>
                      </a:endParaRPr>
                    </a:p>
                  </a:txBody>
                  <a:tcPr/>
                </a:tc>
                <a:tc>
                  <a:txBody>
                    <a:bodyPr/>
                    <a:lstStyle/>
                    <a:p>
                      <a:r>
                        <a:rPr lang="es-ES" sz="800" dirty="0" err="1">
                          <a:latin typeface="Arial"/>
                          <a:cs typeface="Arial"/>
                        </a:rPr>
                        <a:t>Precip</a:t>
                      </a:r>
                      <a:endParaRPr lang="es-ES" sz="800" dirty="0">
                        <a:latin typeface="Arial"/>
                        <a:cs typeface="Arial"/>
                      </a:endParaRPr>
                    </a:p>
                  </a:txBody>
                  <a:tcPr/>
                </a:tc>
                <a:tc>
                  <a:txBody>
                    <a:bodyPr/>
                    <a:lstStyle/>
                    <a:p>
                      <a:r>
                        <a:rPr lang="es-ES" sz="800" dirty="0">
                          <a:latin typeface="Arial"/>
                          <a:cs typeface="Arial"/>
                        </a:rPr>
                        <a:t>Color</a:t>
                      </a:r>
                    </a:p>
                  </a:txBody>
                  <a:tcPr/>
                </a:tc>
                <a:extLst>
                  <a:ext uri="{0D108BD9-81ED-4DB2-BD59-A6C34878D82A}">
                    <a16:rowId xmlns:a16="http://schemas.microsoft.com/office/drawing/2014/main" val="10000"/>
                  </a:ext>
                </a:extLst>
              </a:tr>
              <a:tr h="0">
                <a:tc>
                  <a:txBody>
                    <a:bodyPr/>
                    <a:lstStyle/>
                    <a:p>
                      <a:pPr algn="r"/>
                      <a:r>
                        <a:rPr lang="es-ES" sz="800" dirty="0">
                          <a:latin typeface="Arial"/>
                          <a:cs typeface="Arial"/>
                        </a:rPr>
                        <a:t>1</a:t>
                      </a:r>
                    </a:p>
                  </a:txBody>
                  <a:tcPr/>
                </a:tc>
                <a:tc>
                  <a:txBody>
                    <a:bodyPr/>
                    <a:lstStyle/>
                    <a:p>
                      <a:pPr algn="r"/>
                      <a:r>
                        <a:rPr lang="es-ES" sz="800" dirty="0">
                          <a:latin typeface="Arial"/>
                          <a:cs typeface="Arial"/>
                        </a:rPr>
                        <a:t>1</a:t>
                      </a:r>
                    </a:p>
                  </a:txBody>
                  <a:tcPr/>
                </a:tc>
                <a:tc>
                  <a:txBody>
                    <a:bodyPr/>
                    <a:lstStyle/>
                    <a:p>
                      <a:pPr algn="r"/>
                      <a:r>
                        <a:rPr lang="es-ES" sz="800" dirty="0">
                          <a:latin typeface="Arial"/>
                          <a:cs typeface="Arial"/>
                        </a:rPr>
                        <a:t>12</a:t>
                      </a:r>
                    </a:p>
                  </a:txBody>
                  <a:tcPr/>
                </a:tc>
                <a:tc>
                  <a:txBody>
                    <a:bodyPr/>
                    <a:lstStyle/>
                    <a:p>
                      <a:pPr algn="r"/>
                      <a:r>
                        <a:rPr lang="es-ES" sz="800" dirty="0">
                          <a:latin typeface="Arial"/>
                          <a:cs typeface="Arial"/>
                        </a:rPr>
                        <a:t>189</a:t>
                      </a:r>
                    </a:p>
                  </a:txBody>
                  <a:tcPr/>
                </a:tc>
                <a:tc>
                  <a:txBody>
                    <a:bodyPr/>
                    <a:lstStyle/>
                    <a:p>
                      <a:pPr algn="r"/>
                      <a:r>
                        <a:rPr lang="es-ES" sz="800" dirty="0">
                          <a:latin typeface="Arial"/>
                          <a:cs typeface="Arial"/>
                        </a:rPr>
                        <a:t>Red</a:t>
                      </a:r>
                    </a:p>
                  </a:txBody>
                  <a:tcPr/>
                </a:tc>
                <a:extLst>
                  <a:ext uri="{0D108BD9-81ED-4DB2-BD59-A6C34878D82A}">
                    <a16:rowId xmlns:a16="http://schemas.microsoft.com/office/drawing/2014/main" val="10001"/>
                  </a:ext>
                </a:extLst>
              </a:tr>
              <a:tr h="0">
                <a:tc>
                  <a:txBody>
                    <a:bodyPr/>
                    <a:lstStyle/>
                    <a:p>
                      <a:pPr algn="r"/>
                      <a:r>
                        <a:rPr lang="es-ES" sz="800" dirty="0">
                          <a:latin typeface="Arial"/>
                          <a:cs typeface="Arial"/>
                        </a:rPr>
                        <a:t>2</a:t>
                      </a:r>
                    </a:p>
                  </a:txBody>
                  <a:tcPr/>
                </a:tc>
                <a:tc>
                  <a:txBody>
                    <a:bodyPr/>
                    <a:lstStyle/>
                    <a:p>
                      <a:pPr algn="r"/>
                      <a:r>
                        <a:rPr lang="es-ES" sz="800" dirty="0">
                          <a:latin typeface="Arial"/>
                          <a:cs typeface="Arial"/>
                        </a:rPr>
                        <a:t>1</a:t>
                      </a:r>
                    </a:p>
                  </a:txBody>
                  <a:tcPr/>
                </a:tc>
                <a:tc>
                  <a:txBody>
                    <a:bodyPr/>
                    <a:lstStyle/>
                    <a:p>
                      <a:pPr algn="r"/>
                      <a:r>
                        <a:rPr lang="es-ES" sz="800" dirty="0">
                          <a:latin typeface="Arial"/>
                          <a:cs typeface="Arial"/>
                        </a:rPr>
                        <a:t>13</a:t>
                      </a:r>
                    </a:p>
                  </a:txBody>
                  <a:tcPr/>
                </a:tc>
                <a:tc>
                  <a:txBody>
                    <a:bodyPr/>
                    <a:lstStyle/>
                    <a:p>
                      <a:pPr algn="r"/>
                      <a:r>
                        <a:rPr lang="es-ES" sz="800" dirty="0">
                          <a:latin typeface="Arial"/>
                          <a:cs typeface="Arial"/>
                        </a:rPr>
                        <a:t>100</a:t>
                      </a:r>
                    </a:p>
                  </a:txBody>
                  <a:tcPr/>
                </a:tc>
                <a:tc>
                  <a:txBody>
                    <a:bodyPr/>
                    <a:lstStyle/>
                    <a:p>
                      <a:pPr algn="r"/>
                      <a:r>
                        <a:rPr lang="es-ES" sz="800" dirty="0">
                          <a:latin typeface="Arial"/>
                          <a:cs typeface="Arial"/>
                        </a:rPr>
                        <a:t>Red</a:t>
                      </a:r>
                    </a:p>
                  </a:txBody>
                  <a:tcPr/>
                </a:tc>
                <a:extLst>
                  <a:ext uri="{0D108BD9-81ED-4DB2-BD59-A6C34878D82A}">
                    <a16:rowId xmlns:a16="http://schemas.microsoft.com/office/drawing/2014/main" val="10002"/>
                  </a:ext>
                </a:extLst>
              </a:tr>
              <a:tr h="0">
                <a:tc>
                  <a:txBody>
                    <a:bodyPr/>
                    <a:lstStyle/>
                    <a:p>
                      <a:pPr algn="r"/>
                      <a:r>
                        <a:rPr lang="es-ES" sz="800" dirty="0">
                          <a:latin typeface="Arial"/>
                          <a:cs typeface="Arial"/>
                        </a:rPr>
                        <a:t>3</a:t>
                      </a:r>
                    </a:p>
                  </a:txBody>
                  <a:tcPr/>
                </a:tc>
                <a:tc>
                  <a:txBody>
                    <a:bodyPr/>
                    <a:lstStyle/>
                    <a:p>
                      <a:pPr algn="r"/>
                      <a:r>
                        <a:rPr lang="es-ES" sz="800" dirty="0">
                          <a:latin typeface="Arial"/>
                          <a:cs typeface="Arial"/>
                        </a:rPr>
                        <a:t>2</a:t>
                      </a:r>
                    </a:p>
                  </a:txBody>
                  <a:tcPr/>
                </a:tc>
                <a:tc>
                  <a:txBody>
                    <a:bodyPr/>
                    <a:lstStyle/>
                    <a:p>
                      <a:pPr algn="r"/>
                      <a:r>
                        <a:rPr lang="es-ES" sz="800" dirty="0">
                          <a:latin typeface="Arial"/>
                          <a:cs typeface="Arial"/>
                        </a:rPr>
                        <a:t>20</a:t>
                      </a:r>
                    </a:p>
                  </a:txBody>
                  <a:tcPr/>
                </a:tc>
                <a:tc>
                  <a:txBody>
                    <a:bodyPr/>
                    <a:lstStyle/>
                    <a:p>
                      <a:pPr algn="r"/>
                      <a:r>
                        <a:rPr lang="es-ES" sz="800" dirty="0">
                          <a:latin typeface="Arial"/>
                          <a:cs typeface="Arial"/>
                        </a:rPr>
                        <a:t>1000</a:t>
                      </a:r>
                    </a:p>
                  </a:txBody>
                  <a:tcPr/>
                </a:tc>
                <a:tc>
                  <a:txBody>
                    <a:bodyPr/>
                    <a:lstStyle/>
                    <a:p>
                      <a:pPr algn="r"/>
                      <a:r>
                        <a:rPr lang="es-ES" sz="800" dirty="0" err="1">
                          <a:latin typeface="Arial"/>
                          <a:cs typeface="Arial"/>
                        </a:rPr>
                        <a:t>Yellow</a:t>
                      </a:r>
                      <a:endParaRPr lang="es-ES" sz="800" dirty="0">
                        <a:latin typeface="Arial"/>
                        <a:cs typeface="Arial"/>
                      </a:endParaRPr>
                    </a:p>
                  </a:txBody>
                  <a:tcPr/>
                </a:tc>
                <a:extLst>
                  <a:ext uri="{0D108BD9-81ED-4DB2-BD59-A6C34878D82A}">
                    <a16:rowId xmlns:a16="http://schemas.microsoft.com/office/drawing/2014/main" val="10003"/>
                  </a:ext>
                </a:extLst>
              </a:tr>
              <a:tr h="0">
                <a:tc>
                  <a:txBody>
                    <a:bodyPr/>
                    <a:lstStyle/>
                    <a:p>
                      <a:pPr algn="r"/>
                      <a:r>
                        <a:rPr lang="es-ES" sz="800" dirty="0">
                          <a:latin typeface="Arial"/>
                          <a:cs typeface="Arial"/>
                        </a:rPr>
                        <a:t>4</a:t>
                      </a:r>
                    </a:p>
                  </a:txBody>
                  <a:tcPr/>
                </a:tc>
                <a:tc>
                  <a:txBody>
                    <a:bodyPr/>
                    <a:lstStyle/>
                    <a:p>
                      <a:pPr algn="r"/>
                      <a:r>
                        <a:rPr lang="es-ES" sz="800" dirty="0">
                          <a:latin typeface="Arial"/>
                          <a:cs typeface="Arial"/>
                        </a:rPr>
                        <a:t>3</a:t>
                      </a:r>
                    </a:p>
                  </a:txBody>
                  <a:tcPr/>
                </a:tc>
                <a:tc>
                  <a:txBody>
                    <a:bodyPr/>
                    <a:lstStyle/>
                    <a:p>
                      <a:pPr algn="r"/>
                      <a:r>
                        <a:rPr lang="es-ES" sz="800" dirty="0">
                          <a:latin typeface="Arial"/>
                          <a:cs typeface="Arial"/>
                        </a:rPr>
                        <a:t>-3</a:t>
                      </a:r>
                    </a:p>
                  </a:txBody>
                  <a:tcPr/>
                </a:tc>
                <a:tc>
                  <a:txBody>
                    <a:bodyPr/>
                    <a:lstStyle/>
                    <a:p>
                      <a:pPr algn="r"/>
                      <a:r>
                        <a:rPr lang="es-ES" sz="800" dirty="0">
                          <a:latin typeface="Arial"/>
                          <a:cs typeface="Arial"/>
                        </a:rPr>
                        <a:t>23</a:t>
                      </a:r>
                    </a:p>
                  </a:txBody>
                  <a:tcPr/>
                </a:tc>
                <a:tc>
                  <a:txBody>
                    <a:bodyPr/>
                    <a:lstStyle/>
                    <a:p>
                      <a:pPr algn="r"/>
                      <a:r>
                        <a:rPr lang="es-ES" sz="800" dirty="0">
                          <a:latin typeface="Arial"/>
                          <a:cs typeface="Arial"/>
                        </a:rPr>
                        <a:t>Green</a:t>
                      </a:r>
                    </a:p>
                  </a:txBody>
                  <a:tcPr/>
                </a:tc>
                <a:extLst>
                  <a:ext uri="{0D108BD9-81ED-4DB2-BD59-A6C34878D82A}">
                    <a16:rowId xmlns:a16="http://schemas.microsoft.com/office/drawing/2014/main" val="10004"/>
                  </a:ext>
                </a:extLst>
              </a:tr>
            </a:tbl>
          </a:graphicData>
        </a:graphic>
      </p:graphicFrame>
      <p:grpSp>
        <p:nvGrpSpPr>
          <p:cNvPr id="178" name="Group 177">
            <a:extLst>
              <a:ext uri="{FF2B5EF4-FFF2-40B4-BE49-F238E27FC236}">
                <a16:creationId xmlns:a16="http://schemas.microsoft.com/office/drawing/2014/main" id="{0C07FC6D-41A2-3F45-B434-65EEA9A560D2}"/>
              </a:ext>
            </a:extLst>
          </p:cNvPr>
          <p:cNvGrpSpPr/>
          <p:nvPr/>
        </p:nvGrpSpPr>
        <p:grpSpPr>
          <a:xfrm>
            <a:off x="5519858" y="1372467"/>
            <a:ext cx="2394214" cy="439616"/>
            <a:chOff x="5584594" y="1372467"/>
            <a:chExt cx="2394214" cy="439616"/>
          </a:xfrm>
        </p:grpSpPr>
        <p:sp>
          <p:nvSpPr>
            <p:cNvPr id="179" name="CuadroTexto 63">
              <a:extLst>
                <a:ext uri="{FF2B5EF4-FFF2-40B4-BE49-F238E27FC236}">
                  <a16:creationId xmlns:a16="http://schemas.microsoft.com/office/drawing/2014/main" id="{17B7BA6B-50B6-2842-84EF-E58A41F4AAB0}"/>
                </a:ext>
              </a:extLst>
            </p:cNvPr>
            <p:cNvSpPr txBox="1"/>
            <p:nvPr/>
          </p:nvSpPr>
          <p:spPr>
            <a:xfrm>
              <a:off x="6445426" y="1550473"/>
              <a:ext cx="275186" cy="261610"/>
            </a:xfrm>
            <a:prstGeom prst="rect">
              <a:avLst/>
            </a:prstGeom>
            <a:noFill/>
          </p:spPr>
          <p:txBody>
            <a:bodyPr wrap="none" rtlCol="0">
              <a:spAutoFit/>
            </a:bodyPr>
            <a:lstStyle/>
            <a:p>
              <a:r>
                <a:rPr lang="es-ES" sz="1100" b="1" dirty="0">
                  <a:solidFill>
                    <a:schemeClr val="tx2">
                      <a:lumMod val="60000"/>
                      <a:lumOff val="40000"/>
                    </a:schemeClr>
                  </a:solidFill>
                </a:rPr>
                <a:t>X</a:t>
              </a:r>
            </a:p>
          </p:txBody>
        </p:sp>
        <p:sp>
          <p:nvSpPr>
            <p:cNvPr id="180" name="CuadroTexto 64">
              <a:extLst>
                <a:ext uri="{FF2B5EF4-FFF2-40B4-BE49-F238E27FC236}">
                  <a16:creationId xmlns:a16="http://schemas.microsoft.com/office/drawing/2014/main" id="{E1B1610E-EA1C-3240-ACD4-40B8AF39FA42}"/>
                </a:ext>
              </a:extLst>
            </p:cNvPr>
            <p:cNvSpPr txBox="1"/>
            <p:nvPr/>
          </p:nvSpPr>
          <p:spPr>
            <a:xfrm>
              <a:off x="6876256" y="1550473"/>
              <a:ext cx="274434" cy="261610"/>
            </a:xfrm>
            <a:prstGeom prst="rect">
              <a:avLst/>
            </a:prstGeom>
            <a:noFill/>
          </p:spPr>
          <p:txBody>
            <a:bodyPr wrap="none" rtlCol="0">
              <a:spAutoFit/>
            </a:bodyPr>
            <a:lstStyle/>
            <a:p>
              <a:r>
                <a:rPr lang="es-ES" sz="1100" b="1" dirty="0">
                  <a:solidFill>
                    <a:schemeClr val="tx2">
                      <a:lumMod val="60000"/>
                      <a:lumOff val="40000"/>
                    </a:schemeClr>
                  </a:solidFill>
                </a:rPr>
                <a:t>Y</a:t>
              </a:r>
            </a:p>
          </p:txBody>
        </p:sp>
        <p:sp>
          <p:nvSpPr>
            <p:cNvPr id="181" name="CuadroTexto 65">
              <a:extLst>
                <a:ext uri="{FF2B5EF4-FFF2-40B4-BE49-F238E27FC236}">
                  <a16:creationId xmlns:a16="http://schemas.microsoft.com/office/drawing/2014/main" id="{8A347CA8-3EF7-9240-A702-C75A9C6F2FBF}"/>
                </a:ext>
              </a:extLst>
            </p:cNvPr>
            <p:cNvSpPr txBox="1"/>
            <p:nvPr/>
          </p:nvSpPr>
          <p:spPr>
            <a:xfrm>
              <a:off x="5584594" y="1545042"/>
              <a:ext cx="677013" cy="261610"/>
            </a:xfrm>
            <a:prstGeom prst="rect">
              <a:avLst/>
            </a:prstGeom>
            <a:noFill/>
          </p:spPr>
          <p:txBody>
            <a:bodyPr wrap="none" rtlCol="0">
              <a:spAutoFit/>
            </a:bodyPr>
            <a:lstStyle/>
            <a:p>
              <a:r>
                <a:rPr lang="es-ES" sz="1100" b="1" dirty="0">
                  <a:solidFill>
                    <a:schemeClr val="tx2">
                      <a:lumMod val="60000"/>
                      <a:lumOff val="40000"/>
                    </a:schemeClr>
                  </a:solidFill>
                </a:rPr>
                <a:t>Etiqueta</a:t>
              </a:r>
            </a:p>
          </p:txBody>
        </p:sp>
        <p:cxnSp>
          <p:nvCxnSpPr>
            <p:cNvPr id="182" name="Conector recto de flecha 66">
              <a:extLst>
                <a:ext uri="{FF2B5EF4-FFF2-40B4-BE49-F238E27FC236}">
                  <a16:creationId xmlns:a16="http://schemas.microsoft.com/office/drawing/2014/main" id="{F3AF312F-8ED7-BC4B-A7EB-609EE12E8931}"/>
                </a:ext>
              </a:extLst>
            </p:cNvPr>
            <p:cNvCxnSpPr/>
            <p:nvPr/>
          </p:nvCxnSpPr>
          <p:spPr>
            <a:xfrm flipV="1">
              <a:off x="6053667" y="1372467"/>
              <a:ext cx="160866" cy="244583"/>
            </a:xfrm>
            <a:prstGeom prst="straightConnector1">
              <a:avLst/>
            </a:prstGeom>
            <a:ln w="19050" cmpd="sng">
              <a:solidFill>
                <a:schemeClr val="tx2">
                  <a:lumMod val="60000"/>
                  <a:lumOff val="40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83" name="Conector recto de flecha 67">
              <a:extLst>
                <a:ext uri="{FF2B5EF4-FFF2-40B4-BE49-F238E27FC236}">
                  <a16:creationId xmlns:a16="http://schemas.microsoft.com/office/drawing/2014/main" id="{01812F18-598C-8142-8FEC-16A1F72F3F24}"/>
                </a:ext>
              </a:extLst>
            </p:cNvPr>
            <p:cNvCxnSpPr/>
            <p:nvPr/>
          </p:nvCxnSpPr>
          <p:spPr>
            <a:xfrm flipV="1">
              <a:off x="6596649" y="1372467"/>
              <a:ext cx="160866" cy="244583"/>
            </a:xfrm>
            <a:prstGeom prst="straightConnector1">
              <a:avLst/>
            </a:prstGeom>
            <a:ln w="19050" cmpd="sng">
              <a:solidFill>
                <a:schemeClr val="tx2">
                  <a:lumMod val="60000"/>
                  <a:lumOff val="40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84" name="Conector recto de flecha 68">
              <a:extLst>
                <a:ext uri="{FF2B5EF4-FFF2-40B4-BE49-F238E27FC236}">
                  <a16:creationId xmlns:a16="http://schemas.microsoft.com/office/drawing/2014/main" id="{48FB9F23-89D6-7E48-9FA2-54A46C8190E2}"/>
                </a:ext>
              </a:extLst>
            </p:cNvPr>
            <p:cNvCxnSpPr/>
            <p:nvPr/>
          </p:nvCxnSpPr>
          <p:spPr>
            <a:xfrm flipV="1">
              <a:off x="7020272" y="1372467"/>
              <a:ext cx="160866" cy="244583"/>
            </a:xfrm>
            <a:prstGeom prst="straightConnector1">
              <a:avLst/>
            </a:prstGeom>
            <a:ln w="19050" cmpd="sng">
              <a:solidFill>
                <a:schemeClr val="tx2">
                  <a:lumMod val="60000"/>
                  <a:lumOff val="40000"/>
                </a:schemeClr>
              </a:solidFill>
              <a:tailEnd type="arrow"/>
            </a:ln>
            <a:effectLst/>
          </p:spPr>
          <p:style>
            <a:lnRef idx="2">
              <a:schemeClr val="accent1"/>
            </a:lnRef>
            <a:fillRef idx="0">
              <a:schemeClr val="accent1"/>
            </a:fillRef>
            <a:effectRef idx="1">
              <a:schemeClr val="accent1"/>
            </a:effectRef>
            <a:fontRef idx="minor">
              <a:schemeClr val="tx1"/>
            </a:fontRef>
          </p:style>
        </p:cxnSp>
        <p:sp>
          <p:nvSpPr>
            <p:cNvPr id="185" name="CuadroTexto 64">
              <a:extLst>
                <a:ext uri="{FF2B5EF4-FFF2-40B4-BE49-F238E27FC236}">
                  <a16:creationId xmlns:a16="http://schemas.microsoft.com/office/drawing/2014/main" id="{2A1E6364-322B-3544-9613-FB7946F464B1}"/>
                </a:ext>
              </a:extLst>
            </p:cNvPr>
            <p:cNvSpPr txBox="1"/>
            <p:nvPr/>
          </p:nvSpPr>
          <p:spPr>
            <a:xfrm>
              <a:off x="7483159" y="1550473"/>
              <a:ext cx="495649" cy="261610"/>
            </a:xfrm>
            <a:prstGeom prst="rect">
              <a:avLst/>
            </a:prstGeom>
            <a:noFill/>
          </p:spPr>
          <p:txBody>
            <a:bodyPr wrap="none" rtlCol="0">
              <a:spAutoFit/>
            </a:bodyPr>
            <a:lstStyle/>
            <a:p>
              <a:r>
                <a:rPr lang="es-ES" sz="1100" b="1" dirty="0">
                  <a:solidFill>
                    <a:schemeClr val="tx2">
                      <a:lumMod val="60000"/>
                      <a:lumOff val="40000"/>
                    </a:schemeClr>
                  </a:solidFill>
                </a:rPr>
                <a:t>Color</a:t>
              </a:r>
            </a:p>
          </p:txBody>
        </p:sp>
        <p:cxnSp>
          <p:nvCxnSpPr>
            <p:cNvPr id="186" name="Conector recto de flecha 68">
              <a:extLst>
                <a:ext uri="{FF2B5EF4-FFF2-40B4-BE49-F238E27FC236}">
                  <a16:creationId xmlns:a16="http://schemas.microsoft.com/office/drawing/2014/main" id="{15263949-FF94-D84E-9276-EB632FF7636A}"/>
                </a:ext>
              </a:extLst>
            </p:cNvPr>
            <p:cNvCxnSpPr/>
            <p:nvPr/>
          </p:nvCxnSpPr>
          <p:spPr>
            <a:xfrm flipV="1">
              <a:off x="7627175" y="1372467"/>
              <a:ext cx="160866" cy="244583"/>
            </a:xfrm>
            <a:prstGeom prst="straightConnector1">
              <a:avLst/>
            </a:prstGeom>
            <a:ln w="19050" cmpd="sng">
              <a:solidFill>
                <a:schemeClr val="tx2">
                  <a:lumMod val="60000"/>
                  <a:lumOff val="40000"/>
                </a:schemeClr>
              </a:solidFill>
              <a:tailEnd type="arrow"/>
            </a:ln>
            <a:effectLst/>
          </p:spPr>
          <p:style>
            <a:lnRef idx="2">
              <a:schemeClr val="accent1"/>
            </a:lnRef>
            <a:fillRef idx="0">
              <a:schemeClr val="accent1"/>
            </a:fillRef>
            <a:effectRef idx="1">
              <a:schemeClr val="accent1"/>
            </a:effectRef>
            <a:fontRef idx="minor">
              <a:schemeClr val="tx1"/>
            </a:fontRef>
          </p:style>
        </p:cxnSp>
      </p:grpSp>
      <p:cxnSp>
        <p:nvCxnSpPr>
          <p:cNvPr id="188" name="Conector recto de flecha 59">
            <a:extLst>
              <a:ext uri="{FF2B5EF4-FFF2-40B4-BE49-F238E27FC236}">
                <a16:creationId xmlns:a16="http://schemas.microsoft.com/office/drawing/2014/main" id="{E868D7E1-65AC-6B45-ABF1-E3B59DC0832F}"/>
              </a:ext>
            </a:extLst>
          </p:cNvPr>
          <p:cNvCxnSpPr>
            <a:cxnSpLocks/>
          </p:cNvCxnSpPr>
          <p:nvPr/>
        </p:nvCxnSpPr>
        <p:spPr>
          <a:xfrm flipV="1">
            <a:off x="5793897" y="1487606"/>
            <a:ext cx="436081" cy="962547"/>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sp>
        <p:nvSpPr>
          <p:cNvPr id="138" name="Rombo 139">
            <a:extLst>
              <a:ext uri="{FF2B5EF4-FFF2-40B4-BE49-F238E27FC236}">
                <a16:creationId xmlns:a16="http://schemas.microsoft.com/office/drawing/2014/main" id="{77EA0FF0-E218-D645-A2E8-5BAAFD41DB35}"/>
              </a:ext>
            </a:extLst>
          </p:cNvPr>
          <p:cNvSpPr/>
          <p:nvPr/>
        </p:nvSpPr>
        <p:spPr>
          <a:xfrm>
            <a:off x="5673088" y="1816912"/>
            <a:ext cx="550756" cy="570233"/>
          </a:xfrm>
          <a:prstGeom prst="diamond">
            <a:avLst/>
          </a:prstGeom>
          <a:solidFill>
            <a:schemeClr val="tx2">
              <a:lumMod val="60000"/>
              <a:lumOff val="40000"/>
            </a:schemeClr>
          </a:solidFill>
          <a:ln w="190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s-ES" sz="700" b="1" dirty="0">
                <a:solidFill>
                  <a:schemeClr val="bg1"/>
                </a:solidFill>
                <a:latin typeface="Arial"/>
                <a:cs typeface="Arial"/>
              </a:rPr>
              <a:t>Unión de tablas</a:t>
            </a:r>
          </a:p>
        </p:txBody>
      </p:sp>
      <p:pic>
        <p:nvPicPr>
          <p:cNvPr id="156" name="Picture 155">
            <a:extLst>
              <a:ext uri="{FF2B5EF4-FFF2-40B4-BE49-F238E27FC236}">
                <a16:creationId xmlns:a16="http://schemas.microsoft.com/office/drawing/2014/main" id="{9C0F0381-5339-F34B-86C4-6C0C2E0BEA25}"/>
              </a:ext>
            </a:extLst>
          </p:cNvPr>
          <p:cNvPicPr>
            <a:picLocks noChangeAspect="1"/>
          </p:cNvPicPr>
          <p:nvPr/>
        </p:nvPicPr>
        <p:blipFill>
          <a:blip r:embed="rId9"/>
          <a:stretch>
            <a:fillRect/>
          </a:stretch>
        </p:blipFill>
        <p:spPr>
          <a:xfrm>
            <a:off x="6565709" y="4542136"/>
            <a:ext cx="2315191" cy="1560653"/>
          </a:xfrm>
          <a:prstGeom prst="rect">
            <a:avLst/>
          </a:prstGeom>
        </p:spPr>
      </p:pic>
      <p:graphicFrame>
        <p:nvGraphicFramePr>
          <p:cNvPr id="157" name="Tabla 58">
            <a:extLst>
              <a:ext uri="{FF2B5EF4-FFF2-40B4-BE49-F238E27FC236}">
                <a16:creationId xmlns:a16="http://schemas.microsoft.com/office/drawing/2014/main" id="{48349E24-2033-CE47-BEC3-64354078A3E1}"/>
              </a:ext>
            </a:extLst>
          </p:cNvPr>
          <p:cNvGraphicFramePr>
            <a:graphicFrameLocks noGrp="1"/>
          </p:cNvGraphicFramePr>
          <p:nvPr>
            <p:extLst>
              <p:ext uri="{D42A27DB-BD31-4B8C-83A1-F6EECF244321}">
                <p14:modId xmlns:p14="http://schemas.microsoft.com/office/powerpoint/2010/main" val="2688161183"/>
              </p:ext>
            </p:extLst>
          </p:nvPr>
        </p:nvGraphicFramePr>
        <p:xfrm>
          <a:off x="5332644" y="2436853"/>
          <a:ext cx="1025529" cy="1066800"/>
        </p:xfrm>
        <a:graphic>
          <a:graphicData uri="http://schemas.openxmlformats.org/drawingml/2006/table">
            <a:tbl>
              <a:tblPr firstRow="1" bandRow="1">
                <a:tableStyleId>{5C22544A-7EE6-4342-B048-85BDC9FD1C3A}</a:tableStyleId>
              </a:tblPr>
              <a:tblGrid>
                <a:gridCol w="542611">
                  <a:extLst>
                    <a:ext uri="{9D8B030D-6E8A-4147-A177-3AD203B41FA5}">
                      <a16:colId xmlns:a16="http://schemas.microsoft.com/office/drawing/2014/main" val="20001"/>
                    </a:ext>
                  </a:extLst>
                </a:gridCol>
                <a:gridCol w="482918">
                  <a:extLst>
                    <a:ext uri="{9D8B030D-6E8A-4147-A177-3AD203B41FA5}">
                      <a16:colId xmlns:a16="http://schemas.microsoft.com/office/drawing/2014/main" val="20002"/>
                    </a:ext>
                  </a:extLst>
                </a:gridCol>
              </a:tblGrid>
              <a:tr h="0">
                <a:tc>
                  <a:txBody>
                    <a:bodyPr/>
                    <a:lstStyle/>
                    <a:p>
                      <a:r>
                        <a:rPr lang="es-ES" sz="800" dirty="0">
                          <a:latin typeface="Arial"/>
                          <a:cs typeface="Arial"/>
                        </a:rPr>
                        <a:t>Bioma</a:t>
                      </a:r>
                    </a:p>
                  </a:txBody>
                  <a:tcPr/>
                </a:tc>
                <a:tc>
                  <a:txBody>
                    <a:bodyPr/>
                    <a:lstStyle/>
                    <a:p>
                      <a:r>
                        <a:rPr lang="es-ES" sz="800" dirty="0">
                          <a:latin typeface="Arial"/>
                          <a:cs typeface="Arial"/>
                        </a:rPr>
                        <a:t>Color</a:t>
                      </a:r>
                    </a:p>
                  </a:txBody>
                  <a:tcPr/>
                </a:tc>
                <a:extLst>
                  <a:ext uri="{0D108BD9-81ED-4DB2-BD59-A6C34878D82A}">
                    <a16:rowId xmlns:a16="http://schemas.microsoft.com/office/drawing/2014/main" val="10000"/>
                  </a:ext>
                </a:extLst>
              </a:tr>
              <a:tr h="0">
                <a:tc>
                  <a:txBody>
                    <a:bodyPr/>
                    <a:lstStyle/>
                    <a:p>
                      <a:pPr algn="r"/>
                      <a:r>
                        <a:rPr lang="es-ES" sz="800" dirty="0">
                          <a:latin typeface="Arial"/>
                          <a:cs typeface="Arial"/>
                        </a:rPr>
                        <a:t>1</a:t>
                      </a:r>
                    </a:p>
                  </a:txBody>
                  <a:tcPr/>
                </a:tc>
                <a:tc>
                  <a:txBody>
                    <a:bodyPr/>
                    <a:lstStyle/>
                    <a:p>
                      <a:pPr algn="r"/>
                      <a:r>
                        <a:rPr lang="es-ES" sz="800" dirty="0">
                          <a:latin typeface="Arial"/>
                          <a:cs typeface="Arial"/>
                        </a:rPr>
                        <a:t>Red</a:t>
                      </a:r>
                    </a:p>
                  </a:txBody>
                  <a:tcPr/>
                </a:tc>
                <a:extLst>
                  <a:ext uri="{0D108BD9-81ED-4DB2-BD59-A6C34878D82A}">
                    <a16:rowId xmlns:a16="http://schemas.microsoft.com/office/drawing/2014/main" val="10001"/>
                  </a:ext>
                </a:extLst>
              </a:tr>
              <a:tr h="0">
                <a:tc>
                  <a:txBody>
                    <a:bodyPr/>
                    <a:lstStyle/>
                    <a:p>
                      <a:pPr algn="r"/>
                      <a:r>
                        <a:rPr lang="es-ES" sz="800" dirty="0">
                          <a:latin typeface="Arial"/>
                          <a:cs typeface="Arial"/>
                        </a:rPr>
                        <a:t>2</a:t>
                      </a:r>
                    </a:p>
                  </a:txBody>
                  <a:tcPr/>
                </a:tc>
                <a:tc>
                  <a:txBody>
                    <a:bodyPr/>
                    <a:lstStyle/>
                    <a:p>
                      <a:pPr algn="r"/>
                      <a:r>
                        <a:rPr lang="es-ES" sz="800" dirty="0" err="1">
                          <a:latin typeface="Arial"/>
                          <a:cs typeface="Arial"/>
                        </a:rPr>
                        <a:t>Yellow</a:t>
                      </a:r>
                      <a:endParaRPr lang="es-ES" sz="800" dirty="0">
                        <a:latin typeface="Arial"/>
                        <a:cs typeface="Arial"/>
                      </a:endParaRPr>
                    </a:p>
                  </a:txBody>
                  <a:tcPr/>
                </a:tc>
                <a:extLst>
                  <a:ext uri="{0D108BD9-81ED-4DB2-BD59-A6C34878D82A}">
                    <a16:rowId xmlns:a16="http://schemas.microsoft.com/office/drawing/2014/main" val="10002"/>
                  </a:ext>
                </a:extLst>
              </a:tr>
              <a:tr h="0">
                <a:tc>
                  <a:txBody>
                    <a:bodyPr/>
                    <a:lstStyle/>
                    <a:p>
                      <a:pPr algn="r"/>
                      <a:r>
                        <a:rPr lang="es-ES" sz="800" dirty="0">
                          <a:latin typeface="Arial"/>
                          <a:cs typeface="Arial"/>
                        </a:rPr>
                        <a:t>3</a:t>
                      </a:r>
                    </a:p>
                  </a:txBody>
                  <a:tcPr/>
                </a:tc>
                <a:tc>
                  <a:txBody>
                    <a:bodyPr/>
                    <a:lstStyle/>
                    <a:p>
                      <a:pPr algn="r"/>
                      <a:r>
                        <a:rPr lang="es-ES" sz="800" dirty="0">
                          <a:latin typeface="Arial"/>
                          <a:cs typeface="Arial"/>
                        </a:rPr>
                        <a:t>Green</a:t>
                      </a:r>
                    </a:p>
                  </a:txBody>
                  <a:tcPr/>
                </a:tc>
                <a:extLst>
                  <a:ext uri="{0D108BD9-81ED-4DB2-BD59-A6C34878D82A}">
                    <a16:rowId xmlns:a16="http://schemas.microsoft.com/office/drawing/2014/main" val="10003"/>
                  </a:ext>
                </a:extLst>
              </a:tr>
              <a:tr h="0">
                <a:tc>
                  <a:txBody>
                    <a:bodyPr/>
                    <a:lstStyle/>
                    <a:p>
                      <a:pPr algn="r"/>
                      <a:r>
                        <a:rPr lang="es-ES" sz="800" dirty="0">
                          <a:latin typeface="Arial"/>
                          <a:cs typeface="Arial"/>
                        </a:rPr>
                        <a:t>4</a:t>
                      </a:r>
                    </a:p>
                  </a:txBody>
                  <a:tcPr/>
                </a:tc>
                <a:tc>
                  <a:txBody>
                    <a:bodyPr/>
                    <a:lstStyle/>
                    <a:p>
                      <a:pPr algn="r"/>
                      <a:r>
                        <a:rPr lang="es-ES" sz="800" dirty="0" err="1">
                          <a:latin typeface="Arial"/>
                          <a:cs typeface="Arial"/>
                        </a:rPr>
                        <a:t>Purple</a:t>
                      </a:r>
                      <a:endParaRPr lang="es-ES" sz="800" dirty="0">
                        <a:latin typeface="Arial"/>
                        <a:cs typeface="Arial"/>
                      </a:endParaRP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333457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P spid="138" grpId="0" animBg="1"/>
    </p:bldLst>
  </p:timing>
</p:sld>
</file>

<file path=ppt/slides/slide2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71" name="Forma libre 70"/>
          <p:cNvSpPr/>
          <p:nvPr/>
        </p:nvSpPr>
        <p:spPr>
          <a:xfrm>
            <a:off x="6373545" y="1461762"/>
            <a:ext cx="2623696" cy="5128148"/>
          </a:xfrm>
          <a:custGeom>
            <a:avLst/>
            <a:gdLst>
              <a:gd name="connsiteX0" fmla="*/ 1844973 w 2623696"/>
              <a:gd name="connsiteY0" fmla="*/ 35945 h 5128148"/>
              <a:gd name="connsiteX1" fmla="*/ 0 w 2623696"/>
              <a:gd name="connsiteY1" fmla="*/ 1917065 h 5128148"/>
              <a:gd name="connsiteX2" fmla="*/ 11980 w 2623696"/>
              <a:gd name="connsiteY2" fmla="*/ 5128148 h 5128148"/>
              <a:gd name="connsiteX3" fmla="*/ 2611715 w 2623696"/>
              <a:gd name="connsiteY3" fmla="*/ 5128148 h 5128148"/>
              <a:gd name="connsiteX4" fmla="*/ 2623696 w 2623696"/>
              <a:gd name="connsiteY4" fmla="*/ 0 h 5128148"/>
              <a:gd name="connsiteX5" fmla="*/ 1809032 w 2623696"/>
              <a:gd name="connsiteY5" fmla="*/ 0 h 5128148"/>
              <a:gd name="connsiteX6" fmla="*/ 1844973 w 2623696"/>
              <a:gd name="connsiteY6" fmla="*/ 35945 h 5128148"/>
              <a:gd name="connsiteX0" fmla="*/ 1809032 w 2623696"/>
              <a:gd name="connsiteY0" fmla="*/ 0 h 5128148"/>
              <a:gd name="connsiteX1" fmla="*/ 0 w 2623696"/>
              <a:gd name="connsiteY1" fmla="*/ 1917065 h 5128148"/>
              <a:gd name="connsiteX2" fmla="*/ 11980 w 2623696"/>
              <a:gd name="connsiteY2" fmla="*/ 5128148 h 5128148"/>
              <a:gd name="connsiteX3" fmla="*/ 2611715 w 2623696"/>
              <a:gd name="connsiteY3" fmla="*/ 5128148 h 5128148"/>
              <a:gd name="connsiteX4" fmla="*/ 2623696 w 2623696"/>
              <a:gd name="connsiteY4" fmla="*/ 0 h 5128148"/>
              <a:gd name="connsiteX5" fmla="*/ 1809032 w 2623696"/>
              <a:gd name="connsiteY5" fmla="*/ 0 h 512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23696" h="5128148">
                <a:moveTo>
                  <a:pt x="1809032" y="0"/>
                </a:moveTo>
                <a:lnTo>
                  <a:pt x="0" y="1917065"/>
                </a:lnTo>
                <a:cubicBezTo>
                  <a:pt x="3993" y="2987426"/>
                  <a:pt x="7987" y="4057787"/>
                  <a:pt x="11980" y="5128148"/>
                </a:cubicBezTo>
                <a:lnTo>
                  <a:pt x="2611715" y="5128148"/>
                </a:lnTo>
                <a:cubicBezTo>
                  <a:pt x="2615709" y="3418765"/>
                  <a:pt x="2619702" y="1709383"/>
                  <a:pt x="2623696" y="0"/>
                </a:cubicBezTo>
                <a:lnTo>
                  <a:pt x="1809032" y="0"/>
                </a:lnTo>
                <a:close/>
              </a:path>
            </a:pathLst>
          </a:custGeom>
          <a:solidFill>
            <a:schemeClr val="accent6">
              <a:lumMod val="40000"/>
              <a:lumOff val="60000"/>
            </a:schemeClr>
          </a:solidFill>
          <a:ln w="1270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70" name="Forma libre 69"/>
          <p:cNvSpPr/>
          <p:nvPr/>
        </p:nvSpPr>
        <p:spPr>
          <a:xfrm>
            <a:off x="107820" y="143779"/>
            <a:ext cx="8877437" cy="6458113"/>
          </a:xfrm>
          <a:custGeom>
            <a:avLst/>
            <a:gdLst>
              <a:gd name="connsiteX0" fmla="*/ 8829516 w 8877437"/>
              <a:gd name="connsiteY0" fmla="*/ 1210147 h 6470094"/>
              <a:gd name="connsiteX1" fmla="*/ 7883068 w 8877437"/>
              <a:gd name="connsiteY1" fmla="*/ 1210147 h 6470094"/>
              <a:gd name="connsiteX2" fmla="*/ 6002154 w 8877437"/>
              <a:gd name="connsiteY2" fmla="*/ 3199102 h 6470094"/>
              <a:gd name="connsiteX3" fmla="*/ 5990173 w 8877437"/>
              <a:gd name="connsiteY3" fmla="*/ 6458112 h 6470094"/>
              <a:gd name="connsiteX4" fmla="*/ 23961 w 8877437"/>
              <a:gd name="connsiteY4" fmla="*/ 6470094 h 6470094"/>
              <a:gd name="connsiteX5" fmla="*/ 0 w 8877437"/>
              <a:gd name="connsiteY5" fmla="*/ 11982 h 6470094"/>
              <a:gd name="connsiteX6" fmla="*/ 8877437 w 8877437"/>
              <a:gd name="connsiteY6" fmla="*/ 0 h 6470094"/>
              <a:gd name="connsiteX7" fmla="*/ 8829516 w 8877437"/>
              <a:gd name="connsiteY7" fmla="*/ 1210147 h 6470094"/>
              <a:gd name="connsiteX0" fmla="*/ 8876083 w 8877437"/>
              <a:gd name="connsiteY0" fmla="*/ 1205914 h 6470094"/>
              <a:gd name="connsiteX1" fmla="*/ 7883068 w 8877437"/>
              <a:gd name="connsiteY1" fmla="*/ 1210147 h 6470094"/>
              <a:gd name="connsiteX2" fmla="*/ 6002154 w 8877437"/>
              <a:gd name="connsiteY2" fmla="*/ 3199102 h 6470094"/>
              <a:gd name="connsiteX3" fmla="*/ 5990173 w 8877437"/>
              <a:gd name="connsiteY3" fmla="*/ 6458112 h 6470094"/>
              <a:gd name="connsiteX4" fmla="*/ 23961 w 8877437"/>
              <a:gd name="connsiteY4" fmla="*/ 6470094 h 6470094"/>
              <a:gd name="connsiteX5" fmla="*/ 0 w 8877437"/>
              <a:gd name="connsiteY5" fmla="*/ 11982 h 6470094"/>
              <a:gd name="connsiteX6" fmla="*/ 8877437 w 8877437"/>
              <a:gd name="connsiteY6" fmla="*/ 0 h 6470094"/>
              <a:gd name="connsiteX7" fmla="*/ 8876083 w 8877437"/>
              <a:gd name="connsiteY7" fmla="*/ 1205914 h 6470094"/>
              <a:gd name="connsiteX0" fmla="*/ 8732319 w 8877437"/>
              <a:gd name="connsiteY0" fmla="*/ 1205914 h 6470094"/>
              <a:gd name="connsiteX1" fmla="*/ 7883068 w 8877437"/>
              <a:gd name="connsiteY1" fmla="*/ 1210147 h 6470094"/>
              <a:gd name="connsiteX2" fmla="*/ 6002154 w 8877437"/>
              <a:gd name="connsiteY2" fmla="*/ 3199102 h 6470094"/>
              <a:gd name="connsiteX3" fmla="*/ 5990173 w 8877437"/>
              <a:gd name="connsiteY3" fmla="*/ 6458112 h 6470094"/>
              <a:gd name="connsiteX4" fmla="*/ 23961 w 8877437"/>
              <a:gd name="connsiteY4" fmla="*/ 6470094 h 6470094"/>
              <a:gd name="connsiteX5" fmla="*/ 0 w 8877437"/>
              <a:gd name="connsiteY5" fmla="*/ 11982 h 6470094"/>
              <a:gd name="connsiteX6" fmla="*/ 8877437 w 8877437"/>
              <a:gd name="connsiteY6" fmla="*/ 0 h 6470094"/>
              <a:gd name="connsiteX7" fmla="*/ 8732319 w 8877437"/>
              <a:gd name="connsiteY7" fmla="*/ 1205914 h 6470094"/>
              <a:gd name="connsiteX0" fmla="*/ 8732319 w 8733673"/>
              <a:gd name="connsiteY0" fmla="*/ 1205914 h 6470094"/>
              <a:gd name="connsiteX1" fmla="*/ 7883068 w 8733673"/>
              <a:gd name="connsiteY1" fmla="*/ 1210147 h 6470094"/>
              <a:gd name="connsiteX2" fmla="*/ 6002154 w 8733673"/>
              <a:gd name="connsiteY2" fmla="*/ 3199102 h 6470094"/>
              <a:gd name="connsiteX3" fmla="*/ 5990173 w 8733673"/>
              <a:gd name="connsiteY3" fmla="*/ 6458112 h 6470094"/>
              <a:gd name="connsiteX4" fmla="*/ 23961 w 8733673"/>
              <a:gd name="connsiteY4" fmla="*/ 6470094 h 6470094"/>
              <a:gd name="connsiteX5" fmla="*/ 0 w 8733673"/>
              <a:gd name="connsiteY5" fmla="*/ 11982 h 6470094"/>
              <a:gd name="connsiteX6" fmla="*/ 8733673 w 8733673"/>
              <a:gd name="connsiteY6" fmla="*/ 0 h 6470094"/>
              <a:gd name="connsiteX7" fmla="*/ 8732319 w 8733673"/>
              <a:gd name="connsiteY7" fmla="*/ 1205914 h 6470094"/>
              <a:gd name="connsiteX0" fmla="*/ 8876083 w 8877437"/>
              <a:gd name="connsiteY0" fmla="*/ 1205914 h 6470094"/>
              <a:gd name="connsiteX1" fmla="*/ 8026832 w 8877437"/>
              <a:gd name="connsiteY1" fmla="*/ 1210147 h 6470094"/>
              <a:gd name="connsiteX2" fmla="*/ 6145918 w 8877437"/>
              <a:gd name="connsiteY2" fmla="*/ 3199102 h 6470094"/>
              <a:gd name="connsiteX3" fmla="*/ 6133937 w 8877437"/>
              <a:gd name="connsiteY3" fmla="*/ 6458112 h 6470094"/>
              <a:gd name="connsiteX4" fmla="*/ 167725 w 8877437"/>
              <a:gd name="connsiteY4" fmla="*/ 6470094 h 6470094"/>
              <a:gd name="connsiteX5" fmla="*/ 0 w 8877437"/>
              <a:gd name="connsiteY5" fmla="*/ 11982 h 6470094"/>
              <a:gd name="connsiteX6" fmla="*/ 8877437 w 8877437"/>
              <a:gd name="connsiteY6" fmla="*/ 0 h 6470094"/>
              <a:gd name="connsiteX7" fmla="*/ 8876083 w 8877437"/>
              <a:gd name="connsiteY7" fmla="*/ 1205914 h 6470094"/>
              <a:gd name="connsiteX0" fmla="*/ 8876083 w 8877437"/>
              <a:gd name="connsiteY0" fmla="*/ 1205914 h 6458113"/>
              <a:gd name="connsiteX1" fmla="*/ 8026832 w 8877437"/>
              <a:gd name="connsiteY1" fmla="*/ 1210147 h 6458113"/>
              <a:gd name="connsiteX2" fmla="*/ 6145918 w 8877437"/>
              <a:gd name="connsiteY2" fmla="*/ 3199102 h 6458113"/>
              <a:gd name="connsiteX3" fmla="*/ 6133937 w 8877437"/>
              <a:gd name="connsiteY3" fmla="*/ 6458112 h 6458113"/>
              <a:gd name="connsiteX4" fmla="*/ 23961 w 8877437"/>
              <a:gd name="connsiteY4" fmla="*/ 6458113 h 6458113"/>
              <a:gd name="connsiteX5" fmla="*/ 0 w 8877437"/>
              <a:gd name="connsiteY5" fmla="*/ 11982 h 6458113"/>
              <a:gd name="connsiteX6" fmla="*/ 8877437 w 8877437"/>
              <a:gd name="connsiteY6" fmla="*/ 0 h 6458113"/>
              <a:gd name="connsiteX7" fmla="*/ 8876083 w 8877437"/>
              <a:gd name="connsiteY7" fmla="*/ 1205914 h 6458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77437" h="6458113">
                <a:moveTo>
                  <a:pt x="8876083" y="1205914"/>
                </a:moveTo>
                <a:lnTo>
                  <a:pt x="8026832" y="1210147"/>
                </a:lnTo>
                <a:lnTo>
                  <a:pt x="6145918" y="3199102"/>
                </a:lnTo>
                <a:cubicBezTo>
                  <a:pt x="6141924" y="4285439"/>
                  <a:pt x="6137931" y="5371775"/>
                  <a:pt x="6133937" y="6458112"/>
                </a:cubicBezTo>
                <a:lnTo>
                  <a:pt x="23961" y="6458113"/>
                </a:lnTo>
                <a:lnTo>
                  <a:pt x="0" y="11982"/>
                </a:lnTo>
                <a:lnTo>
                  <a:pt x="8877437" y="0"/>
                </a:lnTo>
                <a:cubicBezTo>
                  <a:pt x="8876986" y="401971"/>
                  <a:pt x="8876534" y="803943"/>
                  <a:pt x="8876083" y="1205914"/>
                </a:cubicBezTo>
                <a:close/>
              </a:path>
            </a:pathLst>
          </a:custGeom>
          <a:solidFill>
            <a:schemeClr val="accent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137" name="Agrupar 136"/>
          <p:cNvGrpSpPr/>
          <p:nvPr/>
        </p:nvGrpSpPr>
        <p:grpSpPr>
          <a:xfrm>
            <a:off x="2151627" y="4198444"/>
            <a:ext cx="2116280" cy="992114"/>
            <a:chOff x="1787648" y="4173044"/>
            <a:chExt cx="2116280" cy="992114"/>
          </a:xfrm>
        </p:grpSpPr>
        <p:sp>
          <p:nvSpPr>
            <p:cNvPr id="132" name="Paralelogramo 131"/>
            <p:cNvSpPr/>
            <p:nvPr/>
          </p:nvSpPr>
          <p:spPr>
            <a:xfrm>
              <a:off x="1787648" y="4173044"/>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2" name="Agrupar 1"/>
            <p:cNvGrpSpPr/>
            <p:nvPr/>
          </p:nvGrpSpPr>
          <p:grpSpPr>
            <a:xfrm>
              <a:off x="1868789" y="4232804"/>
              <a:ext cx="1916855" cy="899532"/>
              <a:chOff x="602556" y="3758112"/>
              <a:chExt cx="1916855" cy="899532"/>
            </a:xfrm>
          </p:grpSpPr>
          <p:pic>
            <p:nvPicPr>
              <p:cNvPr id="81" name="Imagen 80" descr="Screen Shot 2019-09-28 at 16.23.21.png"/>
              <p:cNvPicPr>
                <a:picLocks noChangeAspect="1"/>
              </p:cNvPicPr>
              <p:nvPr/>
            </p:nvPicPr>
            <p:blipFill rotWithShape="1">
              <a:blip r:embed="rId3">
                <a:extLst>
                  <a:ext uri="{28A0092B-C50C-407E-A947-70E740481C1C}">
                    <a14:useLocalDpi xmlns:a14="http://schemas.microsoft.com/office/drawing/2010/main" val="0"/>
                  </a:ext>
                </a:extLst>
              </a:blip>
              <a:srcRect l="10086" r="6441"/>
              <a:stretch/>
            </p:blipFill>
            <p:spPr>
              <a:xfrm>
                <a:off x="903262" y="3785536"/>
                <a:ext cx="1291103" cy="871200"/>
              </a:xfrm>
              <a:prstGeom prst="rect">
                <a:avLst/>
              </a:prstGeom>
              <a:scene3d>
                <a:camera prst="perspectiveFront" fov="5400000">
                  <a:rot lat="304488" lon="1206851" rev="52230"/>
                </a:camera>
                <a:lightRig rig="threePt" dir="t"/>
              </a:scene3d>
            </p:spPr>
          </p:pic>
          <p:sp>
            <p:nvSpPr>
              <p:cNvPr id="12" name="Paralelogramo 11"/>
              <p:cNvSpPr/>
              <p:nvPr/>
            </p:nvSpPr>
            <p:spPr>
              <a:xfrm>
                <a:off x="602556" y="3758112"/>
                <a:ext cx="1916855" cy="898624"/>
              </a:xfrm>
              <a:prstGeom prst="parallelogram">
                <a:avLst>
                  <a:gd name="adj" fmla="val 47664"/>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34" name="CuadroTexto 33"/>
              <p:cNvSpPr txBox="1"/>
              <p:nvPr/>
            </p:nvSpPr>
            <p:spPr>
              <a:xfrm rot="20816069">
                <a:off x="667436" y="4403728"/>
                <a:ext cx="633660" cy="253916"/>
              </a:xfrm>
              <a:prstGeom prst="rect">
                <a:avLst/>
              </a:prstGeom>
              <a:noFill/>
            </p:spPr>
            <p:txBody>
              <a:bodyPr wrap="none" rtlCol="0">
                <a:spAutoFit/>
                <a:scene3d>
                  <a:camera prst="perspectiveContrastingLeftFacing"/>
                  <a:lightRig rig="threePt" dir="t"/>
                </a:scene3d>
              </a:bodyPr>
              <a:lstStyle/>
              <a:p>
                <a:r>
                  <a:rPr lang="es-ES" sz="1050" dirty="0">
                    <a:latin typeface="Arial"/>
                    <a:cs typeface="Arial"/>
                  </a:rPr>
                  <a:t>Biomas</a:t>
                </a:r>
              </a:p>
            </p:txBody>
          </p:sp>
        </p:grpSp>
      </p:grpSp>
      <p:grpSp>
        <p:nvGrpSpPr>
          <p:cNvPr id="5" name="Agrupar 4"/>
          <p:cNvGrpSpPr/>
          <p:nvPr/>
        </p:nvGrpSpPr>
        <p:grpSpPr>
          <a:xfrm>
            <a:off x="2187567" y="2902719"/>
            <a:ext cx="2116280" cy="992114"/>
            <a:chOff x="2187567" y="2902719"/>
            <a:chExt cx="2116280" cy="992114"/>
          </a:xfrm>
        </p:grpSpPr>
        <p:sp>
          <p:nvSpPr>
            <p:cNvPr id="131" name="Paralelogramo 130"/>
            <p:cNvSpPr/>
            <p:nvPr/>
          </p:nvSpPr>
          <p:spPr>
            <a:xfrm>
              <a:off x="2187567" y="2902719"/>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17" name="Agrupar 16"/>
            <p:cNvGrpSpPr/>
            <p:nvPr/>
          </p:nvGrpSpPr>
          <p:grpSpPr>
            <a:xfrm>
              <a:off x="2277056" y="2933083"/>
              <a:ext cx="1916855" cy="898624"/>
              <a:chOff x="781312" y="1903865"/>
              <a:chExt cx="1916855" cy="898624"/>
            </a:xfrm>
          </p:grpSpPr>
          <p:pic>
            <p:nvPicPr>
              <p:cNvPr id="8" name="Imagen 7" descr="Screen Shot 2019-09-27 at 14.14.29.png"/>
              <p:cNvPicPr>
                <a:picLocks noChangeAspect="1"/>
              </p:cNvPicPr>
              <p:nvPr/>
            </p:nvPicPr>
            <p:blipFill rotWithShape="1">
              <a:blip r:embed="rId4">
                <a:extLst>
                  <a:ext uri="{28A0092B-C50C-407E-A947-70E740481C1C}">
                    <a14:useLocalDpi xmlns:a14="http://schemas.microsoft.com/office/drawing/2010/main" val="0"/>
                  </a:ext>
                </a:extLst>
              </a:blip>
              <a:srcRect l="7659" r="5227"/>
              <a:stretch/>
            </p:blipFill>
            <p:spPr>
              <a:xfrm>
                <a:off x="1152096" y="1916832"/>
                <a:ext cx="1233951" cy="871200"/>
              </a:xfrm>
              <a:prstGeom prst="rect">
                <a:avLst/>
              </a:prstGeom>
              <a:scene3d>
                <a:camera prst="perspectiveFront" fov="5400000">
                  <a:rot lat="304488" lon="1206851" rev="52230"/>
                </a:camera>
                <a:lightRig rig="threePt" dir="t"/>
              </a:scene3d>
            </p:spPr>
          </p:pic>
          <p:sp>
            <p:nvSpPr>
              <p:cNvPr id="10" name="Paralelogramo 9"/>
              <p:cNvSpPr/>
              <p:nvPr/>
            </p:nvSpPr>
            <p:spPr>
              <a:xfrm>
                <a:off x="781312" y="1903865"/>
                <a:ext cx="1916855" cy="898624"/>
              </a:xfrm>
              <a:prstGeom prst="parallelogram">
                <a:avLst>
                  <a:gd name="adj" fmla="val 47664"/>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sp>
          <p:nvSpPr>
            <p:cNvPr id="33" name="CuadroTexto 32"/>
            <p:cNvSpPr txBox="1"/>
            <p:nvPr/>
          </p:nvSpPr>
          <p:spPr>
            <a:xfrm rot="20816069">
              <a:off x="2188479" y="3597746"/>
              <a:ext cx="940573" cy="253916"/>
            </a:xfrm>
            <a:prstGeom prst="rect">
              <a:avLst/>
            </a:prstGeom>
            <a:noFill/>
          </p:spPr>
          <p:txBody>
            <a:bodyPr wrap="none" rtlCol="0">
              <a:spAutoFit/>
              <a:scene3d>
                <a:camera prst="perspectiveContrastingLeftFacing"/>
                <a:lightRig rig="threePt" dir="t"/>
              </a:scene3d>
            </a:bodyPr>
            <a:lstStyle/>
            <a:p>
              <a:r>
                <a:rPr lang="es-ES" sz="1050" dirty="0">
                  <a:latin typeface="Arial"/>
                  <a:cs typeface="Arial"/>
                </a:rPr>
                <a:t>Temperatura</a:t>
              </a:r>
            </a:p>
          </p:txBody>
        </p:sp>
      </p:grpSp>
      <p:grpSp>
        <p:nvGrpSpPr>
          <p:cNvPr id="4" name="Agrupar 3"/>
          <p:cNvGrpSpPr/>
          <p:nvPr/>
        </p:nvGrpSpPr>
        <p:grpSpPr>
          <a:xfrm>
            <a:off x="2175553" y="1556792"/>
            <a:ext cx="2128294" cy="993178"/>
            <a:chOff x="2175553" y="1556792"/>
            <a:chExt cx="2128294" cy="993178"/>
          </a:xfrm>
        </p:grpSpPr>
        <p:sp>
          <p:nvSpPr>
            <p:cNvPr id="130" name="Paralelogramo 129"/>
            <p:cNvSpPr/>
            <p:nvPr/>
          </p:nvSpPr>
          <p:spPr>
            <a:xfrm>
              <a:off x="2187567" y="1556792"/>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30" name="Agrupar 29"/>
            <p:cNvGrpSpPr/>
            <p:nvPr/>
          </p:nvGrpSpPr>
          <p:grpSpPr>
            <a:xfrm>
              <a:off x="2289983" y="1613330"/>
              <a:ext cx="1916855" cy="905241"/>
              <a:chOff x="2730507" y="1005241"/>
              <a:chExt cx="1916855" cy="905241"/>
            </a:xfrm>
          </p:grpSpPr>
          <p:grpSp>
            <p:nvGrpSpPr>
              <p:cNvPr id="18" name="Agrupar 17"/>
              <p:cNvGrpSpPr/>
              <p:nvPr/>
            </p:nvGrpSpPr>
            <p:grpSpPr>
              <a:xfrm>
                <a:off x="2730507" y="1005241"/>
                <a:ext cx="1916855" cy="898624"/>
                <a:chOff x="1054271" y="874661"/>
                <a:chExt cx="1916855" cy="898624"/>
              </a:xfrm>
            </p:grpSpPr>
            <p:sp>
              <p:nvSpPr>
                <p:cNvPr id="6" name="Paralelogramo 5"/>
                <p:cNvSpPr/>
                <p:nvPr/>
              </p:nvSpPr>
              <p:spPr>
                <a:xfrm>
                  <a:off x="1054271" y="874661"/>
                  <a:ext cx="1916855" cy="898624"/>
                </a:xfrm>
                <a:prstGeom prst="parallelogram">
                  <a:avLst>
                    <a:gd name="adj" fmla="val 47664"/>
                  </a:avLst>
                </a:prstGeom>
                <a:solidFill>
                  <a:srgbClr val="FFFFFF"/>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pic>
              <p:nvPicPr>
                <p:cNvPr id="7" name="Imagen 6" descr="Screen Shot 2019-09-27 at 14.10.13.png"/>
                <p:cNvPicPr>
                  <a:picLocks noChangeAspect="1"/>
                </p:cNvPicPr>
                <p:nvPr/>
              </p:nvPicPr>
              <p:blipFill rotWithShape="1">
                <a:blip r:embed="rId5">
                  <a:extLst>
                    <a:ext uri="{28A0092B-C50C-407E-A947-70E740481C1C}">
                      <a14:useLocalDpi xmlns:a14="http://schemas.microsoft.com/office/drawing/2010/main" val="0"/>
                    </a:ext>
                  </a:extLst>
                </a:blip>
                <a:srcRect l="8992" r="6734"/>
                <a:stretch/>
              </p:blipFill>
              <p:spPr>
                <a:xfrm>
                  <a:off x="1316567" y="884185"/>
                  <a:ext cx="1309322" cy="871468"/>
                </a:xfrm>
                <a:prstGeom prst="rect">
                  <a:avLst/>
                </a:prstGeom>
                <a:scene3d>
                  <a:camera prst="perspectiveFront" fov="5400000">
                    <a:rot lat="304488" lon="1206851" rev="52230"/>
                  </a:camera>
                  <a:lightRig rig="threePt" dir="t"/>
                </a:scene3d>
              </p:spPr>
            </p:pic>
          </p:grpSp>
          <p:cxnSp>
            <p:nvCxnSpPr>
              <p:cNvPr id="25" name="Conector recto 24"/>
              <p:cNvCxnSpPr/>
              <p:nvPr/>
            </p:nvCxnSpPr>
            <p:spPr>
              <a:xfrm flipV="1">
                <a:off x="3044825" y="1005241"/>
                <a:ext cx="107950" cy="223484"/>
              </a:xfrm>
              <a:prstGeom prst="line">
                <a:avLst/>
              </a:prstGeom>
              <a:ln w="9525" cmpd="sng">
                <a:solidFill>
                  <a:srgbClr val="7F7F7F"/>
                </a:solidFill>
              </a:ln>
            </p:spPr>
            <p:style>
              <a:lnRef idx="2">
                <a:schemeClr val="accent1"/>
              </a:lnRef>
              <a:fillRef idx="0">
                <a:schemeClr val="accent1"/>
              </a:fillRef>
              <a:effectRef idx="1">
                <a:schemeClr val="accent1"/>
              </a:effectRef>
              <a:fontRef idx="minor">
                <a:schemeClr val="tx1"/>
              </a:fontRef>
            </p:style>
          </p:cxnSp>
          <p:cxnSp>
            <p:nvCxnSpPr>
              <p:cNvPr id="27" name="Conector recto 26"/>
              <p:cNvCxnSpPr/>
              <p:nvPr/>
            </p:nvCxnSpPr>
            <p:spPr>
              <a:xfrm flipV="1">
                <a:off x="4214366" y="1686998"/>
                <a:ext cx="107950" cy="223484"/>
              </a:xfrm>
              <a:prstGeom prst="line">
                <a:avLst/>
              </a:prstGeom>
              <a:ln w="9525" cmpd="sng">
                <a:solidFill>
                  <a:srgbClr val="7F7F7F"/>
                </a:solidFill>
              </a:ln>
            </p:spPr>
            <p:style>
              <a:lnRef idx="2">
                <a:schemeClr val="accent1"/>
              </a:lnRef>
              <a:fillRef idx="0">
                <a:schemeClr val="accent1"/>
              </a:fillRef>
              <a:effectRef idx="1">
                <a:schemeClr val="accent1"/>
              </a:effectRef>
              <a:fontRef idx="minor">
                <a:schemeClr val="tx1"/>
              </a:fontRef>
            </p:style>
          </p:cxnSp>
        </p:grpSp>
        <p:sp>
          <p:nvSpPr>
            <p:cNvPr id="31" name="CuadroTexto 30"/>
            <p:cNvSpPr txBox="1"/>
            <p:nvPr/>
          </p:nvSpPr>
          <p:spPr>
            <a:xfrm rot="20816069">
              <a:off x="2175553" y="2288360"/>
              <a:ext cx="992273" cy="261610"/>
            </a:xfrm>
            <a:prstGeom prst="rect">
              <a:avLst/>
            </a:prstGeom>
            <a:noFill/>
          </p:spPr>
          <p:txBody>
            <a:bodyPr wrap="none" rtlCol="0">
              <a:spAutoFit/>
              <a:scene3d>
                <a:camera prst="perspectiveContrastingLeftFacing"/>
                <a:lightRig rig="threePt" dir="t"/>
              </a:scene3d>
            </a:bodyPr>
            <a:lstStyle/>
            <a:p>
              <a:r>
                <a:rPr lang="es-ES" sz="1050" dirty="0">
                  <a:latin typeface="Arial"/>
                  <a:cs typeface="Arial"/>
                </a:rPr>
                <a:t>Precipitación</a:t>
              </a:r>
            </a:p>
          </p:txBody>
        </p:sp>
      </p:grpSp>
      <p:grpSp>
        <p:nvGrpSpPr>
          <p:cNvPr id="134" name="Agrupar 133"/>
          <p:cNvGrpSpPr/>
          <p:nvPr/>
        </p:nvGrpSpPr>
        <p:grpSpPr>
          <a:xfrm>
            <a:off x="2127667" y="295496"/>
            <a:ext cx="2116280" cy="992114"/>
            <a:chOff x="1763688" y="295496"/>
            <a:chExt cx="2116280" cy="992114"/>
          </a:xfrm>
        </p:grpSpPr>
        <p:sp>
          <p:nvSpPr>
            <p:cNvPr id="119" name="Paralelogramo 118"/>
            <p:cNvSpPr/>
            <p:nvPr/>
          </p:nvSpPr>
          <p:spPr>
            <a:xfrm>
              <a:off x="1763688" y="295496"/>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112" name="Agrupar 111"/>
            <p:cNvGrpSpPr/>
            <p:nvPr/>
          </p:nvGrpSpPr>
          <p:grpSpPr>
            <a:xfrm>
              <a:off x="1868789" y="332656"/>
              <a:ext cx="1916855" cy="899532"/>
              <a:chOff x="1926004" y="332656"/>
              <a:chExt cx="1916855" cy="899532"/>
            </a:xfrm>
          </p:grpSpPr>
          <p:sp>
            <p:nvSpPr>
              <p:cNvPr id="88" name="Paralelogramo 87"/>
              <p:cNvSpPr/>
              <p:nvPr/>
            </p:nvSpPr>
            <p:spPr>
              <a:xfrm>
                <a:off x="1926004" y="332656"/>
                <a:ext cx="1916855" cy="898624"/>
              </a:xfrm>
              <a:prstGeom prst="parallelogram">
                <a:avLst>
                  <a:gd name="adj" fmla="val 47664"/>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89" name="CuadroTexto 88"/>
              <p:cNvSpPr txBox="1"/>
              <p:nvPr/>
            </p:nvSpPr>
            <p:spPr>
              <a:xfrm rot="20816069">
                <a:off x="2005777" y="978272"/>
                <a:ext cx="603876" cy="253916"/>
              </a:xfrm>
              <a:prstGeom prst="rect">
                <a:avLst/>
              </a:prstGeom>
              <a:noFill/>
            </p:spPr>
            <p:txBody>
              <a:bodyPr wrap="none" rtlCol="0">
                <a:spAutoFit/>
                <a:scene3d>
                  <a:camera prst="perspectiveContrastingLeftFacing"/>
                  <a:lightRig rig="threePt" dir="t"/>
                </a:scene3d>
              </a:bodyPr>
              <a:lstStyle/>
              <a:p>
                <a:r>
                  <a:rPr lang="es-ES" sz="1050" dirty="0">
                    <a:latin typeface="Arial"/>
                    <a:cs typeface="Arial"/>
                  </a:rPr>
                  <a:t>Puntos</a:t>
                </a:r>
              </a:p>
            </p:txBody>
          </p:sp>
          <p:sp>
            <p:nvSpPr>
              <p:cNvPr id="24" name="Elipse 23"/>
              <p:cNvSpPr/>
              <p:nvPr/>
            </p:nvSpPr>
            <p:spPr>
              <a:xfrm>
                <a:off x="2463796" y="486834"/>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0" name="Elipse 89"/>
              <p:cNvSpPr/>
              <p:nvPr/>
            </p:nvSpPr>
            <p:spPr>
              <a:xfrm>
                <a:off x="2616196" y="639234"/>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1" name="Elipse 90"/>
              <p:cNvSpPr/>
              <p:nvPr/>
            </p:nvSpPr>
            <p:spPr>
              <a:xfrm>
                <a:off x="2341077" y="754593"/>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2" name="Elipse 91"/>
              <p:cNvSpPr/>
              <p:nvPr/>
            </p:nvSpPr>
            <p:spPr>
              <a:xfrm>
                <a:off x="2493477" y="906993"/>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3" name="Elipse 92"/>
              <p:cNvSpPr/>
              <p:nvPr/>
            </p:nvSpPr>
            <p:spPr>
              <a:xfrm>
                <a:off x="3275856" y="548680"/>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4" name="Elipse 93"/>
              <p:cNvSpPr/>
              <p:nvPr/>
            </p:nvSpPr>
            <p:spPr>
              <a:xfrm>
                <a:off x="2888248" y="1012230"/>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5" name="Elipse 94"/>
              <p:cNvSpPr/>
              <p:nvPr/>
            </p:nvSpPr>
            <p:spPr>
              <a:xfrm>
                <a:off x="2987824" y="476672"/>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6" name="Elipse 95"/>
              <p:cNvSpPr/>
              <p:nvPr/>
            </p:nvSpPr>
            <p:spPr>
              <a:xfrm>
                <a:off x="3275856" y="1052736"/>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7" name="Elipse 96"/>
              <p:cNvSpPr/>
              <p:nvPr/>
            </p:nvSpPr>
            <p:spPr>
              <a:xfrm>
                <a:off x="3059832" y="764704"/>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grpSp>
      <p:sp>
        <p:nvSpPr>
          <p:cNvPr id="74" name="Forma libre 73"/>
          <p:cNvSpPr/>
          <p:nvPr/>
        </p:nvSpPr>
        <p:spPr>
          <a:xfrm>
            <a:off x="7813158" y="911867"/>
            <a:ext cx="791386" cy="3582335"/>
          </a:xfrm>
          <a:custGeom>
            <a:avLst/>
            <a:gdLst>
              <a:gd name="connsiteX0" fmla="*/ 0 w 835836"/>
              <a:gd name="connsiteY0" fmla="*/ 10856 h 3582335"/>
              <a:gd name="connsiteX1" fmla="*/ 792416 w 835836"/>
              <a:gd name="connsiteY1" fmla="*/ 0 h 3582335"/>
              <a:gd name="connsiteX2" fmla="*/ 835836 w 835836"/>
              <a:gd name="connsiteY2" fmla="*/ 3061268 h 3582335"/>
              <a:gd name="connsiteX3" fmla="*/ 206245 w 835836"/>
              <a:gd name="connsiteY3" fmla="*/ 3582335 h 3582335"/>
              <a:gd name="connsiteX0" fmla="*/ 0 w 816786"/>
              <a:gd name="connsiteY0" fmla="*/ 0 h 3590529"/>
              <a:gd name="connsiteX1" fmla="*/ 773366 w 816786"/>
              <a:gd name="connsiteY1" fmla="*/ 8194 h 3590529"/>
              <a:gd name="connsiteX2" fmla="*/ 816786 w 816786"/>
              <a:gd name="connsiteY2" fmla="*/ 3069462 h 3590529"/>
              <a:gd name="connsiteX3" fmla="*/ 187195 w 816786"/>
              <a:gd name="connsiteY3" fmla="*/ 3590529 h 3590529"/>
              <a:gd name="connsiteX0" fmla="*/ 0 w 816786"/>
              <a:gd name="connsiteY0" fmla="*/ 4506 h 3582335"/>
              <a:gd name="connsiteX1" fmla="*/ 773366 w 816786"/>
              <a:gd name="connsiteY1" fmla="*/ 0 h 3582335"/>
              <a:gd name="connsiteX2" fmla="*/ 816786 w 816786"/>
              <a:gd name="connsiteY2" fmla="*/ 3061268 h 3582335"/>
              <a:gd name="connsiteX3" fmla="*/ 187195 w 816786"/>
              <a:gd name="connsiteY3" fmla="*/ 3582335 h 3582335"/>
              <a:gd name="connsiteX0" fmla="*/ 0 w 791386"/>
              <a:gd name="connsiteY0" fmla="*/ 4506 h 3582335"/>
              <a:gd name="connsiteX1" fmla="*/ 773366 w 791386"/>
              <a:gd name="connsiteY1" fmla="*/ 0 h 3582335"/>
              <a:gd name="connsiteX2" fmla="*/ 791386 w 791386"/>
              <a:gd name="connsiteY2" fmla="*/ 3061268 h 3582335"/>
              <a:gd name="connsiteX3" fmla="*/ 187195 w 791386"/>
              <a:gd name="connsiteY3" fmla="*/ 3582335 h 3582335"/>
            </a:gdLst>
            <a:ahLst/>
            <a:cxnLst>
              <a:cxn ang="0">
                <a:pos x="connsiteX0" y="connsiteY0"/>
              </a:cxn>
              <a:cxn ang="0">
                <a:pos x="connsiteX1" y="connsiteY1"/>
              </a:cxn>
              <a:cxn ang="0">
                <a:pos x="connsiteX2" y="connsiteY2"/>
              </a:cxn>
              <a:cxn ang="0">
                <a:pos x="connsiteX3" y="connsiteY3"/>
              </a:cxn>
            </a:cxnLst>
            <a:rect l="l" t="t" r="r" b="b"/>
            <a:pathLst>
              <a:path w="791386" h="3582335">
                <a:moveTo>
                  <a:pt x="0" y="4506"/>
                </a:moveTo>
                <a:lnTo>
                  <a:pt x="773366" y="0"/>
                </a:lnTo>
                <a:lnTo>
                  <a:pt x="791386" y="3061268"/>
                </a:lnTo>
                <a:lnTo>
                  <a:pt x="187195" y="3582335"/>
                </a:lnTo>
              </a:path>
            </a:pathLst>
          </a:cu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pic>
        <p:nvPicPr>
          <p:cNvPr id="72" name="Imagen 71"/>
          <p:cNvPicPr>
            <a:picLocks noChangeAspect="1"/>
          </p:cNvPicPr>
          <p:nvPr/>
        </p:nvPicPr>
        <p:blipFill rotWithShape="1">
          <a:blip r:embed="rId6">
            <a:clrChange>
              <a:clrFrom>
                <a:srgbClr val="FFFFFF"/>
              </a:clrFrom>
              <a:clrTo>
                <a:srgbClr val="FFFFFF">
                  <a:alpha val="0"/>
                </a:srgbClr>
              </a:clrTo>
            </a:clrChange>
            <a:duotone>
              <a:prstClr val="black"/>
              <a:schemeClr val="accent1">
                <a:tint val="45000"/>
                <a:satMod val="400000"/>
              </a:schemeClr>
            </a:duotone>
          </a:blip>
          <a:srcRect l="3488" t="3488" r="3488" b="3488"/>
          <a:stretch/>
        </p:blipFill>
        <p:spPr>
          <a:xfrm>
            <a:off x="5074215" y="3494717"/>
            <a:ext cx="979452" cy="497500"/>
          </a:xfrm>
          <a:prstGeom prst="rect">
            <a:avLst/>
          </a:prstGeom>
        </p:spPr>
      </p:pic>
      <p:pic>
        <p:nvPicPr>
          <p:cNvPr id="73" name="Imagen 72"/>
          <p:cNvPicPr>
            <a:picLocks noChangeAspect="1"/>
          </p:cNvPicPr>
          <p:nvPr/>
        </p:nvPicPr>
        <p:blipFill>
          <a:blip r:embed="rId7">
            <a:clrChange>
              <a:clrFrom>
                <a:srgbClr val="FFFFFF"/>
              </a:clrFrom>
              <a:clrTo>
                <a:srgbClr val="FFFFFF">
                  <a:alpha val="0"/>
                </a:srgbClr>
              </a:clrTo>
            </a:clrChange>
            <a:duotone>
              <a:prstClr val="black"/>
              <a:schemeClr val="accent6">
                <a:tint val="45000"/>
                <a:satMod val="400000"/>
              </a:schemeClr>
            </a:duotone>
          </a:blip>
          <a:stretch>
            <a:fillRect/>
          </a:stretch>
        </p:blipFill>
        <p:spPr>
          <a:xfrm>
            <a:off x="6720612" y="3469061"/>
            <a:ext cx="929010" cy="721349"/>
          </a:xfrm>
          <a:prstGeom prst="rect">
            <a:avLst/>
          </a:prstGeom>
        </p:spPr>
      </p:pic>
      <p:grpSp>
        <p:nvGrpSpPr>
          <p:cNvPr id="15" name="Agrupar 14"/>
          <p:cNvGrpSpPr/>
          <p:nvPr/>
        </p:nvGrpSpPr>
        <p:grpSpPr>
          <a:xfrm>
            <a:off x="2351302" y="1613330"/>
            <a:ext cx="1806275" cy="2216406"/>
            <a:chOff x="2351302" y="1613330"/>
            <a:chExt cx="1806275" cy="2216406"/>
          </a:xfrm>
        </p:grpSpPr>
        <p:grpSp>
          <p:nvGrpSpPr>
            <p:cNvPr id="77" name="Agrupar 76"/>
            <p:cNvGrpSpPr/>
            <p:nvPr/>
          </p:nvGrpSpPr>
          <p:grpSpPr>
            <a:xfrm>
              <a:off x="2351302" y="2931112"/>
              <a:ext cx="1792932" cy="898624"/>
              <a:chOff x="677218" y="1258377"/>
              <a:chExt cx="1792932" cy="898624"/>
            </a:xfrm>
          </p:grpSpPr>
          <p:cxnSp>
            <p:nvCxnSpPr>
              <p:cNvPr id="78" name="Conector recto 77"/>
              <p:cNvCxnSpPr/>
              <p:nvPr/>
            </p:nvCxnSpPr>
            <p:spPr>
              <a:xfrm flipV="1">
                <a:off x="2013390"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9" name="Conector recto 78"/>
              <p:cNvCxnSpPr/>
              <p:nvPr/>
            </p:nvCxnSpPr>
            <p:spPr>
              <a:xfrm flipV="1">
                <a:off x="1907704"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0" name="Conector recto 79"/>
              <p:cNvCxnSpPr/>
              <p:nvPr/>
            </p:nvCxnSpPr>
            <p:spPr>
              <a:xfrm flipV="1">
                <a:off x="1797366"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2" name="Conector recto 81"/>
              <p:cNvCxnSpPr/>
              <p:nvPr/>
            </p:nvCxnSpPr>
            <p:spPr>
              <a:xfrm flipV="1">
                <a:off x="1691680"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3" name="Conector recto 82"/>
              <p:cNvCxnSpPr/>
              <p:nvPr/>
            </p:nvCxnSpPr>
            <p:spPr>
              <a:xfrm flipV="1">
                <a:off x="158134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4" name="Conector recto 83"/>
              <p:cNvCxnSpPr/>
              <p:nvPr/>
            </p:nvCxnSpPr>
            <p:spPr>
              <a:xfrm flipV="1">
                <a:off x="1475656"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5" name="Conector recto 84"/>
              <p:cNvCxnSpPr/>
              <p:nvPr/>
            </p:nvCxnSpPr>
            <p:spPr>
              <a:xfrm flipV="1">
                <a:off x="1365318"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6" name="Conector recto 85"/>
              <p:cNvCxnSpPr/>
              <p:nvPr/>
            </p:nvCxnSpPr>
            <p:spPr>
              <a:xfrm flipV="1">
                <a:off x="125963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7" name="Conector recto 86"/>
              <p:cNvCxnSpPr/>
              <p:nvPr/>
            </p:nvCxnSpPr>
            <p:spPr>
              <a:xfrm flipV="1">
                <a:off x="115780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8" name="Conector recto 97"/>
              <p:cNvCxnSpPr/>
              <p:nvPr/>
            </p:nvCxnSpPr>
            <p:spPr>
              <a:xfrm flipV="1">
                <a:off x="1052116"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9" name="Conector recto 98"/>
              <p:cNvCxnSpPr/>
              <p:nvPr/>
            </p:nvCxnSpPr>
            <p:spPr>
              <a:xfrm flipV="1">
                <a:off x="941778"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0" name="Conector recto 99"/>
              <p:cNvCxnSpPr/>
              <p:nvPr/>
            </p:nvCxnSpPr>
            <p:spPr>
              <a:xfrm flipV="1">
                <a:off x="83609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1" name="Conector recto 100"/>
              <p:cNvCxnSpPr/>
              <p:nvPr/>
            </p:nvCxnSpPr>
            <p:spPr>
              <a:xfrm flipV="1">
                <a:off x="708968"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2" name="Conector recto 101"/>
              <p:cNvCxnSpPr/>
              <p:nvPr/>
            </p:nvCxnSpPr>
            <p:spPr>
              <a:xfrm>
                <a:off x="974725" y="1365250"/>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4" name="Conector recto 103"/>
              <p:cNvCxnSpPr/>
              <p:nvPr/>
            </p:nvCxnSpPr>
            <p:spPr>
              <a:xfrm>
                <a:off x="923925" y="1472084"/>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5" name="Conector recto 104"/>
              <p:cNvCxnSpPr/>
              <p:nvPr/>
            </p:nvCxnSpPr>
            <p:spPr>
              <a:xfrm>
                <a:off x="882650" y="1575842"/>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6" name="Conector recto 105"/>
              <p:cNvCxnSpPr/>
              <p:nvPr/>
            </p:nvCxnSpPr>
            <p:spPr>
              <a:xfrm>
                <a:off x="824409" y="1688108"/>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7" name="Conector recto 106"/>
              <p:cNvCxnSpPr/>
              <p:nvPr/>
            </p:nvCxnSpPr>
            <p:spPr>
              <a:xfrm>
                <a:off x="783134" y="1788691"/>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8" name="Conector recto 107"/>
              <p:cNvCxnSpPr/>
              <p:nvPr/>
            </p:nvCxnSpPr>
            <p:spPr>
              <a:xfrm>
                <a:off x="736526" y="1891432"/>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9" name="Conector recto 108"/>
              <p:cNvCxnSpPr/>
              <p:nvPr/>
            </p:nvCxnSpPr>
            <p:spPr>
              <a:xfrm>
                <a:off x="677218" y="1995190"/>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10" name="Agrupar 109"/>
            <p:cNvGrpSpPr/>
            <p:nvPr/>
          </p:nvGrpSpPr>
          <p:grpSpPr>
            <a:xfrm>
              <a:off x="2364645" y="1613330"/>
              <a:ext cx="1792932" cy="898624"/>
              <a:chOff x="677218" y="1258377"/>
              <a:chExt cx="1792932" cy="898624"/>
            </a:xfrm>
          </p:grpSpPr>
          <p:cxnSp>
            <p:nvCxnSpPr>
              <p:cNvPr id="111" name="Conector recto 110"/>
              <p:cNvCxnSpPr/>
              <p:nvPr/>
            </p:nvCxnSpPr>
            <p:spPr>
              <a:xfrm flipV="1">
                <a:off x="2013390"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3" name="Conector recto 112"/>
              <p:cNvCxnSpPr/>
              <p:nvPr/>
            </p:nvCxnSpPr>
            <p:spPr>
              <a:xfrm flipV="1">
                <a:off x="1907704"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4" name="Conector recto 113"/>
              <p:cNvCxnSpPr/>
              <p:nvPr/>
            </p:nvCxnSpPr>
            <p:spPr>
              <a:xfrm flipV="1">
                <a:off x="1797366"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5" name="Conector recto 114"/>
              <p:cNvCxnSpPr/>
              <p:nvPr/>
            </p:nvCxnSpPr>
            <p:spPr>
              <a:xfrm flipV="1">
                <a:off x="1691680"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6" name="Conector recto 115"/>
              <p:cNvCxnSpPr/>
              <p:nvPr/>
            </p:nvCxnSpPr>
            <p:spPr>
              <a:xfrm flipV="1">
                <a:off x="158134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7" name="Conector recto 116"/>
              <p:cNvCxnSpPr/>
              <p:nvPr/>
            </p:nvCxnSpPr>
            <p:spPr>
              <a:xfrm flipV="1">
                <a:off x="1475656"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8" name="Conector recto 117"/>
              <p:cNvCxnSpPr/>
              <p:nvPr/>
            </p:nvCxnSpPr>
            <p:spPr>
              <a:xfrm flipV="1">
                <a:off x="1365318"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0" name="Conector recto 119"/>
              <p:cNvCxnSpPr/>
              <p:nvPr/>
            </p:nvCxnSpPr>
            <p:spPr>
              <a:xfrm flipV="1">
                <a:off x="125963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1" name="Conector recto 120"/>
              <p:cNvCxnSpPr/>
              <p:nvPr/>
            </p:nvCxnSpPr>
            <p:spPr>
              <a:xfrm flipV="1">
                <a:off x="115780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2" name="Conector recto 121"/>
              <p:cNvCxnSpPr/>
              <p:nvPr/>
            </p:nvCxnSpPr>
            <p:spPr>
              <a:xfrm flipV="1">
                <a:off x="1052116"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3" name="Conector recto 122"/>
              <p:cNvCxnSpPr/>
              <p:nvPr/>
            </p:nvCxnSpPr>
            <p:spPr>
              <a:xfrm flipV="1">
                <a:off x="941778"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4" name="Conector recto 123"/>
              <p:cNvCxnSpPr/>
              <p:nvPr/>
            </p:nvCxnSpPr>
            <p:spPr>
              <a:xfrm flipV="1">
                <a:off x="83609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5" name="Conector recto 124"/>
              <p:cNvCxnSpPr/>
              <p:nvPr/>
            </p:nvCxnSpPr>
            <p:spPr>
              <a:xfrm flipV="1">
                <a:off x="708968"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6" name="Conector recto 125"/>
              <p:cNvCxnSpPr/>
              <p:nvPr/>
            </p:nvCxnSpPr>
            <p:spPr>
              <a:xfrm>
                <a:off x="974725" y="1365250"/>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7" name="Conector recto 126"/>
              <p:cNvCxnSpPr/>
              <p:nvPr/>
            </p:nvCxnSpPr>
            <p:spPr>
              <a:xfrm>
                <a:off x="923925" y="1472084"/>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8" name="Conector recto 127"/>
              <p:cNvCxnSpPr/>
              <p:nvPr/>
            </p:nvCxnSpPr>
            <p:spPr>
              <a:xfrm>
                <a:off x="882650" y="1575842"/>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9" name="Conector recto 128"/>
              <p:cNvCxnSpPr/>
              <p:nvPr/>
            </p:nvCxnSpPr>
            <p:spPr>
              <a:xfrm>
                <a:off x="824409" y="1688108"/>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35" name="Conector recto 134"/>
              <p:cNvCxnSpPr/>
              <p:nvPr/>
            </p:nvCxnSpPr>
            <p:spPr>
              <a:xfrm>
                <a:off x="783134" y="1788691"/>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36" name="Conector recto 135"/>
              <p:cNvCxnSpPr/>
              <p:nvPr/>
            </p:nvCxnSpPr>
            <p:spPr>
              <a:xfrm>
                <a:off x="736526" y="1891432"/>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39" name="Conector recto 138"/>
              <p:cNvCxnSpPr/>
              <p:nvPr/>
            </p:nvCxnSpPr>
            <p:spPr>
              <a:xfrm>
                <a:off x="677218" y="1995190"/>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grpSp>
      </p:grpSp>
      <p:grpSp>
        <p:nvGrpSpPr>
          <p:cNvPr id="49" name="Agrupar 48"/>
          <p:cNvGrpSpPr/>
          <p:nvPr/>
        </p:nvGrpSpPr>
        <p:grpSpPr>
          <a:xfrm flipV="1">
            <a:off x="2655456" y="476672"/>
            <a:ext cx="999469" cy="4349646"/>
            <a:chOff x="2655456" y="476672"/>
            <a:chExt cx="999469" cy="5841537"/>
          </a:xfrm>
        </p:grpSpPr>
        <p:cxnSp>
          <p:nvCxnSpPr>
            <p:cNvPr id="50" name="Conector recto de flecha 49"/>
            <p:cNvCxnSpPr/>
            <p:nvPr/>
          </p:nvCxnSpPr>
          <p:spPr>
            <a:xfrm>
              <a:off x="2655456" y="762208"/>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1" name="Conector recto de flecha 50"/>
            <p:cNvCxnSpPr/>
            <p:nvPr/>
          </p:nvCxnSpPr>
          <p:spPr>
            <a:xfrm>
              <a:off x="2771800" y="476672"/>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2" name="Conector recto de flecha 51"/>
            <p:cNvCxnSpPr/>
            <p:nvPr/>
          </p:nvCxnSpPr>
          <p:spPr>
            <a:xfrm>
              <a:off x="2831828" y="944782"/>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3" name="Conector recto de flecha 52"/>
            <p:cNvCxnSpPr/>
            <p:nvPr/>
          </p:nvCxnSpPr>
          <p:spPr>
            <a:xfrm>
              <a:off x="2947111" y="646849"/>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4" name="Conector recto de flecha 53"/>
            <p:cNvCxnSpPr/>
            <p:nvPr/>
          </p:nvCxnSpPr>
          <p:spPr>
            <a:xfrm>
              <a:off x="3206370" y="1026895"/>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5" name="Conector recto de flecha 54"/>
            <p:cNvCxnSpPr/>
            <p:nvPr/>
          </p:nvCxnSpPr>
          <p:spPr>
            <a:xfrm>
              <a:off x="3303663" y="476672"/>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6" name="Conector recto de flecha 55"/>
            <p:cNvCxnSpPr/>
            <p:nvPr/>
          </p:nvCxnSpPr>
          <p:spPr>
            <a:xfrm>
              <a:off x="3383794" y="797818"/>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7" name="Conector recto de flecha 56"/>
            <p:cNvCxnSpPr/>
            <p:nvPr/>
          </p:nvCxnSpPr>
          <p:spPr>
            <a:xfrm>
              <a:off x="3611798" y="605708"/>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8" name="Conector recto de flecha 57"/>
            <p:cNvCxnSpPr/>
            <p:nvPr/>
          </p:nvCxnSpPr>
          <p:spPr>
            <a:xfrm>
              <a:off x="3596079" y="1069929"/>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141" name="Agrupar 140"/>
          <p:cNvGrpSpPr/>
          <p:nvPr/>
        </p:nvGrpSpPr>
        <p:grpSpPr>
          <a:xfrm>
            <a:off x="1240873" y="540364"/>
            <a:ext cx="1049110" cy="736712"/>
            <a:chOff x="1240873" y="540364"/>
            <a:chExt cx="1049110" cy="736712"/>
          </a:xfrm>
        </p:grpSpPr>
        <p:sp>
          <p:nvSpPr>
            <p:cNvPr id="142" name="Rombo 141"/>
            <p:cNvSpPr/>
            <p:nvPr/>
          </p:nvSpPr>
          <p:spPr>
            <a:xfrm>
              <a:off x="1240873" y="540364"/>
              <a:ext cx="742950" cy="736712"/>
            </a:xfrm>
            <a:prstGeom prst="diamond">
              <a:avLst/>
            </a:prstGeom>
            <a:solidFill>
              <a:schemeClr val="tx2">
                <a:lumMod val="60000"/>
                <a:lumOff val="40000"/>
              </a:schemeClr>
            </a:solidFill>
            <a:ln w="190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s-ES" sz="700" b="1" dirty="0">
                  <a:solidFill>
                    <a:schemeClr val="bg1"/>
                  </a:solidFill>
                  <a:latin typeface="Arial"/>
                  <a:cs typeface="Arial"/>
                </a:rPr>
                <a:t>Crear capa de puntos</a:t>
              </a:r>
            </a:p>
          </p:txBody>
        </p:sp>
        <p:cxnSp>
          <p:nvCxnSpPr>
            <p:cNvPr id="143" name="Conector recto de flecha 142"/>
            <p:cNvCxnSpPr>
              <a:stCxn id="142" idx="3"/>
            </p:cNvCxnSpPr>
            <p:nvPr/>
          </p:nvCxnSpPr>
          <p:spPr>
            <a:xfrm>
              <a:off x="1983823" y="908720"/>
              <a:ext cx="306160" cy="4581"/>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144" name="Agrupar 143"/>
          <p:cNvGrpSpPr/>
          <p:nvPr/>
        </p:nvGrpSpPr>
        <p:grpSpPr>
          <a:xfrm>
            <a:off x="269384" y="1930795"/>
            <a:ext cx="2201177" cy="1545834"/>
            <a:chOff x="269384" y="1930795"/>
            <a:chExt cx="2201177" cy="1545834"/>
          </a:xfrm>
        </p:grpSpPr>
        <p:sp>
          <p:nvSpPr>
            <p:cNvPr id="145" name="Rectángulo 144"/>
            <p:cNvSpPr/>
            <p:nvPr/>
          </p:nvSpPr>
          <p:spPr>
            <a:xfrm>
              <a:off x="269384" y="2586979"/>
              <a:ext cx="683895" cy="427760"/>
            </a:xfrm>
            <a:prstGeom prst="rect">
              <a:avLst/>
            </a:prstGeom>
            <a:solidFill>
              <a:schemeClr val="tx2">
                <a:lumMod val="60000"/>
                <a:lumOff val="40000"/>
              </a:schemeClr>
            </a:solidFill>
            <a:ln w="190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s-ES" sz="700" b="1" dirty="0">
                  <a:solidFill>
                    <a:schemeClr val="bg1"/>
                  </a:solidFill>
                  <a:latin typeface="Arial"/>
                  <a:cs typeface="Arial"/>
                </a:rPr>
                <a:t>WorldClim</a:t>
              </a:r>
            </a:p>
          </p:txBody>
        </p:sp>
        <p:sp>
          <p:nvSpPr>
            <p:cNvPr id="146" name="Rombo 145"/>
            <p:cNvSpPr/>
            <p:nvPr/>
          </p:nvSpPr>
          <p:spPr>
            <a:xfrm>
              <a:off x="1163408" y="2348880"/>
              <a:ext cx="921840" cy="914100"/>
            </a:xfrm>
            <a:prstGeom prst="diamond">
              <a:avLst/>
            </a:prstGeom>
            <a:solidFill>
              <a:schemeClr val="tx2">
                <a:lumMod val="60000"/>
                <a:lumOff val="40000"/>
              </a:schemeClr>
            </a:solidFill>
            <a:ln w="190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s-ES" sz="700" b="1" dirty="0">
                  <a:solidFill>
                    <a:schemeClr val="bg1"/>
                  </a:solidFill>
                  <a:latin typeface="Arial"/>
                  <a:cs typeface="Arial"/>
                </a:rPr>
                <a:t>Descarga web</a:t>
              </a:r>
            </a:p>
          </p:txBody>
        </p:sp>
        <p:cxnSp>
          <p:nvCxnSpPr>
            <p:cNvPr id="147" name="Conector recto de flecha 146"/>
            <p:cNvCxnSpPr>
              <a:stCxn id="145" idx="3"/>
              <a:endCxn id="146" idx="1"/>
            </p:cNvCxnSpPr>
            <p:nvPr/>
          </p:nvCxnSpPr>
          <p:spPr>
            <a:xfrm>
              <a:off x="953279" y="2800859"/>
              <a:ext cx="210129" cy="5071"/>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48" name="Conector recto de flecha 147"/>
            <p:cNvCxnSpPr/>
            <p:nvPr/>
          </p:nvCxnSpPr>
          <p:spPr>
            <a:xfrm flipV="1">
              <a:off x="1801717" y="1930795"/>
              <a:ext cx="668844" cy="612270"/>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49" name="Conector recto de flecha 148"/>
            <p:cNvCxnSpPr/>
            <p:nvPr/>
          </p:nvCxnSpPr>
          <p:spPr>
            <a:xfrm>
              <a:off x="1879600" y="3014739"/>
              <a:ext cx="502427" cy="461890"/>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150" name="Agrupar 149"/>
          <p:cNvGrpSpPr/>
          <p:nvPr/>
        </p:nvGrpSpPr>
        <p:grpSpPr>
          <a:xfrm>
            <a:off x="185311" y="4235263"/>
            <a:ext cx="2202757" cy="914100"/>
            <a:chOff x="185311" y="4235263"/>
            <a:chExt cx="2202757" cy="914100"/>
          </a:xfrm>
        </p:grpSpPr>
        <p:pic>
          <p:nvPicPr>
            <p:cNvPr id="151" name="Imagen 150" descr="Screen Shot 2019-09-28 at 17.11.00.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85311" y="4577033"/>
              <a:ext cx="877440" cy="225289"/>
            </a:xfrm>
            <a:prstGeom prst="rect">
              <a:avLst/>
            </a:prstGeom>
            <a:noFill/>
            <a:ln w="28575" cmpd="sng">
              <a:noFill/>
            </a:ln>
            <a:effectLst/>
          </p:spPr>
        </p:pic>
        <p:sp>
          <p:nvSpPr>
            <p:cNvPr id="152" name="Rombo 151"/>
            <p:cNvSpPr/>
            <p:nvPr/>
          </p:nvSpPr>
          <p:spPr>
            <a:xfrm>
              <a:off x="1163408" y="4235263"/>
              <a:ext cx="921840" cy="914100"/>
            </a:xfrm>
            <a:prstGeom prst="diamond">
              <a:avLst/>
            </a:prstGeom>
            <a:solidFill>
              <a:schemeClr val="tx2">
                <a:lumMod val="60000"/>
                <a:lumOff val="40000"/>
              </a:schemeClr>
            </a:solidFill>
            <a:ln w="190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s-ES" sz="700" b="1" dirty="0">
                  <a:solidFill>
                    <a:schemeClr val="bg1"/>
                  </a:solidFill>
                  <a:latin typeface="Arial"/>
                  <a:cs typeface="Arial"/>
                </a:rPr>
                <a:t>Descarga web</a:t>
              </a:r>
            </a:p>
          </p:txBody>
        </p:sp>
        <p:cxnSp>
          <p:nvCxnSpPr>
            <p:cNvPr id="153" name="Conector recto de flecha 152"/>
            <p:cNvCxnSpPr/>
            <p:nvPr/>
          </p:nvCxnSpPr>
          <p:spPr>
            <a:xfrm>
              <a:off x="1007666" y="4691236"/>
              <a:ext cx="210129" cy="5071"/>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54" name="Conector recto de flecha 153"/>
            <p:cNvCxnSpPr>
              <a:stCxn id="152" idx="3"/>
            </p:cNvCxnSpPr>
            <p:nvPr/>
          </p:nvCxnSpPr>
          <p:spPr>
            <a:xfrm>
              <a:off x="2085248" y="4692313"/>
              <a:ext cx="302820" cy="2188"/>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14" name="Agrupar 13"/>
          <p:cNvGrpSpPr/>
          <p:nvPr/>
        </p:nvGrpSpPr>
        <p:grpSpPr>
          <a:xfrm>
            <a:off x="7809000" y="524108"/>
            <a:ext cx="1150910" cy="1308430"/>
            <a:chOff x="7404400" y="524108"/>
            <a:chExt cx="1150910" cy="1308430"/>
          </a:xfrm>
        </p:grpSpPr>
        <p:sp>
          <p:nvSpPr>
            <p:cNvPr id="170" name="Rombo 169"/>
            <p:cNvSpPr/>
            <p:nvPr/>
          </p:nvSpPr>
          <p:spPr>
            <a:xfrm>
              <a:off x="7812360" y="524108"/>
              <a:ext cx="742950" cy="769224"/>
            </a:xfrm>
            <a:prstGeom prst="diamond">
              <a:avLst/>
            </a:prstGeom>
            <a:solidFill>
              <a:schemeClr val="tx2">
                <a:lumMod val="60000"/>
                <a:lumOff val="40000"/>
              </a:schemeClr>
            </a:solidFill>
            <a:ln w="190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s-ES" sz="700" b="1" dirty="0">
                  <a:solidFill>
                    <a:schemeClr val="bg1"/>
                  </a:solidFill>
                  <a:latin typeface="Arial"/>
                  <a:cs typeface="Arial"/>
                </a:rPr>
                <a:t>Exportar tabla a texto</a:t>
              </a:r>
            </a:p>
          </p:txBody>
        </p:sp>
        <p:cxnSp>
          <p:nvCxnSpPr>
            <p:cNvPr id="171" name="Conector recto de flecha 170"/>
            <p:cNvCxnSpPr>
              <a:endCxn id="170" idx="1"/>
            </p:cNvCxnSpPr>
            <p:nvPr/>
          </p:nvCxnSpPr>
          <p:spPr>
            <a:xfrm>
              <a:off x="7404400" y="908720"/>
              <a:ext cx="407960" cy="0"/>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72" name="Conector recto de flecha 171"/>
            <p:cNvCxnSpPr>
              <a:stCxn id="170" idx="2"/>
            </p:cNvCxnSpPr>
            <p:nvPr/>
          </p:nvCxnSpPr>
          <p:spPr>
            <a:xfrm>
              <a:off x="8183835" y="1293332"/>
              <a:ext cx="0" cy="539206"/>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173" name="Agrupar 172"/>
          <p:cNvGrpSpPr/>
          <p:nvPr/>
        </p:nvGrpSpPr>
        <p:grpSpPr>
          <a:xfrm>
            <a:off x="3993919" y="524108"/>
            <a:ext cx="1356547" cy="4148738"/>
            <a:chOff x="3993919" y="524108"/>
            <a:chExt cx="1356547" cy="4148738"/>
          </a:xfrm>
        </p:grpSpPr>
        <p:sp>
          <p:nvSpPr>
            <p:cNvPr id="174" name="Rombo 173"/>
            <p:cNvSpPr/>
            <p:nvPr/>
          </p:nvSpPr>
          <p:spPr>
            <a:xfrm>
              <a:off x="4296198" y="524108"/>
              <a:ext cx="742950" cy="769224"/>
            </a:xfrm>
            <a:prstGeom prst="diamond">
              <a:avLst/>
            </a:prstGeom>
            <a:solidFill>
              <a:schemeClr val="tx2">
                <a:lumMod val="60000"/>
                <a:lumOff val="40000"/>
              </a:schemeClr>
            </a:solidFill>
            <a:ln w="190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s-ES" sz="700" b="1" dirty="0">
                  <a:solidFill>
                    <a:schemeClr val="bg1"/>
                  </a:solidFill>
                  <a:latin typeface="Arial"/>
                  <a:cs typeface="Arial"/>
                </a:rPr>
                <a:t>Extraer valores de cada píxel</a:t>
              </a:r>
            </a:p>
          </p:txBody>
        </p:sp>
        <p:cxnSp>
          <p:nvCxnSpPr>
            <p:cNvPr id="175" name="Conector recto de flecha 174"/>
            <p:cNvCxnSpPr/>
            <p:nvPr/>
          </p:nvCxnSpPr>
          <p:spPr>
            <a:xfrm>
              <a:off x="3995936" y="908720"/>
              <a:ext cx="306160" cy="4581"/>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76" name="Conector recto de flecha 175"/>
            <p:cNvCxnSpPr/>
            <p:nvPr/>
          </p:nvCxnSpPr>
          <p:spPr>
            <a:xfrm>
              <a:off x="5044306" y="908720"/>
              <a:ext cx="306160" cy="4581"/>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sp>
          <p:nvSpPr>
            <p:cNvPr id="177" name="Forma libre 176"/>
            <p:cNvSpPr/>
            <p:nvPr/>
          </p:nvSpPr>
          <p:spPr>
            <a:xfrm>
              <a:off x="4026765" y="1306000"/>
              <a:ext cx="753392" cy="3366846"/>
            </a:xfrm>
            <a:custGeom>
              <a:avLst/>
              <a:gdLst>
                <a:gd name="connsiteX0" fmla="*/ 0 w 646939"/>
                <a:gd name="connsiteY0" fmla="*/ 3366846 h 3366846"/>
                <a:gd name="connsiteX1" fmla="*/ 646939 w 646939"/>
                <a:gd name="connsiteY1" fmla="*/ 3354864 h 3366846"/>
                <a:gd name="connsiteX2" fmla="*/ 622978 w 646939"/>
                <a:gd name="connsiteY2" fmla="*/ 0 h 3366846"/>
              </a:gdLst>
              <a:ahLst/>
              <a:cxnLst>
                <a:cxn ang="0">
                  <a:pos x="connsiteX0" y="connsiteY0"/>
                </a:cxn>
                <a:cxn ang="0">
                  <a:pos x="connsiteX1" y="connsiteY1"/>
                </a:cxn>
                <a:cxn ang="0">
                  <a:pos x="connsiteX2" y="connsiteY2"/>
                </a:cxn>
              </a:cxnLst>
              <a:rect l="l" t="t" r="r" b="b"/>
              <a:pathLst>
                <a:path w="646939" h="3366846">
                  <a:moveTo>
                    <a:pt x="0" y="3366846"/>
                  </a:moveTo>
                  <a:lnTo>
                    <a:pt x="646939" y="3354864"/>
                  </a:lnTo>
                  <a:lnTo>
                    <a:pt x="622978" y="0"/>
                  </a:lnTo>
                </a:path>
              </a:pathLst>
            </a:cu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sp>
          <p:nvSpPr>
            <p:cNvPr id="178" name="Forma libre 177"/>
            <p:cNvSpPr/>
            <p:nvPr/>
          </p:nvSpPr>
          <p:spPr>
            <a:xfrm>
              <a:off x="4011257" y="1306000"/>
              <a:ext cx="658919" cy="2144717"/>
            </a:xfrm>
            <a:custGeom>
              <a:avLst/>
              <a:gdLst>
                <a:gd name="connsiteX0" fmla="*/ 0 w 658919"/>
                <a:gd name="connsiteY0" fmla="*/ 2084808 h 2084808"/>
                <a:gd name="connsiteX1" fmla="*/ 658919 w 658919"/>
                <a:gd name="connsiteY1" fmla="*/ 2072826 h 2084808"/>
                <a:gd name="connsiteX2" fmla="*/ 646939 w 658919"/>
                <a:gd name="connsiteY2" fmla="*/ 0 h 2084808"/>
              </a:gdLst>
              <a:ahLst/>
              <a:cxnLst>
                <a:cxn ang="0">
                  <a:pos x="connsiteX0" y="connsiteY0"/>
                </a:cxn>
                <a:cxn ang="0">
                  <a:pos x="connsiteX1" y="connsiteY1"/>
                </a:cxn>
                <a:cxn ang="0">
                  <a:pos x="connsiteX2" y="connsiteY2"/>
                </a:cxn>
              </a:cxnLst>
              <a:rect l="l" t="t" r="r" b="b"/>
              <a:pathLst>
                <a:path w="658919" h="2084808">
                  <a:moveTo>
                    <a:pt x="0" y="2084808"/>
                  </a:moveTo>
                  <a:lnTo>
                    <a:pt x="658919" y="2072826"/>
                  </a:lnTo>
                  <a:cubicBezTo>
                    <a:pt x="654926" y="1381884"/>
                    <a:pt x="650932" y="690942"/>
                    <a:pt x="646939" y="0"/>
                  </a:cubicBezTo>
                </a:path>
              </a:pathLst>
            </a:cu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sp>
          <p:nvSpPr>
            <p:cNvPr id="179" name="Forma libre 178"/>
            <p:cNvSpPr/>
            <p:nvPr/>
          </p:nvSpPr>
          <p:spPr>
            <a:xfrm>
              <a:off x="3993919" y="1306000"/>
              <a:ext cx="548962" cy="819094"/>
            </a:xfrm>
            <a:custGeom>
              <a:avLst/>
              <a:gdLst>
                <a:gd name="connsiteX0" fmla="*/ 0 w 658919"/>
                <a:gd name="connsiteY0" fmla="*/ 2084808 h 2084808"/>
                <a:gd name="connsiteX1" fmla="*/ 658919 w 658919"/>
                <a:gd name="connsiteY1" fmla="*/ 2072826 h 2084808"/>
                <a:gd name="connsiteX2" fmla="*/ 646939 w 658919"/>
                <a:gd name="connsiteY2" fmla="*/ 0 h 2084808"/>
              </a:gdLst>
              <a:ahLst/>
              <a:cxnLst>
                <a:cxn ang="0">
                  <a:pos x="connsiteX0" y="connsiteY0"/>
                </a:cxn>
                <a:cxn ang="0">
                  <a:pos x="connsiteX1" y="connsiteY1"/>
                </a:cxn>
                <a:cxn ang="0">
                  <a:pos x="connsiteX2" y="connsiteY2"/>
                </a:cxn>
              </a:cxnLst>
              <a:rect l="l" t="t" r="r" b="b"/>
              <a:pathLst>
                <a:path w="658919" h="2084808">
                  <a:moveTo>
                    <a:pt x="0" y="2084808"/>
                  </a:moveTo>
                  <a:lnTo>
                    <a:pt x="658919" y="2072826"/>
                  </a:lnTo>
                  <a:cubicBezTo>
                    <a:pt x="654926" y="1381884"/>
                    <a:pt x="650932" y="690942"/>
                    <a:pt x="646939" y="0"/>
                  </a:cubicBezTo>
                </a:path>
              </a:pathLst>
            </a:cu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grpSp>
      <p:cxnSp>
        <p:nvCxnSpPr>
          <p:cNvPr id="163" name="Conector recto de flecha 59">
            <a:extLst>
              <a:ext uri="{FF2B5EF4-FFF2-40B4-BE49-F238E27FC236}">
                <a16:creationId xmlns:a16="http://schemas.microsoft.com/office/drawing/2014/main" id="{85AA60CA-B378-4949-B9C8-FD2CDEC11666}"/>
              </a:ext>
            </a:extLst>
          </p:cNvPr>
          <p:cNvCxnSpPr>
            <a:cxnSpLocks/>
          </p:cNvCxnSpPr>
          <p:nvPr/>
        </p:nvCxnSpPr>
        <p:spPr>
          <a:xfrm flipV="1">
            <a:off x="5793897" y="1487606"/>
            <a:ext cx="436081" cy="962547"/>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sp>
        <p:nvSpPr>
          <p:cNvPr id="164" name="Rombo 139">
            <a:extLst>
              <a:ext uri="{FF2B5EF4-FFF2-40B4-BE49-F238E27FC236}">
                <a16:creationId xmlns:a16="http://schemas.microsoft.com/office/drawing/2014/main" id="{70633AAC-2D8E-3D43-A876-0837C0B5F5EB}"/>
              </a:ext>
            </a:extLst>
          </p:cNvPr>
          <p:cNvSpPr/>
          <p:nvPr/>
        </p:nvSpPr>
        <p:spPr>
          <a:xfrm>
            <a:off x="5673088" y="1816912"/>
            <a:ext cx="550756" cy="570233"/>
          </a:xfrm>
          <a:prstGeom prst="diamond">
            <a:avLst/>
          </a:prstGeom>
          <a:solidFill>
            <a:schemeClr val="tx2">
              <a:lumMod val="60000"/>
              <a:lumOff val="40000"/>
            </a:schemeClr>
          </a:solidFill>
          <a:ln w="190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s-ES" sz="700" b="1" dirty="0">
                <a:solidFill>
                  <a:schemeClr val="bg1"/>
                </a:solidFill>
                <a:latin typeface="Arial"/>
                <a:cs typeface="Arial"/>
              </a:rPr>
              <a:t>Unión de tablas</a:t>
            </a:r>
          </a:p>
        </p:txBody>
      </p:sp>
      <p:graphicFrame>
        <p:nvGraphicFramePr>
          <p:cNvPr id="165" name="Tabla 58">
            <a:extLst>
              <a:ext uri="{FF2B5EF4-FFF2-40B4-BE49-F238E27FC236}">
                <a16:creationId xmlns:a16="http://schemas.microsoft.com/office/drawing/2014/main" id="{7C22D68E-E87E-8B43-B126-ED26FB2BC9EA}"/>
              </a:ext>
            </a:extLst>
          </p:cNvPr>
          <p:cNvGraphicFramePr>
            <a:graphicFrameLocks noGrp="1"/>
          </p:cNvGraphicFramePr>
          <p:nvPr/>
        </p:nvGraphicFramePr>
        <p:xfrm>
          <a:off x="5400400" y="344638"/>
          <a:ext cx="2674505" cy="1066800"/>
        </p:xfrm>
        <a:graphic>
          <a:graphicData uri="http://schemas.openxmlformats.org/drawingml/2006/table">
            <a:tbl>
              <a:tblPr firstRow="1" bandRow="1">
                <a:tableStyleId>{5C22544A-7EE6-4342-B048-85BDC9FD1C3A}</a:tableStyleId>
              </a:tblPr>
              <a:tblGrid>
                <a:gridCol w="550792">
                  <a:extLst>
                    <a:ext uri="{9D8B030D-6E8A-4147-A177-3AD203B41FA5}">
                      <a16:colId xmlns:a16="http://schemas.microsoft.com/office/drawing/2014/main" val="20000"/>
                    </a:ext>
                  </a:extLst>
                </a:gridCol>
                <a:gridCol w="550792">
                  <a:extLst>
                    <a:ext uri="{9D8B030D-6E8A-4147-A177-3AD203B41FA5}">
                      <a16:colId xmlns:a16="http://schemas.microsoft.com/office/drawing/2014/main" val="20001"/>
                    </a:ext>
                  </a:extLst>
                </a:gridCol>
                <a:gridCol w="508964">
                  <a:extLst>
                    <a:ext uri="{9D8B030D-6E8A-4147-A177-3AD203B41FA5}">
                      <a16:colId xmlns:a16="http://schemas.microsoft.com/office/drawing/2014/main" val="20002"/>
                    </a:ext>
                  </a:extLst>
                </a:gridCol>
                <a:gridCol w="552465">
                  <a:extLst>
                    <a:ext uri="{9D8B030D-6E8A-4147-A177-3AD203B41FA5}">
                      <a16:colId xmlns:a16="http://schemas.microsoft.com/office/drawing/2014/main" val="20003"/>
                    </a:ext>
                  </a:extLst>
                </a:gridCol>
                <a:gridCol w="511492">
                  <a:extLst>
                    <a:ext uri="{9D8B030D-6E8A-4147-A177-3AD203B41FA5}">
                      <a16:colId xmlns:a16="http://schemas.microsoft.com/office/drawing/2014/main" val="3211339080"/>
                    </a:ext>
                  </a:extLst>
                </a:gridCol>
              </a:tblGrid>
              <a:tr h="0">
                <a:tc>
                  <a:txBody>
                    <a:bodyPr/>
                    <a:lstStyle/>
                    <a:p>
                      <a:r>
                        <a:rPr lang="es-ES" sz="800" dirty="0" err="1">
                          <a:latin typeface="Arial"/>
                          <a:cs typeface="Arial"/>
                        </a:rPr>
                        <a:t>Pto_id</a:t>
                      </a:r>
                      <a:endParaRPr lang="es-ES" sz="800" dirty="0">
                        <a:latin typeface="Arial"/>
                        <a:cs typeface="Arial"/>
                      </a:endParaRPr>
                    </a:p>
                  </a:txBody>
                  <a:tcPr/>
                </a:tc>
                <a:tc>
                  <a:txBody>
                    <a:bodyPr/>
                    <a:lstStyle/>
                    <a:p>
                      <a:r>
                        <a:rPr lang="es-ES" sz="800" dirty="0">
                          <a:latin typeface="Arial"/>
                          <a:cs typeface="Arial"/>
                        </a:rPr>
                        <a:t>Bioma</a:t>
                      </a:r>
                    </a:p>
                  </a:txBody>
                  <a:tcPr/>
                </a:tc>
                <a:tc>
                  <a:txBody>
                    <a:bodyPr/>
                    <a:lstStyle/>
                    <a:p>
                      <a:r>
                        <a:rPr lang="es-ES" sz="800" dirty="0" err="1">
                          <a:latin typeface="Arial"/>
                          <a:cs typeface="Arial"/>
                        </a:rPr>
                        <a:t>Temp</a:t>
                      </a:r>
                      <a:endParaRPr lang="es-ES" sz="800" dirty="0">
                        <a:latin typeface="Arial"/>
                        <a:cs typeface="Arial"/>
                      </a:endParaRPr>
                    </a:p>
                  </a:txBody>
                  <a:tcPr/>
                </a:tc>
                <a:tc>
                  <a:txBody>
                    <a:bodyPr/>
                    <a:lstStyle/>
                    <a:p>
                      <a:r>
                        <a:rPr lang="es-ES" sz="800" dirty="0" err="1">
                          <a:latin typeface="Arial"/>
                          <a:cs typeface="Arial"/>
                        </a:rPr>
                        <a:t>Precip</a:t>
                      </a:r>
                      <a:endParaRPr lang="es-ES" sz="800" dirty="0">
                        <a:latin typeface="Arial"/>
                        <a:cs typeface="Arial"/>
                      </a:endParaRPr>
                    </a:p>
                  </a:txBody>
                  <a:tcPr/>
                </a:tc>
                <a:tc>
                  <a:txBody>
                    <a:bodyPr/>
                    <a:lstStyle/>
                    <a:p>
                      <a:r>
                        <a:rPr lang="es-ES" sz="800" dirty="0">
                          <a:latin typeface="Arial"/>
                          <a:cs typeface="Arial"/>
                        </a:rPr>
                        <a:t>Color</a:t>
                      </a:r>
                    </a:p>
                  </a:txBody>
                  <a:tcPr/>
                </a:tc>
                <a:extLst>
                  <a:ext uri="{0D108BD9-81ED-4DB2-BD59-A6C34878D82A}">
                    <a16:rowId xmlns:a16="http://schemas.microsoft.com/office/drawing/2014/main" val="10000"/>
                  </a:ext>
                </a:extLst>
              </a:tr>
              <a:tr h="0">
                <a:tc>
                  <a:txBody>
                    <a:bodyPr/>
                    <a:lstStyle/>
                    <a:p>
                      <a:pPr algn="r"/>
                      <a:r>
                        <a:rPr lang="es-ES" sz="800" dirty="0">
                          <a:latin typeface="Arial"/>
                          <a:cs typeface="Arial"/>
                        </a:rPr>
                        <a:t>1</a:t>
                      </a:r>
                    </a:p>
                  </a:txBody>
                  <a:tcPr/>
                </a:tc>
                <a:tc>
                  <a:txBody>
                    <a:bodyPr/>
                    <a:lstStyle/>
                    <a:p>
                      <a:pPr algn="r"/>
                      <a:r>
                        <a:rPr lang="es-ES" sz="800" dirty="0">
                          <a:latin typeface="Arial"/>
                          <a:cs typeface="Arial"/>
                        </a:rPr>
                        <a:t>1</a:t>
                      </a:r>
                    </a:p>
                  </a:txBody>
                  <a:tcPr/>
                </a:tc>
                <a:tc>
                  <a:txBody>
                    <a:bodyPr/>
                    <a:lstStyle/>
                    <a:p>
                      <a:pPr algn="r"/>
                      <a:r>
                        <a:rPr lang="es-ES" sz="800" dirty="0">
                          <a:latin typeface="Arial"/>
                          <a:cs typeface="Arial"/>
                        </a:rPr>
                        <a:t>12</a:t>
                      </a:r>
                    </a:p>
                  </a:txBody>
                  <a:tcPr/>
                </a:tc>
                <a:tc>
                  <a:txBody>
                    <a:bodyPr/>
                    <a:lstStyle/>
                    <a:p>
                      <a:pPr algn="r"/>
                      <a:r>
                        <a:rPr lang="es-ES" sz="800" dirty="0">
                          <a:latin typeface="Arial"/>
                          <a:cs typeface="Arial"/>
                        </a:rPr>
                        <a:t>189</a:t>
                      </a:r>
                    </a:p>
                  </a:txBody>
                  <a:tcPr/>
                </a:tc>
                <a:tc>
                  <a:txBody>
                    <a:bodyPr/>
                    <a:lstStyle/>
                    <a:p>
                      <a:pPr algn="r"/>
                      <a:r>
                        <a:rPr lang="es-ES" sz="800" dirty="0">
                          <a:latin typeface="Arial"/>
                          <a:cs typeface="Arial"/>
                        </a:rPr>
                        <a:t>Red</a:t>
                      </a:r>
                    </a:p>
                  </a:txBody>
                  <a:tcPr/>
                </a:tc>
                <a:extLst>
                  <a:ext uri="{0D108BD9-81ED-4DB2-BD59-A6C34878D82A}">
                    <a16:rowId xmlns:a16="http://schemas.microsoft.com/office/drawing/2014/main" val="10001"/>
                  </a:ext>
                </a:extLst>
              </a:tr>
              <a:tr h="0">
                <a:tc>
                  <a:txBody>
                    <a:bodyPr/>
                    <a:lstStyle/>
                    <a:p>
                      <a:pPr algn="r"/>
                      <a:r>
                        <a:rPr lang="es-ES" sz="800" dirty="0">
                          <a:latin typeface="Arial"/>
                          <a:cs typeface="Arial"/>
                        </a:rPr>
                        <a:t>2</a:t>
                      </a:r>
                    </a:p>
                  </a:txBody>
                  <a:tcPr/>
                </a:tc>
                <a:tc>
                  <a:txBody>
                    <a:bodyPr/>
                    <a:lstStyle/>
                    <a:p>
                      <a:pPr algn="r"/>
                      <a:r>
                        <a:rPr lang="es-ES" sz="800" dirty="0">
                          <a:latin typeface="Arial"/>
                          <a:cs typeface="Arial"/>
                        </a:rPr>
                        <a:t>1</a:t>
                      </a:r>
                    </a:p>
                  </a:txBody>
                  <a:tcPr/>
                </a:tc>
                <a:tc>
                  <a:txBody>
                    <a:bodyPr/>
                    <a:lstStyle/>
                    <a:p>
                      <a:pPr algn="r"/>
                      <a:r>
                        <a:rPr lang="es-ES" sz="800" dirty="0">
                          <a:latin typeface="Arial"/>
                          <a:cs typeface="Arial"/>
                        </a:rPr>
                        <a:t>13</a:t>
                      </a:r>
                    </a:p>
                  </a:txBody>
                  <a:tcPr/>
                </a:tc>
                <a:tc>
                  <a:txBody>
                    <a:bodyPr/>
                    <a:lstStyle/>
                    <a:p>
                      <a:pPr algn="r"/>
                      <a:r>
                        <a:rPr lang="es-ES" sz="800" dirty="0">
                          <a:latin typeface="Arial"/>
                          <a:cs typeface="Arial"/>
                        </a:rPr>
                        <a:t>100</a:t>
                      </a:r>
                    </a:p>
                  </a:txBody>
                  <a:tcPr/>
                </a:tc>
                <a:tc>
                  <a:txBody>
                    <a:bodyPr/>
                    <a:lstStyle/>
                    <a:p>
                      <a:pPr algn="r"/>
                      <a:r>
                        <a:rPr lang="es-ES" sz="800" dirty="0">
                          <a:latin typeface="Arial"/>
                          <a:cs typeface="Arial"/>
                        </a:rPr>
                        <a:t>Red</a:t>
                      </a:r>
                    </a:p>
                  </a:txBody>
                  <a:tcPr/>
                </a:tc>
                <a:extLst>
                  <a:ext uri="{0D108BD9-81ED-4DB2-BD59-A6C34878D82A}">
                    <a16:rowId xmlns:a16="http://schemas.microsoft.com/office/drawing/2014/main" val="10002"/>
                  </a:ext>
                </a:extLst>
              </a:tr>
              <a:tr h="0">
                <a:tc>
                  <a:txBody>
                    <a:bodyPr/>
                    <a:lstStyle/>
                    <a:p>
                      <a:pPr algn="r"/>
                      <a:r>
                        <a:rPr lang="es-ES" sz="800" dirty="0">
                          <a:latin typeface="Arial"/>
                          <a:cs typeface="Arial"/>
                        </a:rPr>
                        <a:t>3</a:t>
                      </a:r>
                    </a:p>
                  </a:txBody>
                  <a:tcPr/>
                </a:tc>
                <a:tc>
                  <a:txBody>
                    <a:bodyPr/>
                    <a:lstStyle/>
                    <a:p>
                      <a:pPr algn="r"/>
                      <a:r>
                        <a:rPr lang="es-ES" sz="800" dirty="0">
                          <a:latin typeface="Arial"/>
                          <a:cs typeface="Arial"/>
                        </a:rPr>
                        <a:t>2</a:t>
                      </a:r>
                    </a:p>
                  </a:txBody>
                  <a:tcPr/>
                </a:tc>
                <a:tc>
                  <a:txBody>
                    <a:bodyPr/>
                    <a:lstStyle/>
                    <a:p>
                      <a:pPr algn="r"/>
                      <a:r>
                        <a:rPr lang="es-ES" sz="800" dirty="0">
                          <a:latin typeface="Arial"/>
                          <a:cs typeface="Arial"/>
                        </a:rPr>
                        <a:t>20</a:t>
                      </a:r>
                    </a:p>
                  </a:txBody>
                  <a:tcPr/>
                </a:tc>
                <a:tc>
                  <a:txBody>
                    <a:bodyPr/>
                    <a:lstStyle/>
                    <a:p>
                      <a:pPr algn="r"/>
                      <a:r>
                        <a:rPr lang="es-ES" sz="800" dirty="0">
                          <a:latin typeface="Arial"/>
                          <a:cs typeface="Arial"/>
                        </a:rPr>
                        <a:t>1000</a:t>
                      </a:r>
                    </a:p>
                  </a:txBody>
                  <a:tcPr/>
                </a:tc>
                <a:tc>
                  <a:txBody>
                    <a:bodyPr/>
                    <a:lstStyle/>
                    <a:p>
                      <a:pPr algn="r"/>
                      <a:r>
                        <a:rPr lang="es-ES" sz="800" dirty="0" err="1">
                          <a:latin typeface="Arial"/>
                          <a:cs typeface="Arial"/>
                        </a:rPr>
                        <a:t>Yellow</a:t>
                      </a:r>
                      <a:endParaRPr lang="es-ES" sz="800" dirty="0">
                        <a:latin typeface="Arial"/>
                        <a:cs typeface="Arial"/>
                      </a:endParaRPr>
                    </a:p>
                  </a:txBody>
                  <a:tcPr/>
                </a:tc>
                <a:extLst>
                  <a:ext uri="{0D108BD9-81ED-4DB2-BD59-A6C34878D82A}">
                    <a16:rowId xmlns:a16="http://schemas.microsoft.com/office/drawing/2014/main" val="10003"/>
                  </a:ext>
                </a:extLst>
              </a:tr>
              <a:tr h="0">
                <a:tc>
                  <a:txBody>
                    <a:bodyPr/>
                    <a:lstStyle/>
                    <a:p>
                      <a:pPr algn="r"/>
                      <a:r>
                        <a:rPr lang="es-ES" sz="800" dirty="0">
                          <a:latin typeface="Arial"/>
                          <a:cs typeface="Arial"/>
                        </a:rPr>
                        <a:t>4</a:t>
                      </a:r>
                    </a:p>
                  </a:txBody>
                  <a:tcPr/>
                </a:tc>
                <a:tc>
                  <a:txBody>
                    <a:bodyPr/>
                    <a:lstStyle/>
                    <a:p>
                      <a:pPr algn="r"/>
                      <a:r>
                        <a:rPr lang="es-ES" sz="800" dirty="0">
                          <a:latin typeface="Arial"/>
                          <a:cs typeface="Arial"/>
                        </a:rPr>
                        <a:t>3</a:t>
                      </a:r>
                    </a:p>
                  </a:txBody>
                  <a:tcPr/>
                </a:tc>
                <a:tc>
                  <a:txBody>
                    <a:bodyPr/>
                    <a:lstStyle/>
                    <a:p>
                      <a:pPr algn="r"/>
                      <a:r>
                        <a:rPr lang="es-ES" sz="800" dirty="0">
                          <a:latin typeface="Arial"/>
                          <a:cs typeface="Arial"/>
                        </a:rPr>
                        <a:t>-3</a:t>
                      </a:r>
                    </a:p>
                  </a:txBody>
                  <a:tcPr/>
                </a:tc>
                <a:tc>
                  <a:txBody>
                    <a:bodyPr/>
                    <a:lstStyle/>
                    <a:p>
                      <a:pPr algn="r"/>
                      <a:r>
                        <a:rPr lang="es-ES" sz="800" dirty="0">
                          <a:latin typeface="Arial"/>
                          <a:cs typeface="Arial"/>
                        </a:rPr>
                        <a:t>23</a:t>
                      </a:r>
                    </a:p>
                  </a:txBody>
                  <a:tcPr/>
                </a:tc>
                <a:tc>
                  <a:txBody>
                    <a:bodyPr/>
                    <a:lstStyle/>
                    <a:p>
                      <a:pPr algn="r"/>
                      <a:r>
                        <a:rPr lang="es-ES" sz="800" dirty="0">
                          <a:latin typeface="Arial"/>
                          <a:cs typeface="Arial"/>
                        </a:rPr>
                        <a:t>Green</a:t>
                      </a:r>
                    </a:p>
                  </a:txBody>
                  <a:tcPr/>
                </a:tc>
                <a:extLst>
                  <a:ext uri="{0D108BD9-81ED-4DB2-BD59-A6C34878D82A}">
                    <a16:rowId xmlns:a16="http://schemas.microsoft.com/office/drawing/2014/main" val="10004"/>
                  </a:ext>
                </a:extLst>
              </a:tr>
            </a:tbl>
          </a:graphicData>
        </a:graphic>
      </p:graphicFrame>
      <p:grpSp>
        <p:nvGrpSpPr>
          <p:cNvPr id="166" name="Group 165">
            <a:extLst>
              <a:ext uri="{FF2B5EF4-FFF2-40B4-BE49-F238E27FC236}">
                <a16:creationId xmlns:a16="http://schemas.microsoft.com/office/drawing/2014/main" id="{A9E9C9F1-A952-8F48-93CB-CC02F48CC8E7}"/>
              </a:ext>
            </a:extLst>
          </p:cNvPr>
          <p:cNvGrpSpPr/>
          <p:nvPr/>
        </p:nvGrpSpPr>
        <p:grpSpPr>
          <a:xfrm>
            <a:off x="5519858" y="1372467"/>
            <a:ext cx="2394214" cy="439616"/>
            <a:chOff x="5584594" y="1372467"/>
            <a:chExt cx="2394214" cy="439616"/>
          </a:xfrm>
        </p:grpSpPr>
        <p:sp>
          <p:nvSpPr>
            <p:cNvPr id="167" name="CuadroTexto 63">
              <a:extLst>
                <a:ext uri="{FF2B5EF4-FFF2-40B4-BE49-F238E27FC236}">
                  <a16:creationId xmlns:a16="http://schemas.microsoft.com/office/drawing/2014/main" id="{2ED45973-005D-9B48-95F7-42B2D8747BED}"/>
                </a:ext>
              </a:extLst>
            </p:cNvPr>
            <p:cNvSpPr txBox="1"/>
            <p:nvPr/>
          </p:nvSpPr>
          <p:spPr>
            <a:xfrm>
              <a:off x="6445426" y="1550473"/>
              <a:ext cx="275186" cy="261610"/>
            </a:xfrm>
            <a:prstGeom prst="rect">
              <a:avLst/>
            </a:prstGeom>
            <a:noFill/>
          </p:spPr>
          <p:txBody>
            <a:bodyPr wrap="none" rtlCol="0">
              <a:spAutoFit/>
            </a:bodyPr>
            <a:lstStyle/>
            <a:p>
              <a:r>
                <a:rPr lang="es-ES" sz="1100" b="1" dirty="0">
                  <a:solidFill>
                    <a:schemeClr val="tx2">
                      <a:lumMod val="60000"/>
                      <a:lumOff val="40000"/>
                    </a:schemeClr>
                  </a:solidFill>
                </a:rPr>
                <a:t>X</a:t>
              </a:r>
            </a:p>
          </p:txBody>
        </p:sp>
        <p:sp>
          <p:nvSpPr>
            <p:cNvPr id="168" name="CuadroTexto 64">
              <a:extLst>
                <a:ext uri="{FF2B5EF4-FFF2-40B4-BE49-F238E27FC236}">
                  <a16:creationId xmlns:a16="http://schemas.microsoft.com/office/drawing/2014/main" id="{3ED450F2-1651-1547-9C7B-5DBDF134AA5E}"/>
                </a:ext>
              </a:extLst>
            </p:cNvPr>
            <p:cNvSpPr txBox="1"/>
            <p:nvPr/>
          </p:nvSpPr>
          <p:spPr>
            <a:xfrm>
              <a:off x="6876256" y="1550473"/>
              <a:ext cx="274434" cy="261610"/>
            </a:xfrm>
            <a:prstGeom prst="rect">
              <a:avLst/>
            </a:prstGeom>
            <a:noFill/>
          </p:spPr>
          <p:txBody>
            <a:bodyPr wrap="none" rtlCol="0">
              <a:spAutoFit/>
            </a:bodyPr>
            <a:lstStyle/>
            <a:p>
              <a:r>
                <a:rPr lang="es-ES" sz="1100" b="1" dirty="0">
                  <a:solidFill>
                    <a:schemeClr val="tx2">
                      <a:lumMod val="60000"/>
                      <a:lumOff val="40000"/>
                    </a:schemeClr>
                  </a:solidFill>
                </a:rPr>
                <a:t>Y</a:t>
              </a:r>
            </a:p>
          </p:txBody>
        </p:sp>
        <p:sp>
          <p:nvSpPr>
            <p:cNvPr id="169" name="CuadroTexto 65">
              <a:extLst>
                <a:ext uri="{FF2B5EF4-FFF2-40B4-BE49-F238E27FC236}">
                  <a16:creationId xmlns:a16="http://schemas.microsoft.com/office/drawing/2014/main" id="{66CDEC72-4DB8-DD4C-A87A-18463DFBD2CE}"/>
                </a:ext>
              </a:extLst>
            </p:cNvPr>
            <p:cNvSpPr txBox="1"/>
            <p:nvPr/>
          </p:nvSpPr>
          <p:spPr>
            <a:xfrm>
              <a:off x="5584594" y="1545042"/>
              <a:ext cx="677013" cy="261610"/>
            </a:xfrm>
            <a:prstGeom prst="rect">
              <a:avLst/>
            </a:prstGeom>
            <a:noFill/>
          </p:spPr>
          <p:txBody>
            <a:bodyPr wrap="none" rtlCol="0">
              <a:spAutoFit/>
            </a:bodyPr>
            <a:lstStyle/>
            <a:p>
              <a:r>
                <a:rPr lang="es-ES" sz="1100" b="1" dirty="0">
                  <a:solidFill>
                    <a:schemeClr val="tx2">
                      <a:lumMod val="60000"/>
                      <a:lumOff val="40000"/>
                    </a:schemeClr>
                  </a:solidFill>
                </a:rPr>
                <a:t>Etiqueta</a:t>
              </a:r>
            </a:p>
          </p:txBody>
        </p:sp>
        <p:cxnSp>
          <p:nvCxnSpPr>
            <p:cNvPr id="180" name="Conector recto de flecha 66">
              <a:extLst>
                <a:ext uri="{FF2B5EF4-FFF2-40B4-BE49-F238E27FC236}">
                  <a16:creationId xmlns:a16="http://schemas.microsoft.com/office/drawing/2014/main" id="{0C2654B0-BFBB-D443-B890-F9532097D609}"/>
                </a:ext>
              </a:extLst>
            </p:cNvPr>
            <p:cNvCxnSpPr/>
            <p:nvPr/>
          </p:nvCxnSpPr>
          <p:spPr>
            <a:xfrm flipV="1">
              <a:off x="6053667" y="1372467"/>
              <a:ext cx="160866" cy="244583"/>
            </a:xfrm>
            <a:prstGeom prst="straightConnector1">
              <a:avLst/>
            </a:prstGeom>
            <a:ln w="19050" cmpd="sng">
              <a:solidFill>
                <a:schemeClr val="tx2">
                  <a:lumMod val="60000"/>
                  <a:lumOff val="40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81" name="Conector recto de flecha 67">
              <a:extLst>
                <a:ext uri="{FF2B5EF4-FFF2-40B4-BE49-F238E27FC236}">
                  <a16:creationId xmlns:a16="http://schemas.microsoft.com/office/drawing/2014/main" id="{05907D6B-1D20-3C42-85AF-21B662E24A25}"/>
                </a:ext>
              </a:extLst>
            </p:cNvPr>
            <p:cNvCxnSpPr/>
            <p:nvPr/>
          </p:nvCxnSpPr>
          <p:spPr>
            <a:xfrm flipV="1">
              <a:off x="6596649" y="1372467"/>
              <a:ext cx="160866" cy="244583"/>
            </a:xfrm>
            <a:prstGeom prst="straightConnector1">
              <a:avLst/>
            </a:prstGeom>
            <a:ln w="19050" cmpd="sng">
              <a:solidFill>
                <a:schemeClr val="tx2">
                  <a:lumMod val="60000"/>
                  <a:lumOff val="40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82" name="Conector recto de flecha 68">
              <a:extLst>
                <a:ext uri="{FF2B5EF4-FFF2-40B4-BE49-F238E27FC236}">
                  <a16:creationId xmlns:a16="http://schemas.microsoft.com/office/drawing/2014/main" id="{B3A7AF26-BE72-7D4C-AB38-B58E77AE6258}"/>
                </a:ext>
              </a:extLst>
            </p:cNvPr>
            <p:cNvCxnSpPr/>
            <p:nvPr/>
          </p:nvCxnSpPr>
          <p:spPr>
            <a:xfrm flipV="1">
              <a:off x="7020272" y="1372467"/>
              <a:ext cx="160866" cy="244583"/>
            </a:xfrm>
            <a:prstGeom prst="straightConnector1">
              <a:avLst/>
            </a:prstGeom>
            <a:ln w="19050" cmpd="sng">
              <a:solidFill>
                <a:schemeClr val="tx2">
                  <a:lumMod val="60000"/>
                  <a:lumOff val="40000"/>
                </a:schemeClr>
              </a:solidFill>
              <a:tailEnd type="arrow"/>
            </a:ln>
            <a:effectLst/>
          </p:spPr>
          <p:style>
            <a:lnRef idx="2">
              <a:schemeClr val="accent1"/>
            </a:lnRef>
            <a:fillRef idx="0">
              <a:schemeClr val="accent1"/>
            </a:fillRef>
            <a:effectRef idx="1">
              <a:schemeClr val="accent1"/>
            </a:effectRef>
            <a:fontRef idx="minor">
              <a:schemeClr val="tx1"/>
            </a:fontRef>
          </p:style>
        </p:cxnSp>
        <p:sp>
          <p:nvSpPr>
            <p:cNvPr id="183" name="CuadroTexto 64">
              <a:extLst>
                <a:ext uri="{FF2B5EF4-FFF2-40B4-BE49-F238E27FC236}">
                  <a16:creationId xmlns:a16="http://schemas.microsoft.com/office/drawing/2014/main" id="{A4A77A8B-D8BD-5F4A-BE3C-95FFD6DA0E1E}"/>
                </a:ext>
              </a:extLst>
            </p:cNvPr>
            <p:cNvSpPr txBox="1"/>
            <p:nvPr/>
          </p:nvSpPr>
          <p:spPr>
            <a:xfrm>
              <a:off x="7483159" y="1550473"/>
              <a:ext cx="495649" cy="261610"/>
            </a:xfrm>
            <a:prstGeom prst="rect">
              <a:avLst/>
            </a:prstGeom>
            <a:noFill/>
          </p:spPr>
          <p:txBody>
            <a:bodyPr wrap="none" rtlCol="0">
              <a:spAutoFit/>
            </a:bodyPr>
            <a:lstStyle/>
            <a:p>
              <a:r>
                <a:rPr lang="es-ES" sz="1100" b="1" dirty="0">
                  <a:solidFill>
                    <a:schemeClr val="tx2">
                      <a:lumMod val="60000"/>
                      <a:lumOff val="40000"/>
                    </a:schemeClr>
                  </a:solidFill>
                </a:rPr>
                <a:t>Color</a:t>
              </a:r>
            </a:p>
          </p:txBody>
        </p:sp>
        <p:cxnSp>
          <p:nvCxnSpPr>
            <p:cNvPr id="184" name="Conector recto de flecha 68">
              <a:extLst>
                <a:ext uri="{FF2B5EF4-FFF2-40B4-BE49-F238E27FC236}">
                  <a16:creationId xmlns:a16="http://schemas.microsoft.com/office/drawing/2014/main" id="{4921308B-572A-994C-B0BB-91B06762D7C9}"/>
                </a:ext>
              </a:extLst>
            </p:cNvPr>
            <p:cNvCxnSpPr/>
            <p:nvPr/>
          </p:nvCxnSpPr>
          <p:spPr>
            <a:xfrm flipV="1">
              <a:off x="7627175" y="1372467"/>
              <a:ext cx="160866" cy="244583"/>
            </a:xfrm>
            <a:prstGeom prst="straightConnector1">
              <a:avLst/>
            </a:prstGeom>
            <a:ln w="19050" cmpd="sng">
              <a:solidFill>
                <a:schemeClr val="tx2">
                  <a:lumMod val="60000"/>
                  <a:lumOff val="40000"/>
                </a:schemeClr>
              </a:solidFill>
              <a:tailEnd type="arrow"/>
            </a:ln>
            <a:effectLst/>
          </p:spPr>
          <p:style>
            <a:lnRef idx="2">
              <a:schemeClr val="accent1"/>
            </a:lnRef>
            <a:fillRef idx="0">
              <a:schemeClr val="accent1"/>
            </a:fillRef>
            <a:effectRef idx="1">
              <a:schemeClr val="accent1"/>
            </a:effectRef>
            <a:fontRef idx="minor">
              <a:schemeClr val="tx1"/>
            </a:fontRef>
          </p:style>
        </p:cxnSp>
      </p:grpSp>
      <p:pic>
        <p:nvPicPr>
          <p:cNvPr id="185" name="Picture 184">
            <a:extLst>
              <a:ext uri="{FF2B5EF4-FFF2-40B4-BE49-F238E27FC236}">
                <a16:creationId xmlns:a16="http://schemas.microsoft.com/office/drawing/2014/main" id="{501ED706-1DE1-B14F-9541-3C22A53B2405}"/>
              </a:ext>
            </a:extLst>
          </p:cNvPr>
          <p:cNvPicPr>
            <a:picLocks noChangeAspect="1"/>
          </p:cNvPicPr>
          <p:nvPr/>
        </p:nvPicPr>
        <p:blipFill>
          <a:blip r:embed="rId9"/>
          <a:stretch>
            <a:fillRect/>
          </a:stretch>
        </p:blipFill>
        <p:spPr>
          <a:xfrm>
            <a:off x="6565709" y="4542136"/>
            <a:ext cx="2315191" cy="1560653"/>
          </a:xfrm>
          <a:prstGeom prst="rect">
            <a:avLst/>
          </a:prstGeom>
        </p:spPr>
      </p:pic>
      <p:graphicFrame>
        <p:nvGraphicFramePr>
          <p:cNvPr id="186" name="Tabla 58">
            <a:extLst>
              <a:ext uri="{FF2B5EF4-FFF2-40B4-BE49-F238E27FC236}">
                <a16:creationId xmlns:a16="http://schemas.microsoft.com/office/drawing/2014/main" id="{E7D56D16-5E32-5240-83C2-16894F35F8D2}"/>
              </a:ext>
            </a:extLst>
          </p:cNvPr>
          <p:cNvGraphicFramePr>
            <a:graphicFrameLocks noGrp="1"/>
          </p:cNvGraphicFramePr>
          <p:nvPr>
            <p:extLst>
              <p:ext uri="{D42A27DB-BD31-4B8C-83A1-F6EECF244321}">
                <p14:modId xmlns:p14="http://schemas.microsoft.com/office/powerpoint/2010/main" val="2688161183"/>
              </p:ext>
            </p:extLst>
          </p:nvPr>
        </p:nvGraphicFramePr>
        <p:xfrm>
          <a:off x="5332644" y="2436853"/>
          <a:ext cx="1025529" cy="1066800"/>
        </p:xfrm>
        <a:graphic>
          <a:graphicData uri="http://schemas.openxmlformats.org/drawingml/2006/table">
            <a:tbl>
              <a:tblPr firstRow="1" bandRow="1">
                <a:tableStyleId>{5C22544A-7EE6-4342-B048-85BDC9FD1C3A}</a:tableStyleId>
              </a:tblPr>
              <a:tblGrid>
                <a:gridCol w="542611">
                  <a:extLst>
                    <a:ext uri="{9D8B030D-6E8A-4147-A177-3AD203B41FA5}">
                      <a16:colId xmlns:a16="http://schemas.microsoft.com/office/drawing/2014/main" val="20001"/>
                    </a:ext>
                  </a:extLst>
                </a:gridCol>
                <a:gridCol w="482918">
                  <a:extLst>
                    <a:ext uri="{9D8B030D-6E8A-4147-A177-3AD203B41FA5}">
                      <a16:colId xmlns:a16="http://schemas.microsoft.com/office/drawing/2014/main" val="20002"/>
                    </a:ext>
                  </a:extLst>
                </a:gridCol>
              </a:tblGrid>
              <a:tr h="0">
                <a:tc>
                  <a:txBody>
                    <a:bodyPr/>
                    <a:lstStyle/>
                    <a:p>
                      <a:r>
                        <a:rPr lang="es-ES" sz="800" dirty="0">
                          <a:latin typeface="Arial"/>
                          <a:cs typeface="Arial"/>
                        </a:rPr>
                        <a:t>Bioma</a:t>
                      </a:r>
                    </a:p>
                  </a:txBody>
                  <a:tcPr/>
                </a:tc>
                <a:tc>
                  <a:txBody>
                    <a:bodyPr/>
                    <a:lstStyle/>
                    <a:p>
                      <a:r>
                        <a:rPr lang="es-ES" sz="800" dirty="0">
                          <a:latin typeface="Arial"/>
                          <a:cs typeface="Arial"/>
                        </a:rPr>
                        <a:t>Color</a:t>
                      </a:r>
                    </a:p>
                  </a:txBody>
                  <a:tcPr/>
                </a:tc>
                <a:extLst>
                  <a:ext uri="{0D108BD9-81ED-4DB2-BD59-A6C34878D82A}">
                    <a16:rowId xmlns:a16="http://schemas.microsoft.com/office/drawing/2014/main" val="10000"/>
                  </a:ext>
                </a:extLst>
              </a:tr>
              <a:tr h="0">
                <a:tc>
                  <a:txBody>
                    <a:bodyPr/>
                    <a:lstStyle/>
                    <a:p>
                      <a:pPr algn="r"/>
                      <a:r>
                        <a:rPr lang="es-ES" sz="800" dirty="0">
                          <a:latin typeface="Arial"/>
                          <a:cs typeface="Arial"/>
                        </a:rPr>
                        <a:t>1</a:t>
                      </a:r>
                    </a:p>
                  </a:txBody>
                  <a:tcPr/>
                </a:tc>
                <a:tc>
                  <a:txBody>
                    <a:bodyPr/>
                    <a:lstStyle/>
                    <a:p>
                      <a:pPr algn="r"/>
                      <a:r>
                        <a:rPr lang="es-ES" sz="800" dirty="0">
                          <a:latin typeface="Arial"/>
                          <a:cs typeface="Arial"/>
                        </a:rPr>
                        <a:t>Red</a:t>
                      </a:r>
                    </a:p>
                  </a:txBody>
                  <a:tcPr/>
                </a:tc>
                <a:extLst>
                  <a:ext uri="{0D108BD9-81ED-4DB2-BD59-A6C34878D82A}">
                    <a16:rowId xmlns:a16="http://schemas.microsoft.com/office/drawing/2014/main" val="10001"/>
                  </a:ext>
                </a:extLst>
              </a:tr>
              <a:tr h="0">
                <a:tc>
                  <a:txBody>
                    <a:bodyPr/>
                    <a:lstStyle/>
                    <a:p>
                      <a:pPr algn="r"/>
                      <a:r>
                        <a:rPr lang="es-ES" sz="800" dirty="0">
                          <a:latin typeface="Arial"/>
                          <a:cs typeface="Arial"/>
                        </a:rPr>
                        <a:t>2</a:t>
                      </a:r>
                    </a:p>
                  </a:txBody>
                  <a:tcPr/>
                </a:tc>
                <a:tc>
                  <a:txBody>
                    <a:bodyPr/>
                    <a:lstStyle/>
                    <a:p>
                      <a:pPr algn="r"/>
                      <a:r>
                        <a:rPr lang="es-ES" sz="800" dirty="0" err="1">
                          <a:latin typeface="Arial"/>
                          <a:cs typeface="Arial"/>
                        </a:rPr>
                        <a:t>Yellow</a:t>
                      </a:r>
                      <a:endParaRPr lang="es-ES" sz="800" dirty="0">
                        <a:latin typeface="Arial"/>
                        <a:cs typeface="Arial"/>
                      </a:endParaRPr>
                    </a:p>
                  </a:txBody>
                  <a:tcPr/>
                </a:tc>
                <a:extLst>
                  <a:ext uri="{0D108BD9-81ED-4DB2-BD59-A6C34878D82A}">
                    <a16:rowId xmlns:a16="http://schemas.microsoft.com/office/drawing/2014/main" val="10002"/>
                  </a:ext>
                </a:extLst>
              </a:tr>
              <a:tr h="0">
                <a:tc>
                  <a:txBody>
                    <a:bodyPr/>
                    <a:lstStyle/>
                    <a:p>
                      <a:pPr algn="r"/>
                      <a:r>
                        <a:rPr lang="es-ES" sz="800" dirty="0">
                          <a:latin typeface="Arial"/>
                          <a:cs typeface="Arial"/>
                        </a:rPr>
                        <a:t>3</a:t>
                      </a:r>
                    </a:p>
                  </a:txBody>
                  <a:tcPr/>
                </a:tc>
                <a:tc>
                  <a:txBody>
                    <a:bodyPr/>
                    <a:lstStyle/>
                    <a:p>
                      <a:pPr algn="r"/>
                      <a:r>
                        <a:rPr lang="es-ES" sz="800" dirty="0">
                          <a:latin typeface="Arial"/>
                          <a:cs typeface="Arial"/>
                        </a:rPr>
                        <a:t>Green</a:t>
                      </a:r>
                    </a:p>
                  </a:txBody>
                  <a:tcPr/>
                </a:tc>
                <a:extLst>
                  <a:ext uri="{0D108BD9-81ED-4DB2-BD59-A6C34878D82A}">
                    <a16:rowId xmlns:a16="http://schemas.microsoft.com/office/drawing/2014/main" val="10003"/>
                  </a:ext>
                </a:extLst>
              </a:tr>
              <a:tr h="0">
                <a:tc>
                  <a:txBody>
                    <a:bodyPr/>
                    <a:lstStyle/>
                    <a:p>
                      <a:pPr algn="r"/>
                      <a:r>
                        <a:rPr lang="es-ES" sz="800" dirty="0">
                          <a:latin typeface="Arial"/>
                          <a:cs typeface="Arial"/>
                        </a:rPr>
                        <a:t>4</a:t>
                      </a:r>
                    </a:p>
                  </a:txBody>
                  <a:tcPr/>
                </a:tc>
                <a:tc>
                  <a:txBody>
                    <a:bodyPr/>
                    <a:lstStyle/>
                    <a:p>
                      <a:pPr algn="r"/>
                      <a:r>
                        <a:rPr lang="es-ES" sz="800" dirty="0" err="1">
                          <a:latin typeface="Arial"/>
                          <a:cs typeface="Arial"/>
                        </a:rPr>
                        <a:t>Purple</a:t>
                      </a:r>
                      <a:endParaRPr lang="es-ES" sz="800" dirty="0">
                        <a:latin typeface="Arial"/>
                        <a:cs typeface="Arial"/>
                      </a:endParaRPr>
                    </a:p>
                  </a:txBody>
                  <a:tcPr/>
                </a:tc>
                <a:extLst>
                  <a:ext uri="{0D108BD9-81ED-4DB2-BD59-A6C34878D82A}">
                    <a16:rowId xmlns:a16="http://schemas.microsoft.com/office/drawing/2014/main" val="10004"/>
                  </a:ext>
                </a:extLst>
              </a:tr>
            </a:tbl>
          </a:graphicData>
        </a:graphic>
      </p:graphicFrame>
      <p:sp>
        <p:nvSpPr>
          <p:cNvPr id="162" name="Llamada ovalada 161"/>
          <p:cNvSpPr/>
          <p:nvPr/>
        </p:nvSpPr>
        <p:spPr>
          <a:xfrm>
            <a:off x="5584594" y="2204864"/>
            <a:ext cx="2834125" cy="1595458"/>
          </a:xfrm>
          <a:prstGeom prst="wedgeEllipseCallout">
            <a:avLst>
              <a:gd name="adj1" fmla="val 82349"/>
              <a:gd name="adj2" fmla="val 67939"/>
            </a:avLst>
          </a:prstGeom>
          <a:solidFill>
            <a:schemeClr val="bg1"/>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s-ES_tradnl" sz="1600" dirty="0">
                <a:solidFill>
                  <a:schemeClr val="accent6">
                    <a:lumMod val="75000"/>
                  </a:schemeClr>
                </a:solidFill>
                <a:latin typeface="Arial"/>
                <a:cs typeface="Arial"/>
              </a:rPr>
              <a:t>El último paso dentro del SIG es exportar la tabla creada a un archivo de texto</a:t>
            </a:r>
            <a:endParaRPr lang="es-ES" sz="1600" dirty="0">
              <a:solidFill>
                <a:schemeClr val="accent6">
                  <a:lumMod val="75000"/>
                </a:schemeClr>
              </a:solidFill>
              <a:latin typeface="Arial"/>
              <a:cs typeface="Arial"/>
            </a:endParaRPr>
          </a:p>
        </p:txBody>
      </p:sp>
    </p:spTree>
    <p:extLst>
      <p:ext uri="{BB962C8B-B14F-4D97-AF65-F5344CB8AC3E}">
        <p14:creationId xmlns:p14="http://schemas.microsoft.com/office/powerpoint/2010/main" val="3282203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2"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6" name="Forma libre 195"/>
          <p:cNvSpPr/>
          <p:nvPr/>
        </p:nvSpPr>
        <p:spPr>
          <a:xfrm>
            <a:off x="107820" y="143779"/>
            <a:ext cx="8877437" cy="6458113"/>
          </a:xfrm>
          <a:custGeom>
            <a:avLst/>
            <a:gdLst>
              <a:gd name="connsiteX0" fmla="*/ 8829516 w 8877437"/>
              <a:gd name="connsiteY0" fmla="*/ 1210147 h 6470094"/>
              <a:gd name="connsiteX1" fmla="*/ 7883068 w 8877437"/>
              <a:gd name="connsiteY1" fmla="*/ 1210147 h 6470094"/>
              <a:gd name="connsiteX2" fmla="*/ 6002154 w 8877437"/>
              <a:gd name="connsiteY2" fmla="*/ 3199102 h 6470094"/>
              <a:gd name="connsiteX3" fmla="*/ 5990173 w 8877437"/>
              <a:gd name="connsiteY3" fmla="*/ 6458112 h 6470094"/>
              <a:gd name="connsiteX4" fmla="*/ 23961 w 8877437"/>
              <a:gd name="connsiteY4" fmla="*/ 6470094 h 6470094"/>
              <a:gd name="connsiteX5" fmla="*/ 0 w 8877437"/>
              <a:gd name="connsiteY5" fmla="*/ 11982 h 6470094"/>
              <a:gd name="connsiteX6" fmla="*/ 8877437 w 8877437"/>
              <a:gd name="connsiteY6" fmla="*/ 0 h 6470094"/>
              <a:gd name="connsiteX7" fmla="*/ 8829516 w 8877437"/>
              <a:gd name="connsiteY7" fmla="*/ 1210147 h 6470094"/>
              <a:gd name="connsiteX0" fmla="*/ 8876083 w 8877437"/>
              <a:gd name="connsiteY0" fmla="*/ 1205914 h 6470094"/>
              <a:gd name="connsiteX1" fmla="*/ 7883068 w 8877437"/>
              <a:gd name="connsiteY1" fmla="*/ 1210147 h 6470094"/>
              <a:gd name="connsiteX2" fmla="*/ 6002154 w 8877437"/>
              <a:gd name="connsiteY2" fmla="*/ 3199102 h 6470094"/>
              <a:gd name="connsiteX3" fmla="*/ 5990173 w 8877437"/>
              <a:gd name="connsiteY3" fmla="*/ 6458112 h 6470094"/>
              <a:gd name="connsiteX4" fmla="*/ 23961 w 8877437"/>
              <a:gd name="connsiteY4" fmla="*/ 6470094 h 6470094"/>
              <a:gd name="connsiteX5" fmla="*/ 0 w 8877437"/>
              <a:gd name="connsiteY5" fmla="*/ 11982 h 6470094"/>
              <a:gd name="connsiteX6" fmla="*/ 8877437 w 8877437"/>
              <a:gd name="connsiteY6" fmla="*/ 0 h 6470094"/>
              <a:gd name="connsiteX7" fmla="*/ 8876083 w 8877437"/>
              <a:gd name="connsiteY7" fmla="*/ 1205914 h 6470094"/>
              <a:gd name="connsiteX0" fmla="*/ 8732319 w 8877437"/>
              <a:gd name="connsiteY0" fmla="*/ 1205914 h 6470094"/>
              <a:gd name="connsiteX1" fmla="*/ 7883068 w 8877437"/>
              <a:gd name="connsiteY1" fmla="*/ 1210147 h 6470094"/>
              <a:gd name="connsiteX2" fmla="*/ 6002154 w 8877437"/>
              <a:gd name="connsiteY2" fmla="*/ 3199102 h 6470094"/>
              <a:gd name="connsiteX3" fmla="*/ 5990173 w 8877437"/>
              <a:gd name="connsiteY3" fmla="*/ 6458112 h 6470094"/>
              <a:gd name="connsiteX4" fmla="*/ 23961 w 8877437"/>
              <a:gd name="connsiteY4" fmla="*/ 6470094 h 6470094"/>
              <a:gd name="connsiteX5" fmla="*/ 0 w 8877437"/>
              <a:gd name="connsiteY5" fmla="*/ 11982 h 6470094"/>
              <a:gd name="connsiteX6" fmla="*/ 8877437 w 8877437"/>
              <a:gd name="connsiteY6" fmla="*/ 0 h 6470094"/>
              <a:gd name="connsiteX7" fmla="*/ 8732319 w 8877437"/>
              <a:gd name="connsiteY7" fmla="*/ 1205914 h 6470094"/>
              <a:gd name="connsiteX0" fmla="*/ 8732319 w 8733673"/>
              <a:gd name="connsiteY0" fmla="*/ 1205914 h 6470094"/>
              <a:gd name="connsiteX1" fmla="*/ 7883068 w 8733673"/>
              <a:gd name="connsiteY1" fmla="*/ 1210147 h 6470094"/>
              <a:gd name="connsiteX2" fmla="*/ 6002154 w 8733673"/>
              <a:gd name="connsiteY2" fmla="*/ 3199102 h 6470094"/>
              <a:gd name="connsiteX3" fmla="*/ 5990173 w 8733673"/>
              <a:gd name="connsiteY3" fmla="*/ 6458112 h 6470094"/>
              <a:gd name="connsiteX4" fmla="*/ 23961 w 8733673"/>
              <a:gd name="connsiteY4" fmla="*/ 6470094 h 6470094"/>
              <a:gd name="connsiteX5" fmla="*/ 0 w 8733673"/>
              <a:gd name="connsiteY5" fmla="*/ 11982 h 6470094"/>
              <a:gd name="connsiteX6" fmla="*/ 8733673 w 8733673"/>
              <a:gd name="connsiteY6" fmla="*/ 0 h 6470094"/>
              <a:gd name="connsiteX7" fmla="*/ 8732319 w 8733673"/>
              <a:gd name="connsiteY7" fmla="*/ 1205914 h 6470094"/>
              <a:gd name="connsiteX0" fmla="*/ 8876083 w 8877437"/>
              <a:gd name="connsiteY0" fmla="*/ 1205914 h 6470094"/>
              <a:gd name="connsiteX1" fmla="*/ 8026832 w 8877437"/>
              <a:gd name="connsiteY1" fmla="*/ 1210147 h 6470094"/>
              <a:gd name="connsiteX2" fmla="*/ 6145918 w 8877437"/>
              <a:gd name="connsiteY2" fmla="*/ 3199102 h 6470094"/>
              <a:gd name="connsiteX3" fmla="*/ 6133937 w 8877437"/>
              <a:gd name="connsiteY3" fmla="*/ 6458112 h 6470094"/>
              <a:gd name="connsiteX4" fmla="*/ 167725 w 8877437"/>
              <a:gd name="connsiteY4" fmla="*/ 6470094 h 6470094"/>
              <a:gd name="connsiteX5" fmla="*/ 0 w 8877437"/>
              <a:gd name="connsiteY5" fmla="*/ 11982 h 6470094"/>
              <a:gd name="connsiteX6" fmla="*/ 8877437 w 8877437"/>
              <a:gd name="connsiteY6" fmla="*/ 0 h 6470094"/>
              <a:gd name="connsiteX7" fmla="*/ 8876083 w 8877437"/>
              <a:gd name="connsiteY7" fmla="*/ 1205914 h 6470094"/>
              <a:gd name="connsiteX0" fmla="*/ 8876083 w 8877437"/>
              <a:gd name="connsiteY0" fmla="*/ 1205914 h 6458113"/>
              <a:gd name="connsiteX1" fmla="*/ 8026832 w 8877437"/>
              <a:gd name="connsiteY1" fmla="*/ 1210147 h 6458113"/>
              <a:gd name="connsiteX2" fmla="*/ 6145918 w 8877437"/>
              <a:gd name="connsiteY2" fmla="*/ 3199102 h 6458113"/>
              <a:gd name="connsiteX3" fmla="*/ 6133937 w 8877437"/>
              <a:gd name="connsiteY3" fmla="*/ 6458112 h 6458113"/>
              <a:gd name="connsiteX4" fmla="*/ 23961 w 8877437"/>
              <a:gd name="connsiteY4" fmla="*/ 6458113 h 6458113"/>
              <a:gd name="connsiteX5" fmla="*/ 0 w 8877437"/>
              <a:gd name="connsiteY5" fmla="*/ 11982 h 6458113"/>
              <a:gd name="connsiteX6" fmla="*/ 8877437 w 8877437"/>
              <a:gd name="connsiteY6" fmla="*/ 0 h 6458113"/>
              <a:gd name="connsiteX7" fmla="*/ 8876083 w 8877437"/>
              <a:gd name="connsiteY7" fmla="*/ 1205914 h 6458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77437" h="6458113">
                <a:moveTo>
                  <a:pt x="8876083" y="1205914"/>
                </a:moveTo>
                <a:lnTo>
                  <a:pt x="8026832" y="1210147"/>
                </a:lnTo>
                <a:lnTo>
                  <a:pt x="6145918" y="3199102"/>
                </a:lnTo>
                <a:cubicBezTo>
                  <a:pt x="6141924" y="4285439"/>
                  <a:pt x="6137931" y="5371775"/>
                  <a:pt x="6133937" y="6458112"/>
                </a:cubicBezTo>
                <a:lnTo>
                  <a:pt x="23961" y="6458113"/>
                </a:lnTo>
                <a:lnTo>
                  <a:pt x="0" y="11982"/>
                </a:lnTo>
                <a:lnTo>
                  <a:pt x="8877437" y="0"/>
                </a:lnTo>
                <a:cubicBezTo>
                  <a:pt x="8876986" y="401971"/>
                  <a:pt x="8876534" y="803943"/>
                  <a:pt x="8876083" y="1205914"/>
                </a:cubicBezTo>
                <a:close/>
              </a:path>
            </a:pathLst>
          </a:custGeom>
          <a:solidFill>
            <a:schemeClr val="accent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197" name="Forma libre 196"/>
          <p:cNvSpPr/>
          <p:nvPr/>
        </p:nvSpPr>
        <p:spPr>
          <a:xfrm>
            <a:off x="6373545" y="1461762"/>
            <a:ext cx="2623696" cy="5128148"/>
          </a:xfrm>
          <a:custGeom>
            <a:avLst/>
            <a:gdLst>
              <a:gd name="connsiteX0" fmla="*/ 1844973 w 2623696"/>
              <a:gd name="connsiteY0" fmla="*/ 35945 h 5128148"/>
              <a:gd name="connsiteX1" fmla="*/ 0 w 2623696"/>
              <a:gd name="connsiteY1" fmla="*/ 1917065 h 5128148"/>
              <a:gd name="connsiteX2" fmla="*/ 11980 w 2623696"/>
              <a:gd name="connsiteY2" fmla="*/ 5128148 h 5128148"/>
              <a:gd name="connsiteX3" fmla="*/ 2611715 w 2623696"/>
              <a:gd name="connsiteY3" fmla="*/ 5128148 h 5128148"/>
              <a:gd name="connsiteX4" fmla="*/ 2623696 w 2623696"/>
              <a:gd name="connsiteY4" fmla="*/ 0 h 5128148"/>
              <a:gd name="connsiteX5" fmla="*/ 1809032 w 2623696"/>
              <a:gd name="connsiteY5" fmla="*/ 0 h 5128148"/>
              <a:gd name="connsiteX6" fmla="*/ 1844973 w 2623696"/>
              <a:gd name="connsiteY6" fmla="*/ 35945 h 5128148"/>
              <a:gd name="connsiteX0" fmla="*/ 1809032 w 2623696"/>
              <a:gd name="connsiteY0" fmla="*/ 0 h 5128148"/>
              <a:gd name="connsiteX1" fmla="*/ 0 w 2623696"/>
              <a:gd name="connsiteY1" fmla="*/ 1917065 h 5128148"/>
              <a:gd name="connsiteX2" fmla="*/ 11980 w 2623696"/>
              <a:gd name="connsiteY2" fmla="*/ 5128148 h 5128148"/>
              <a:gd name="connsiteX3" fmla="*/ 2611715 w 2623696"/>
              <a:gd name="connsiteY3" fmla="*/ 5128148 h 5128148"/>
              <a:gd name="connsiteX4" fmla="*/ 2623696 w 2623696"/>
              <a:gd name="connsiteY4" fmla="*/ 0 h 5128148"/>
              <a:gd name="connsiteX5" fmla="*/ 1809032 w 2623696"/>
              <a:gd name="connsiteY5" fmla="*/ 0 h 512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23696" h="5128148">
                <a:moveTo>
                  <a:pt x="1809032" y="0"/>
                </a:moveTo>
                <a:lnTo>
                  <a:pt x="0" y="1917065"/>
                </a:lnTo>
                <a:cubicBezTo>
                  <a:pt x="3993" y="2987426"/>
                  <a:pt x="7987" y="4057787"/>
                  <a:pt x="11980" y="5128148"/>
                </a:cubicBezTo>
                <a:lnTo>
                  <a:pt x="2611715" y="5128148"/>
                </a:lnTo>
                <a:cubicBezTo>
                  <a:pt x="2615709" y="3418765"/>
                  <a:pt x="2619702" y="1709383"/>
                  <a:pt x="2623696" y="0"/>
                </a:cubicBezTo>
                <a:lnTo>
                  <a:pt x="1809032" y="0"/>
                </a:lnTo>
                <a:close/>
              </a:path>
            </a:pathLst>
          </a:custGeom>
          <a:solidFill>
            <a:schemeClr val="accent6">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137" name="Agrupar 136"/>
          <p:cNvGrpSpPr/>
          <p:nvPr/>
        </p:nvGrpSpPr>
        <p:grpSpPr>
          <a:xfrm>
            <a:off x="2151627" y="4198444"/>
            <a:ext cx="2116280" cy="992114"/>
            <a:chOff x="1787648" y="4173044"/>
            <a:chExt cx="2116280" cy="992114"/>
          </a:xfrm>
        </p:grpSpPr>
        <p:sp>
          <p:nvSpPr>
            <p:cNvPr id="132" name="Paralelogramo 131"/>
            <p:cNvSpPr/>
            <p:nvPr/>
          </p:nvSpPr>
          <p:spPr>
            <a:xfrm>
              <a:off x="1787648" y="4173044"/>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2" name="Agrupar 1"/>
            <p:cNvGrpSpPr/>
            <p:nvPr/>
          </p:nvGrpSpPr>
          <p:grpSpPr>
            <a:xfrm>
              <a:off x="1868789" y="4232804"/>
              <a:ext cx="1916855" cy="899532"/>
              <a:chOff x="602556" y="3758112"/>
              <a:chExt cx="1916855" cy="899532"/>
            </a:xfrm>
          </p:grpSpPr>
          <p:pic>
            <p:nvPicPr>
              <p:cNvPr id="81" name="Imagen 80" descr="Screen Shot 2019-09-28 at 16.23.21.png"/>
              <p:cNvPicPr>
                <a:picLocks noChangeAspect="1"/>
              </p:cNvPicPr>
              <p:nvPr/>
            </p:nvPicPr>
            <p:blipFill rotWithShape="1">
              <a:blip r:embed="rId3">
                <a:extLst>
                  <a:ext uri="{28A0092B-C50C-407E-A947-70E740481C1C}">
                    <a14:useLocalDpi xmlns:a14="http://schemas.microsoft.com/office/drawing/2010/main" val="0"/>
                  </a:ext>
                </a:extLst>
              </a:blip>
              <a:srcRect l="10086" r="6441"/>
              <a:stretch/>
            </p:blipFill>
            <p:spPr>
              <a:xfrm>
                <a:off x="903262" y="3785536"/>
                <a:ext cx="1291103" cy="871200"/>
              </a:xfrm>
              <a:prstGeom prst="rect">
                <a:avLst/>
              </a:prstGeom>
              <a:scene3d>
                <a:camera prst="perspectiveFront" fov="5400000">
                  <a:rot lat="304488" lon="1206851" rev="52230"/>
                </a:camera>
                <a:lightRig rig="threePt" dir="t"/>
              </a:scene3d>
            </p:spPr>
          </p:pic>
          <p:sp>
            <p:nvSpPr>
              <p:cNvPr id="12" name="Paralelogramo 11"/>
              <p:cNvSpPr/>
              <p:nvPr/>
            </p:nvSpPr>
            <p:spPr>
              <a:xfrm>
                <a:off x="602556" y="3758112"/>
                <a:ext cx="1916855" cy="898624"/>
              </a:xfrm>
              <a:prstGeom prst="parallelogram">
                <a:avLst>
                  <a:gd name="adj" fmla="val 47664"/>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34" name="CuadroTexto 33"/>
              <p:cNvSpPr txBox="1"/>
              <p:nvPr/>
            </p:nvSpPr>
            <p:spPr>
              <a:xfrm rot="20816069">
                <a:off x="667436" y="4403728"/>
                <a:ext cx="633660" cy="253916"/>
              </a:xfrm>
              <a:prstGeom prst="rect">
                <a:avLst/>
              </a:prstGeom>
              <a:noFill/>
            </p:spPr>
            <p:txBody>
              <a:bodyPr wrap="none" rtlCol="0">
                <a:spAutoFit/>
                <a:scene3d>
                  <a:camera prst="perspectiveContrastingLeftFacing"/>
                  <a:lightRig rig="threePt" dir="t"/>
                </a:scene3d>
              </a:bodyPr>
              <a:lstStyle/>
              <a:p>
                <a:r>
                  <a:rPr lang="es-ES" sz="1050" dirty="0">
                    <a:latin typeface="Arial"/>
                    <a:cs typeface="Arial"/>
                  </a:rPr>
                  <a:t>Biomas</a:t>
                </a:r>
              </a:p>
            </p:txBody>
          </p:sp>
        </p:grpSp>
      </p:grpSp>
      <p:sp>
        <p:nvSpPr>
          <p:cNvPr id="131" name="Paralelogramo 130"/>
          <p:cNvSpPr/>
          <p:nvPr/>
        </p:nvSpPr>
        <p:spPr>
          <a:xfrm>
            <a:off x="2187567" y="2902719"/>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28" name="Agrupar 27"/>
          <p:cNvGrpSpPr/>
          <p:nvPr/>
        </p:nvGrpSpPr>
        <p:grpSpPr>
          <a:xfrm>
            <a:off x="2188479" y="2931112"/>
            <a:ext cx="2005432" cy="920550"/>
            <a:chOff x="2188479" y="2931112"/>
            <a:chExt cx="2005432" cy="920550"/>
          </a:xfrm>
        </p:grpSpPr>
        <p:grpSp>
          <p:nvGrpSpPr>
            <p:cNvPr id="17" name="Agrupar 16"/>
            <p:cNvGrpSpPr/>
            <p:nvPr/>
          </p:nvGrpSpPr>
          <p:grpSpPr>
            <a:xfrm>
              <a:off x="2277056" y="2933083"/>
              <a:ext cx="1916855" cy="898624"/>
              <a:chOff x="781312" y="1903865"/>
              <a:chExt cx="1916855" cy="898624"/>
            </a:xfrm>
          </p:grpSpPr>
          <p:pic>
            <p:nvPicPr>
              <p:cNvPr id="8" name="Imagen 7" descr="Screen Shot 2019-09-27 at 14.14.29.png"/>
              <p:cNvPicPr>
                <a:picLocks noChangeAspect="1"/>
              </p:cNvPicPr>
              <p:nvPr/>
            </p:nvPicPr>
            <p:blipFill rotWithShape="1">
              <a:blip r:embed="rId4">
                <a:extLst>
                  <a:ext uri="{28A0092B-C50C-407E-A947-70E740481C1C}">
                    <a14:useLocalDpi xmlns:a14="http://schemas.microsoft.com/office/drawing/2010/main" val="0"/>
                  </a:ext>
                </a:extLst>
              </a:blip>
              <a:srcRect l="7659" r="5227"/>
              <a:stretch/>
            </p:blipFill>
            <p:spPr>
              <a:xfrm>
                <a:off x="1152096" y="1916832"/>
                <a:ext cx="1233951" cy="871200"/>
              </a:xfrm>
              <a:prstGeom prst="rect">
                <a:avLst/>
              </a:prstGeom>
              <a:scene3d>
                <a:camera prst="perspectiveFront" fov="5400000">
                  <a:rot lat="304488" lon="1206851" rev="52230"/>
                </a:camera>
                <a:lightRig rig="threePt" dir="t"/>
              </a:scene3d>
            </p:spPr>
          </p:pic>
          <p:sp>
            <p:nvSpPr>
              <p:cNvPr id="10" name="Paralelogramo 9"/>
              <p:cNvSpPr/>
              <p:nvPr/>
            </p:nvSpPr>
            <p:spPr>
              <a:xfrm>
                <a:off x="781312" y="1903865"/>
                <a:ext cx="1916855" cy="898624"/>
              </a:xfrm>
              <a:prstGeom prst="parallelogram">
                <a:avLst>
                  <a:gd name="adj" fmla="val 47664"/>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sp>
          <p:nvSpPr>
            <p:cNvPr id="33" name="CuadroTexto 32"/>
            <p:cNvSpPr txBox="1"/>
            <p:nvPr/>
          </p:nvSpPr>
          <p:spPr>
            <a:xfrm rot="20816069">
              <a:off x="2188479" y="3597746"/>
              <a:ext cx="940573" cy="253916"/>
            </a:xfrm>
            <a:prstGeom prst="rect">
              <a:avLst/>
            </a:prstGeom>
            <a:noFill/>
          </p:spPr>
          <p:txBody>
            <a:bodyPr wrap="none" rtlCol="0">
              <a:spAutoFit/>
              <a:scene3d>
                <a:camera prst="perspectiveContrastingLeftFacing"/>
                <a:lightRig rig="threePt" dir="t"/>
              </a:scene3d>
            </a:bodyPr>
            <a:lstStyle/>
            <a:p>
              <a:r>
                <a:rPr lang="es-ES" sz="1050" dirty="0">
                  <a:latin typeface="Arial"/>
                  <a:cs typeface="Arial"/>
                </a:rPr>
                <a:t>Temperatura</a:t>
              </a:r>
            </a:p>
          </p:txBody>
        </p:sp>
        <p:grpSp>
          <p:nvGrpSpPr>
            <p:cNvPr id="59" name="Agrupar 58"/>
            <p:cNvGrpSpPr/>
            <p:nvPr/>
          </p:nvGrpSpPr>
          <p:grpSpPr>
            <a:xfrm>
              <a:off x="2351302" y="2931112"/>
              <a:ext cx="1792932" cy="898624"/>
              <a:chOff x="677218" y="1258377"/>
              <a:chExt cx="1792932" cy="898624"/>
            </a:xfrm>
          </p:grpSpPr>
          <p:cxnSp>
            <p:nvCxnSpPr>
              <p:cNvPr id="60" name="Conector recto 59"/>
              <p:cNvCxnSpPr/>
              <p:nvPr/>
            </p:nvCxnSpPr>
            <p:spPr>
              <a:xfrm flipV="1">
                <a:off x="2013390"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61" name="Conector recto 60"/>
              <p:cNvCxnSpPr/>
              <p:nvPr/>
            </p:nvCxnSpPr>
            <p:spPr>
              <a:xfrm flipV="1">
                <a:off x="1907704"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62" name="Conector recto 61"/>
              <p:cNvCxnSpPr/>
              <p:nvPr/>
            </p:nvCxnSpPr>
            <p:spPr>
              <a:xfrm flipV="1">
                <a:off x="1797366"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63" name="Conector recto 62"/>
              <p:cNvCxnSpPr/>
              <p:nvPr/>
            </p:nvCxnSpPr>
            <p:spPr>
              <a:xfrm flipV="1">
                <a:off x="1691680"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64" name="Conector recto 63"/>
              <p:cNvCxnSpPr/>
              <p:nvPr/>
            </p:nvCxnSpPr>
            <p:spPr>
              <a:xfrm flipV="1">
                <a:off x="158134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65" name="Conector recto 64"/>
              <p:cNvCxnSpPr/>
              <p:nvPr/>
            </p:nvCxnSpPr>
            <p:spPr>
              <a:xfrm flipV="1">
                <a:off x="1475656"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66" name="Conector recto 65"/>
              <p:cNvCxnSpPr/>
              <p:nvPr/>
            </p:nvCxnSpPr>
            <p:spPr>
              <a:xfrm flipV="1">
                <a:off x="1365318"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67" name="Conector recto 66"/>
              <p:cNvCxnSpPr/>
              <p:nvPr/>
            </p:nvCxnSpPr>
            <p:spPr>
              <a:xfrm flipV="1">
                <a:off x="125963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68" name="Conector recto 67"/>
              <p:cNvCxnSpPr/>
              <p:nvPr/>
            </p:nvCxnSpPr>
            <p:spPr>
              <a:xfrm flipV="1">
                <a:off x="115780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69" name="Conector recto 68"/>
              <p:cNvCxnSpPr/>
              <p:nvPr/>
            </p:nvCxnSpPr>
            <p:spPr>
              <a:xfrm flipV="1">
                <a:off x="1052116"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0" name="Conector recto 69"/>
              <p:cNvCxnSpPr/>
              <p:nvPr/>
            </p:nvCxnSpPr>
            <p:spPr>
              <a:xfrm flipV="1">
                <a:off x="941778"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1" name="Conector recto 70"/>
              <p:cNvCxnSpPr/>
              <p:nvPr/>
            </p:nvCxnSpPr>
            <p:spPr>
              <a:xfrm flipV="1">
                <a:off x="83609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2" name="Conector recto 71"/>
              <p:cNvCxnSpPr/>
              <p:nvPr/>
            </p:nvCxnSpPr>
            <p:spPr>
              <a:xfrm flipV="1">
                <a:off x="708968"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3" name="Conector recto 72"/>
              <p:cNvCxnSpPr/>
              <p:nvPr/>
            </p:nvCxnSpPr>
            <p:spPr>
              <a:xfrm>
                <a:off x="974725" y="1365250"/>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4" name="Conector recto 73"/>
              <p:cNvCxnSpPr/>
              <p:nvPr/>
            </p:nvCxnSpPr>
            <p:spPr>
              <a:xfrm>
                <a:off x="923925" y="1472084"/>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5" name="Conector recto 74"/>
              <p:cNvCxnSpPr/>
              <p:nvPr/>
            </p:nvCxnSpPr>
            <p:spPr>
              <a:xfrm>
                <a:off x="882650" y="1575842"/>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6" name="Conector recto 75"/>
              <p:cNvCxnSpPr/>
              <p:nvPr/>
            </p:nvCxnSpPr>
            <p:spPr>
              <a:xfrm>
                <a:off x="824409" y="1688108"/>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7" name="Conector recto 76"/>
              <p:cNvCxnSpPr/>
              <p:nvPr/>
            </p:nvCxnSpPr>
            <p:spPr>
              <a:xfrm>
                <a:off x="783134" y="1788691"/>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8" name="Conector recto 77"/>
              <p:cNvCxnSpPr/>
              <p:nvPr/>
            </p:nvCxnSpPr>
            <p:spPr>
              <a:xfrm>
                <a:off x="736526" y="1891432"/>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9" name="Conector recto 78"/>
              <p:cNvCxnSpPr/>
              <p:nvPr/>
            </p:nvCxnSpPr>
            <p:spPr>
              <a:xfrm>
                <a:off x="677218" y="1995190"/>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130" name="Paralelogramo 129"/>
          <p:cNvSpPr/>
          <p:nvPr/>
        </p:nvSpPr>
        <p:spPr>
          <a:xfrm>
            <a:off x="2187567" y="1556792"/>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26" name="Agrupar 25"/>
          <p:cNvGrpSpPr/>
          <p:nvPr/>
        </p:nvGrpSpPr>
        <p:grpSpPr>
          <a:xfrm>
            <a:off x="2175553" y="1613330"/>
            <a:ext cx="2031285" cy="936640"/>
            <a:chOff x="2175553" y="1613330"/>
            <a:chExt cx="2031285" cy="936640"/>
          </a:xfrm>
        </p:grpSpPr>
        <p:grpSp>
          <p:nvGrpSpPr>
            <p:cNvPr id="30" name="Agrupar 29"/>
            <p:cNvGrpSpPr/>
            <p:nvPr/>
          </p:nvGrpSpPr>
          <p:grpSpPr>
            <a:xfrm>
              <a:off x="2289983" y="1613330"/>
              <a:ext cx="1916855" cy="905241"/>
              <a:chOff x="2730507" y="1005241"/>
              <a:chExt cx="1916855" cy="905241"/>
            </a:xfrm>
          </p:grpSpPr>
          <p:grpSp>
            <p:nvGrpSpPr>
              <p:cNvPr id="18" name="Agrupar 17"/>
              <p:cNvGrpSpPr/>
              <p:nvPr/>
            </p:nvGrpSpPr>
            <p:grpSpPr>
              <a:xfrm>
                <a:off x="2730507" y="1005241"/>
                <a:ext cx="1916855" cy="898624"/>
                <a:chOff x="1054271" y="874661"/>
                <a:chExt cx="1916855" cy="898624"/>
              </a:xfrm>
            </p:grpSpPr>
            <p:sp>
              <p:nvSpPr>
                <p:cNvPr id="6" name="Paralelogramo 5"/>
                <p:cNvSpPr/>
                <p:nvPr/>
              </p:nvSpPr>
              <p:spPr>
                <a:xfrm>
                  <a:off x="1054271" y="874661"/>
                  <a:ext cx="1916855" cy="898624"/>
                </a:xfrm>
                <a:prstGeom prst="parallelogram">
                  <a:avLst>
                    <a:gd name="adj" fmla="val 47664"/>
                  </a:avLst>
                </a:prstGeom>
                <a:solidFill>
                  <a:srgbClr val="FFFFFF"/>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pic>
              <p:nvPicPr>
                <p:cNvPr id="7" name="Imagen 6" descr="Screen Shot 2019-09-27 at 14.10.13.png"/>
                <p:cNvPicPr>
                  <a:picLocks noChangeAspect="1"/>
                </p:cNvPicPr>
                <p:nvPr/>
              </p:nvPicPr>
              <p:blipFill rotWithShape="1">
                <a:blip r:embed="rId5">
                  <a:extLst>
                    <a:ext uri="{28A0092B-C50C-407E-A947-70E740481C1C}">
                      <a14:useLocalDpi xmlns:a14="http://schemas.microsoft.com/office/drawing/2010/main" val="0"/>
                    </a:ext>
                  </a:extLst>
                </a:blip>
                <a:srcRect l="8992" r="6734"/>
                <a:stretch/>
              </p:blipFill>
              <p:spPr>
                <a:xfrm>
                  <a:off x="1316567" y="884185"/>
                  <a:ext cx="1309322" cy="871468"/>
                </a:xfrm>
                <a:prstGeom prst="rect">
                  <a:avLst/>
                </a:prstGeom>
                <a:scene3d>
                  <a:camera prst="perspectiveFront" fov="5400000">
                    <a:rot lat="304488" lon="1206851" rev="52230"/>
                  </a:camera>
                  <a:lightRig rig="threePt" dir="t"/>
                </a:scene3d>
              </p:spPr>
            </p:pic>
          </p:grpSp>
          <p:cxnSp>
            <p:nvCxnSpPr>
              <p:cNvPr id="25" name="Conector recto 24"/>
              <p:cNvCxnSpPr/>
              <p:nvPr/>
            </p:nvCxnSpPr>
            <p:spPr>
              <a:xfrm flipV="1">
                <a:off x="3044825" y="1005241"/>
                <a:ext cx="107950" cy="223484"/>
              </a:xfrm>
              <a:prstGeom prst="line">
                <a:avLst/>
              </a:prstGeom>
              <a:ln w="9525" cmpd="sng">
                <a:solidFill>
                  <a:srgbClr val="7F7F7F"/>
                </a:solidFill>
              </a:ln>
            </p:spPr>
            <p:style>
              <a:lnRef idx="2">
                <a:schemeClr val="accent1"/>
              </a:lnRef>
              <a:fillRef idx="0">
                <a:schemeClr val="accent1"/>
              </a:fillRef>
              <a:effectRef idx="1">
                <a:schemeClr val="accent1"/>
              </a:effectRef>
              <a:fontRef idx="minor">
                <a:schemeClr val="tx1"/>
              </a:fontRef>
            </p:style>
          </p:cxnSp>
          <p:cxnSp>
            <p:nvCxnSpPr>
              <p:cNvPr id="27" name="Conector recto 26"/>
              <p:cNvCxnSpPr/>
              <p:nvPr/>
            </p:nvCxnSpPr>
            <p:spPr>
              <a:xfrm flipV="1">
                <a:off x="4214366" y="1686998"/>
                <a:ext cx="107950" cy="223484"/>
              </a:xfrm>
              <a:prstGeom prst="line">
                <a:avLst/>
              </a:prstGeom>
              <a:ln w="9525" cmpd="sng">
                <a:solidFill>
                  <a:srgbClr val="7F7F7F"/>
                </a:solidFill>
              </a:ln>
            </p:spPr>
            <p:style>
              <a:lnRef idx="2">
                <a:schemeClr val="accent1"/>
              </a:lnRef>
              <a:fillRef idx="0">
                <a:schemeClr val="accent1"/>
              </a:fillRef>
              <a:effectRef idx="1">
                <a:schemeClr val="accent1"/>
              </a:effectRef>
              <a:fontRef idx="minor">
                <a:schemeClr val="tx1"/>
              </a:fontRef>
            </p:style>
          </p:cxnSp>
        </p:grpSp>
        <p:sp>
          <p:nvSpPr>
            <p:cNvPr id="31" name="CuadroTexto 30"/>
            <p:cNvSpPr txBox="1"/>
            <p:nvPr/>
          </p:nvSpPr>
          <p:spPr>
            <a:xfrm rot="20816069">
              <a:off x="2175553" y="2288360"/>
              <a:ext cx="992273" cy="261610"/>
            </a:xfrm>
            <a:prstGeom prst="rect">
              <a:avLst/>
            </a:prstGeom>
            <a:noFill/>
          </p:spPr>
          <p:txBody>
            <a:bodyPr wrap="none" rtlCol="0">
              <a:spAutoFit/>
              <a:scene3d>
                <a:camera prst="perspectiveContrastingLeftFacing"/>
                <a:lightRig rig="threePt" dir="t"/>
              </a:scene3d>
            </a:bodyPr>
            <a:lstStyle/>
            <a:p>
              <a:r>
                <a:rPr lang="es-ES" sz="1050" dirty="0">
                  <a:latin typeface="Arial"/>
                  <a:cs typeface="Arial"/>
                </a:rPr>
                <a:t>Precipitación</a:t>
              </a:r>
            </a:p>
          </p:txBody>
        </p:sp>
        <p:grpSp>
          <p:nvGrpSpPr>
            <p:cNvPr id="58" name="Agrupar 57"/>
            <p:cNvGrpSpPr/>
            <p:nvPr/>
          </p:nvGrpSpPr>
          <p:grpSpPr>
            <a:xfrm>
              <a:off x="2364645" y="1613330"/>
              <a:ext cx="1792932" cy="898624"/>
              <a:chOff x="677218" y="1258377"/>
              <a:chExt cx="1792932" cy="898624"/>
            </a:xfrm>
          </p:grpSpPr>
          <p:cxnSp>
            <p:nvCxnSpPr>
              <p:cNvPr id="37" name="Conector recto 36"/>
              <p:cNvCxnSpPr/>
              <p:nvPr/>
            </p:nvCxnSpPr>
            <p:spPr>
              <a:xfrm flipV="1">
                <a:off x="2013390"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8" name="Conector recto 37"/>
              <p:cNvCxnSpPr/>
              <p:nvPr/>
            </p:nvCxnSpPr>
            <p:spPr>
              <a:xfrm flipV="1">
                <a:off x="1907704"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9" name="Conector recto 38"/>
              <p:cNvCxnSpPr/>
              <p:nvPr/>
            </p:nvCxnSpPr>
            <p:spPr>
              <a:xfrm flipV="1">
                <a:off x="1797366"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0" name="Conector recto 39"/>
              <p:cNvCxnSpPr/>
              <p:nvPr/>
            </p:nvCxnSpPr>
            <p:spPr>
              <a:xfrm flipV="1">
                <a:off x="1691680"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1" name="Conector recto 40"/>
              <p:cNvCxnSpPr/>
              <p:nvPr/>
            </p:nvCxnSpPr>
            <p:spPr>
              <a:xfrm flipV="1">
                <a:off x="158134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2" name="Conector recto 41"/>
              <p:cNvCxnSpPr/>
              <p:nvPr/>
            </p:nvCxnSpPr>
            <p:spPr>
              <a:xfrm flipV="1">
                <a:off x="1475656"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3" name="Conector recto 42"/>
              <p:cNvCxnSpPr/>
              <p:nvPr/>
            </p:nvCxnSpPr>
            <p:spPr>
              <a:xfrm flipV="1">
                <a:off x="1365318"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4" name="Conector recto 43"/>
              <p:cNvCxnSpPr/>
              <p:nvPr/>
            </p:nvCxnSpPr>
            <p:spPr>
              <a:xfrm flipV="1">
                <a:off x="125963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5" name="Conector recto 44"/>
              <p:cNvCxnSpPr/>
              <p:nvPr/>
            </p:nvCxnSpPr>
            <p:spPr>
              <a:xfrm flipV="1">
                <a:off x="115780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6" name="Conector recto 45"/>
              <p:cNvCxnSpPr/>
              <p:nvPr/>
            </p:nvCxnSpPr>
            <p:spPr>
              <a:xfrm flipV="1">
                <a:off x="1052116"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7" name="Conector recto 46"/>
              <p:cNvCxnSpPr/>
              <p:nvPr/>
            </p:nvCxnSpPr>
            <p:spPr>
              <a:xfrm flipV="1">
                <a:off x="941778"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8" name="Conector recto 47"/>
              <p:cNvCxnSpPr/>
              <p:nvPr/>
            </p:nvCxnSpPr>
            <p:spPr>
              <a:xfrm flipV="1">
                <a:off x="83609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9" name="Conector recto 48"/>
              <p:cNvCxnSpPr/>
              <p:nvPr/>
            </p:nvCxnSpPr>
            <p:spPr>
              <a:xfrm flipV="1">
                <a:off x="708968"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1" name="Conector recto 50"/>
              <p:cNvCxnSpPr/>
              <p:nvPr/>
            </p:nvCxnSpPr>
            <p:spPr>
              <a:xfrm>
                <a:off x="974725" y="1365250"/>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2" name="Conector recto 51"/>
              <p:cNvCxnSpPr/>
              <p:nvPr/>
            </p:nvCxnSpPr>
            <p:spPr>
              <a:xfrm>
                <a:off x="923925" y="1472084"/>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3" name="Conector recto 52"/>
              <p:cNvCxnSpPr/>
              <p:nvPr/>
            </p:nvCxnSpPr>
            <p:spPr>
              <a:xfrm>
                <a:off x="882650" y="1575842"/>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4" name="Conector recto 53"/>
              <p:cNvCxnSpPr/>
              <p:nvPr/>
            </p:nvCxnSpPr>
            <p:spPr>
              <a:xfrm>
                <a:off x="824409" y="1688108"/>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5" name="Conector recto 54"/>
              <p:cNvCxnSpPr/>
              <p:nvPr/>
            </p:nvCxnSpPr>
            <p:spPr>
              <a:xfrm>
                <a:off x="783134" y="1788691"/>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6" name="Conector recto 55"/>
              <p:cNvCxnSpPr/>
              <p:nvPr/>
            </p:nvCxnSpPr>
            <p:spPr>
              <a:xfrm>
                <a:off x="736526" y="1891432"/>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7" name="Conector recto 56"/>
              <p:cNvCxnSpPr/>
              <p:nvPr/>
            </p:nvCxnSpPr>
            <p:spPr>
              <a:xfrm>
                <a:off x="677218" y="1995190"/>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grpSp>
      </p:grpSp>
      <p:grpSp>
        <p:nvGrpSpPr>
          <p:cNvPr id="134" name="Agrupar 133"/>
          <p:cNvGrpSpPr/>
          <p:nvPr/>
        </p:nvGrpSpPr>
        <p:grpSpPr>
          <a:xfrm>
            <a:off x="2127667" y="295496"/>
            <a:ext cx="2116280" cy="992114"/>
            <a:chOff x="1763688" y="295496"/>
            <a:chExt cx="2116280" cy="992114"/>
          </a:xfrm>
        </p:grpSpPr>
        <p:sp>
          <p:nvSpPr>
            <p:cNvPr id="119" name="Paralelogramo 118"/>
            <p:cNvSpPr/>
            <p:nvPr/>
          </p:nvSpPr>
          <p:spPr>
            <a:xfrm>
              <a:off x="1763688" y="295496"/>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112" name="Agrupar 111"/>
            <p:cNvGrpSpPr/>
            <p:nvPr/>
          </p:nvGrpSpPr>
          <p:grpSpPr>
            <a:xfrm>
              <a:off x="1868789" y="332656"/>
              <a:ext cx="1916855" cy="899532"/>
              <a:chOff x="1926004" y="332656"/>
              <a:chExt cx="1916855" cy="899532"/>
            </a:xfrm>
          </p:grpSpPr>
          <p:sp>
            <p:nvSpPr>
              <p:cNvPr id="88" name="Paralelogramo 87"/>
              <p:cNvSpPr/>
              <p:nvPr/>
            </p:nvSpPr>
            <p:spPr>
              <a:xfrm>
                <a:off x="1926004" y="332656"/>
                <a:ext cx="1916855" cy="898624"/>
              </a:xfrm>
              <a:prstGeom prst="parallelogram">
                <a:avLst>
                  <a:gd name="adj" fmla="val 47664"/>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89" name="CuadroTexto 88"/>
              <p:cNvSpPr txBox="1"/>
              <p:nvPr/>
            </p:nvSpPr>
            <p:spPr>
              <a:xfrm rot="20816069">
                <a:off x="2005777" y="978272"/>
                <a:ext cx="603876" cy="253916"/>
              </a:xfrm>
              <a:prstGeom prst="rect">
                <a:avLst/>
              </a:prstGeom>
              <a:noFill/>
            </p:spPr>
            <p:txBody>
              <a:bodyPr wrap="none" rtlCol="0">
                <a:spAutoFit/>
                <a:scene3d>
                  <a:camera prst="perspectiveContrastingLeftFacing"/>
                  <a:lightRig rig="threePt" dir="t"/>
                </a:scene3d>
              </a:bodyPr>
              <a:lstStyle/>
              <a:p>
                <a:r>
                  <a:rPr lang="es-ES" sz="1050" dirty="0">
                    <a:latin typeface="Arial"/>
                    <a:cs typeface="Arial"/>
                  </a:rPr>
                  <a:t>Puntos</a:t>
                </a:r>
              </a:p>
            </p:txBody>
          </p:sp>
          <p:sp>
            <p:nvSpPr>
              <p:cNvPr id="24" name="Elipse 23"/>
              <p:cNvSpPr/>
              <p:nvPr/>
            </p:nvSpPr>
            <p:spPr>
              <a:xfrm>
                <a:off x="2463796" y="486834"/>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0" name="Elipse 89"/>
              <p:cNvSpPr/>
              <p:nvPr/>
            </p:nvSpPr>
            <p:spPr>
              <a:xfrm>
                <a:off x="2616196" y="639234"/>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1" name="Elipse 90"/>
              <p:cNvSpPr/>
              <p:nvPr/>
            </p:nvSpPr>
            <p:spPr>
              <a:xfrm>
                <a:off x="2341077" y="754593"/>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2" name="Elipse 91"/>
              <p:cNvSpPr/>
              <p:nvPr/>
            </p:nvSpPr>
            <p:spPr>
              <a:xfrm>
                <a:off x="2493477" y="906993"/>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3" name="Elipse 92"/>
              <p:cNvSpPr/>
              <p:nvPr/>
            </p:nvSpPr>
            <p:spPr>
              <a:xfrm>
                <a:off x="3275856" y="548680"/>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4" name="Elipse 93"/>
              <p:cNvSpPr/>
              <p:nvPr/>
            </p:nvSpPr>
            <p:spPr>
              <a:xfrm>
                <a:off x="2888248" y="1012230"/>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5" name="Elipse 94"/>
              <p:cNvSpPr/>
              <p:nvPr/>
            </p:nvSpPr>
            <p:spPr>
              <a:xfrm>
                <a:off x="2987824" y="476672"/>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6" name="Elipse 95"/>
              <p:cNvSpPr/>
              <p:nvPr/>
            </p:nvSpPr>
            <p:spPr>
              <a:xfrm>
                <a:off x="3275856" y="1052736"/>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7" name="Elipse 96"/>
              <p:cNvSpPr/>
              <p:nvPr/>
            </p:nvSpPr>
            <p:spPr>
              <a:xfrm>
                <a:off x="3059832" y="764704"/>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grpSp>
      <p:sp>
        <p:nvSpPr>
          <p:cNvPr id="98" name="Rombo 97"/>
          <p:cNvSpPr/>
          <p:nvPr/>
        </p:nvSpPr>
        <p:spPr>
          <a:xfrm>
            <a:off x="4296198" y="524108"/>
            <a:ext cx="742950" cy="769224"/>
          </a:xfrm>
          <a:prstGeom prst="diamond">
            <a:avLst/>
          </a:prstGeom>
          <a:solidFill>
            <a:schemeClr val="tx2">
              <a:lumMod val="60000"/>
              <a:lumOff val="40000"/>
            </a:schemeClr>
          </a:solidFill>
          <a:ln w="190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s-ES" sz="700" b="1" dirty="0">
                <a:solidFill>
                  <a:schemeClr val="bg1"/>
                </a:solidFill>
                <a:latin typeface="Arial"/>
                <a:cs typeface="Arial"/>
              </a:rPr>
              <a:t>Extraer valores de cada píxel</a:t>
            </a:r>
          </a:p>
        </p:txBody>
      </p:sp>
      <p:pic>
        <p:nvPicPr>
          <p:cNvPr id="116" name="Imagen 115"/>
          <p:cNvPicPr>
            <a:picLocks noChangeAspect="1"/>
          </p:cNvPicPr>
          <p:nvPr/>
        </p:nvPicPr>
        <p:blipFill rotWithShape="1">
          <a:blip r:embed="rId6">
            <a:clrChange>
              <a:clrFrom>
                <a:srgbClr val="FFFFFF"/>
              </a:clrFrom>
              <a:clrTo>
                <a:srgbClr val="FFFFFF">
                  <a:alpha val="0"/>
                </a:srgbClr>
              </a:clrTo>
            </a:clrChange>
            <a:duotone>
              <a:prstClr val="black"/>
              <a:schemeClr val="accent1">
                <a:tint val="45000"/>
                <a:satMod val="400000"/>
              </a:schemeClr>
            </a:duotone>
          </a:blip>
          <a:srcRect l="3488" t="3488" r="3488" b="3488"/>
          <a:stretch/>
        </p:blipFill>
        <p:spPr>
          <a:xfrm>
            <a:off x="5074215" y="3494717"/>
            <a:ext cx="979452" cy="497500"/>
          </a:xfrm>
          <a:prstGeom prst="rect">
            <a:avLst/>
          </a:prstGeom>
        </p:spPr>
      </p:pic>
      <p:pic>
        <p:nvPicPr>
          <p:cNvPr id="117" name="Imagen 116"/>
          <p:cNvPicPr>
            <a:picLocks noChangeAspect="1"/>
          </p:cNvPicPr>
          <p:nvPr/>
        </p:nvPicPr>
        <p:blipFill>
          <a:blip r:embed="rId7">
            <a:clrChange>
              <a:clrFrom>
                <a:srgbClr val="FFFFFF"/>
              </a:clrFrom>
              <a:clrTo>
                <a:srgbClr val="FFFFFF">
                  <a:alpha val="0"/>
                </a:srgbClr>
              </a:clrTo>
            </a:clrChange>
            <a:duotone>
              <a:prstClr val="black"/>
              <a:schemeClr val="accent6">
                <a:tint val="45000"/>
                <a:satMod val="400000"/>
              </a:schemeClr>
            </a:duotone>
          </a:blip>
          <a:stretch>
            <a:fillRect/>
          </a:stretch>
        </p:blipFill>
        <p:spPr>
          <a:xfrm>
            <a:off x="6720612" y="3469061"/>
            <a:ext cx="929010" cy="721349"/>
          </a:xfrm>
          <a:prstGeom prst="rect">
            <a:avLst/>
          </a:prstGeom>
        </p:spPr>
      </p:pic>
      <p:grpSp>
        <p:nvGrpSpPr>
          <p:cNvPr id="4" name="Agrupar 3"/>
          <p:cNvGrpSpPr/>
          <p:nvPr/>
        </p:nvGrpSpPr>
        <p:grpSpPr>
          <a:xfrm>
            <a:off x="1240873" y="540364"/>
            <a:ext cx="1049110" cy="736712"/>
            <a:chOff x="1240873" y="540364"/>
            <a:chExt cx="1049110" cy="736712"/>
          </a:xfrm>
        </p:grpSpPr>
        <p:sp>
          <p:nvSpPr>
            <p:cNvPr id="13" name="Rombo 12"/>
            <p:cNvSpPr/>
            <p:nvPr/>
          </p:nvSpPr>
          <p:spPr>
            <a:xfrm>
              <a:off x="1240873" y="540364"/>
              <a:ext cx="742950" cy="736712"/>
            </a:xfrm>
            <a:prstGeom prst="diamond">
              <a:avLst/>
            </a:prstGeom>
            <a:solidFill>
              <a:schemeClr val="tx2">
                <a:lumMod val="60000"/>
                <a:lumOff val="40000"/>
              </a:schemeClr>
            </a:solidFill>
            <a:ln w="190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s-ES" sz="700" b="1" dirty="0">
                  <a:solidFill>
                    <a:schemeClr val="bg1"/>
                  </a:solidFill>
                  <a:latin typeface="Arial"/>
                  <a:cs typeface="Arial"/>
                </a:rPr>
                <a:t>Crear capa de puntos</a:t>
              </a:r>
            </a:p>
          </p:txBody>
        </p:sp>
        <p:cxnSp>
          <p:nvCxnSpPr>
            <p:cNvPr id="142" name="Conector recto de flecha 141"/>
            <p:cNvCxnSpPr>
              <a:stCxn id="13" idx="3"/>
            </p:cNvCxnSpPr>
            <p:nvPr/>
          </p:nvCxnSpPr>
          <p:spPr>
            <a:xfrm>
              <a:off x="1983823" y="908720"/>
              <a:ext cx="306160" cy="4581"/>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grpSp>
      <p:cxnSp>
        <p:nvCxnSpPr>
          <p:cNvPr id="143" name="Conector recto de flecha 142"/>
          <p:cNvCxnSpPr/>
          <p:nvPr/>
        </p:nvCxnSpPr>
        <p:spPr>
          <a:xfrm>
            <a:off x="3995936" y="908720"/>
            <a:ext cx="306160" cy="4581"/>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44" name="Conector recto de flecha 143"/>
          <p:cNvCxnSpPr/>
          <p:nvPr/>
        </p:nvCxnSpPr>
        <p:spPr>
          <a:xfrm>
            <a:off x="5044306" y="908720"/>
            <a:ext cx="306160" cy="4581"/>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5" name="Agrupar 4"/>
          <p:cNvGrpSpPr/>
          <p:nvPr/>
        </p:nvGrpSpPr>
        <p:grpSpPr>
          <a:xfrm>
            <a:off x="269384" y="1930795"/>
            <a:ext cx="2201177" cy="1545834"/>
            <a:chOff x="269384" y="1930795"/>
            <a:chExt cx="2201177" cy="1545834"/>
          </a:xfrm>
        </p:grpSpPr>
        <p:sp>
          <p:nvSpPr>
            <p:cNvPr id="14" name="Rectángulo 13"/>
            <p:cNvSpPr/>
            <p:nvPr/>
          </p:nvSpPr>
          <p:spPr>
            <a:xfrm>
              <a:off x="269384" y="2586979"/>
              <a:ext cx="683895" cy="427760"/>
            </a:xfrm>
            <a:prstGeom prst="rect">
              <a:avLst/>
            </a:prstGeom>
            <a:solidFill>
              <a:schemeClr val="tx2">
                <a:lumMod val="60000"/>
                <a:lumOff val="40000"/>
              </a:schemeClr>
            </a:solidFill>
            <a:ln w="190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s-ES" sz="700" b="1" dirty="0">
                  <a:solidFill>
                    <a:schemeClr val="bg1"/>
                  </a:solidFill>
                  <a:latin typeface="Arial"/>
                  <a:cs typeface="Arial"/>
                </a:rPr>
                <a:t>WorldClim</a:t>
              </a:r>
            </a:p>
          </p:txBody>
        </p:sp>
        <p:sp>
          <p:nvSpPr>
            <p:cNvPr id="139" name="Rombo 138"/>
            <p:cNvSpPr/>
            <p:nvPr/>
          </p:nvSpPr>
          <p:spPr>
            <a:xfrm>
              <a:off x="1163408" y="2348880"/>
              <a:ext cx="921840" cy="914100"/>
            </a:xfrm>
            <a:prstGeom prst="diamond">
              <a:avLst/>
            </a:prstGeom>
            <a:solidFill>
              <a:schemeClr val="tx2">
                <a:lumMod val="60000"/>
                <a:lumOff val="40000"/>
              </a:schemeClr>
            </a:solidFill>
            <a:ln w="190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s-ES" sz="700" b="1" dirty="0">
                  <a:solidFill>
                    <a:schemeClr val="bg1"/>
                  </a:solidFill>
                  <a:latin typeface="Arial"/>
                  <a:cs typeface="Arial"/>
                </a:rPr>
                <a:t>Descarga web</a:t>
              </a:r>
            </a:p>
          </p:txBody>
        </p:sp>
        <p:cxnSp>
          <p:nvCxnSpPr>
            <p:cNvPr id="145" name="Conector recto de flecha 144"/>
            <p:cNvCxnSpPr>
              <a:stCxn id="14" idx="3"/>
              <a:endCxn id="139" idx="1"/>
            </p:cNvCxnSpPr>
            <p:nvPr/>
          </p:nvCxnSpPr>
          <p:spPr>
            <a:xfrm>
              <a:off x="953279" y="2800859"/>
              <a:ext cx="210129" cy="5071"/>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48" name="Conector recto de flecha 147"/>
            <p:cNvCxnSpPr/>
            <p:nvPr/>
          </p:nvCxnSpPr>
          <p:spPr>
            <a:xfrm flipV="1">
              <a:off x="1801717" y="1930795"/>
              <a:ext cx="668844" cy="612270"/>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50" name="Conector recto de flecha 149"/>
            <p:cNvCxnSpPr/>
            <p:nvPr/>
          </p:nvCxnSpPr>
          <p:spPr>
            <a:xfrm>
              <a:off x="1879600" y="3014739"/>
              <a:ext cx="502427" cy="461890"/>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16" name="Agrupar 15"/>
          <p:cNvGrpSpPr/>
          <p:nvPr/>
        </p:nvGrpSpPr>
        <p:grpSpPr>
          <a:xfrm>
            <a:off x="185311" y="4235263"/>
            <a:ext cx="2202757" cy="914100"/>
            <a:chOff x="185311" y="4235263"/>
            <a:chExt cx="2202757" cy="914100"/>
          </a:xfrm>
        </p:grpSpPr>
        <p:pic>
          <p:nvPicPr>
            <p:cNvPr id="15" name="Imagen 14" descr="Screen Shot 2019-09-28 at 17.11.00.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85311" y="4577033"/>
              <a:ext cx="877440" cy="225289"/>
            </a:xfrm>
            <a:prstGeom prst="rect">
              <a:avLst/>
            </a:prstGeom>
            <a:noFill/>
            <a:ln w="28575" cmpd="sng">
              <a:noFill/>
            </a:ln>
            <a:effectLst/>
          </p:spPr>
        </p:pic>
        <p:sp>
          <p:nvSpPr>
            <p:cNvPr id="84" name="Rombo 83"/>
            <p:cNvSpPr/>
            <p:nvPr/>
          </p:nvSpPr>
          <p:spPr>
            <a:xfrm>
              <a:off x="1163408" y="4235263"/>
              <a:ext cx="921840" cy="914100"/>
            </a:xfrm>
            <a:prstGeom prst="diamond">
              <a:avLst/>
            </a:prstGeom>
            <a:solidFill>
              <a:schemeClr val="tx2">
                <a:lumMod val="60000"/>
                <a:lumOff val="40000"/>
              </a:schemeClr>
            </a:solidFill>
            <a:ln w="190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s-ES" sz="700" b="1" dirty="0">
                  <a:solidFill>
                    <a:schemeClr val="bg1"/>
                  </a:solidFill>
                  <a:latin typeface="Arial"/>
                  <a:cs typeface="Arial"/>
                </a:rPr>
                <a:t>Descarga web</a:t>
              </a:r>
            </a:p>
          </p:txBody>
        </p:sp>
        <p:cxnSp>
          <p:nvCxnSpPr>
            <p:cNvPr id="152" name="Conector recto de flecha 151"/>
            <p:cNvCxnSpPr/>
            <p:nvPr/>
          </p:nvCxnSpPr>
          <p:spPr>
            <a:xfrm>
              <a:off x="1007666" y="4691236"/>
              <a:ext cx="210129" cy="5071"/>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53" name="Conector recto de flecha 152"/>
            <p:cNvCxnSpPr>
              <a:stCxn id="84" idx="3"/>
              <a:endCxn id="132" idx="5"/>
            </p:cNvCxnSpPr>
            <p:nvPr/>
          </p:nvCxnSpPr>
          <p:spPr>
            <a:xfrm>
              <a:off x="2085248" y="4692313"/>
              <a:ext cx="302820" cy="2188"/>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grpSp>
      <p:sp>
        <p:nvSpPr>
          <p:cNvPr id="161" name="Forma libre 160"/>
          <p:cNvSpPr/>
          <p:nvPr/>
        </p:nvSpPr>
        <p:spPr>
          <a:xfrm>
            <a:off x="4026765" y="1306000"/>
            <a:ext cx="753392" cy="3366846"/>
          </a:xfrm>
          <a:custGeom>
            <a:avLst/>
            <a:gdLst>
              <a:gd name="connsiteX0" fmla="*/ 0 w 646939"/>
              <a:gd name="connsiteY0" fmla="*/ 3366846 h 3366846"/>
              <a:gd name="connsiteX1" fmla="*/ 646939 w 646939"/>
              <a:gd name="connsiteY1" fmla="*/ 3354864 h 3366846"/>
              <a:gd name="connsiteX2" fmla="*/ 622978 w 646939"/>
              <a:gd name="connsiteY2" fmla="*/ 0 h 3366846"/>
            </a:gdLst>
            <a:ahLst/>
            <a:cxnLst>
              <a:cxn ang="0">
                <a:pos x="connsiteX0" y="connsiteY0"/>
              </a:cxn>
              <a:cxn ang="0">
                <a:pos x="connsiteX1" y="connsiteY1"/>
              </a:cxn>
              <a:cxn ang="0">
                <a:pos x="connsiteX2" y="connsiteY2"/>
              </a:cxn>
            </a:cxnLst>
            <a:rect l="l" t="t" r="r" b="b"/>
            <a:pathLst>
              <a:path w="646939" h="3366846">
                <a:moveTo>
                  <a:pt x="0" y="3366846"/>
                </a:moveTo>
                <a:lnTo>
                  <a:pt x="646939" y="3354864"/>
                </a:lnTo>
                <a:lnTo>
                  <a:pt x="622978" y="0"/>
                </a:lnTo>
              </a:path>
            </a:pathLst>
          </a:cu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sp>
        <p:nvSpPr>
          <p:cNvPr id="162" name="Forma libre 161"/>
          <p:cNvSpPr/>
          <p:nvPr/>
        </p:nvSpPr>
        <p:spPr>
          <a:xfrm>
            <a:off x="4011257" y="1306000"/>
            <a:ext cx="658919" cy="2144717"/>
          </a:xfrm>
          <a:custGeom>
            <a:avLst/>
            <a:gdLst>
              <a:gd name="connsiteX0" fmla="*/ 0 w 658919"/>
              <a:gd name="connsiteY0" fmla="*/ 2084808 h 2084808"/>
              <a:gd name="connsiteX1" fmla="*/ 658919 w 658919"/>
              <a:gd name="connsiteY1" fmla="*/ 2072826 h 2084808"/>
              <a:gd name="connsiteX2" fmla="*/ 646939 w 658919"/>
              <a:gd name="connsiteY2" fmla="*/ 0 h 2084808"/>
            </a:gdLst>
            <a:ahLst/>
            <a:cxnLst>
              <a:cxn ang="0">
                <a:pos x="connsiteX0" y="connsiteY0"/>
              </a:cxn>
              <a:cxn ang="0">
                <a:pos x="connsiteX1" y="connsiteY1"/>
              </a:cxn>
              <a:cxn ang="0">
                <a:pos x="connsiteX2" y="connsiteY2"/>
              </a:cxn>
            </a:cxnLst>
            <a:rect l="l" t="t" r="r" b="b"/>
            <a:pathLst>
              <a:path w="658919" h="2084808">
                <a:moveTo>
                  <a:pt x="0" y="2084808"/>
                </a:moveTo>
                <a:lnTo>
                  <a:pt x="658919" y="2072826"/>
                </a:lnTo>
                <a:cubicBezTo>
                  <a:pt x="654926" y="1381884"/>
                  <a:pt x="650932" y="690942"/>
                  <a:pt x="646939" y="0"/>
                </a:cubicBezTo>
              </a:path>
            </a:pathLst>
          </a:cu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sp>
        <p:nvSpPr>
          <p:cNvPr id="163" name="Forma libre 162"/>
          <p:cNvSpPr/>
          <p:nvPr/>
        </p:nvSpPr>
        <p:spPr>
          <a:xfrm>
            <a:off x="3993919" y="1306000"/>
            <a:ext cx="548962" cy="819094"/>
          </a:xfrm>
          <a:custGeom>
            <a:avLst/>
            <a:gdLst>
              <a:gd name="connsiteX0" fmla="*/ 0 w 658919"/>
              <a:gd name="connsiteY0" fmla="*/ 2084808 h 2084808"/>
              <a:gd name="connsiteX1" fmla="*/ 658919 w 658919"/>
              <a:gd name="connsiteY1" fmla="*/ 2072826 h 2084808"/>
              <a:gd name="connsiteX2" fmla="*/ 646939 w 658919"/>
              <a:gd name="connsiteY2" fmla="*/ 0 h 2084808"/>
            </a:gdLst>
            <a:ahLst/>
            <a:cxnLst>
              <a:cxn ang="0">
                <a:pos x="connsiteX0" y="connsiteY0"/>
              </a:cxn>
              <a:cxn ang="0">
                <a:pos x="connsiteX1" y="connsiteY1"/>
              </a:cxn>
              <a:cxn ang="0">
                <a:pos x="connsiteX2" y="connsiteY2"/>
              </a:cxn>
            </a:cxnLst>
            <a:rect l="l" t="t" r="r" b="b"/>
            <a:pathLst>
              <a:path w="658919" h="2084808">
                <a:moveTo>
                  <a:pt x="0" y="2084808"/>
                </a:moveTo>
                <a:lnTo>
                  <a:pt x="658919" y="2072826"/>
                </a:lnTo>
                <a:cubicBezTo>
                  <a:pt x="654926" y="1381884"/>
                  <a:pt x="650932" y="690942"/>
                  <a:pt x="646939" y="0"/>
                </a:cubicBezTo>
              </a:path>
            </a:pathLst>
          </a:cu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grpSp>
        <p:nvGrpSpPr>
          <p:cNvPr id="189" name="Agrupar 188"/>
          <p:cNvGrpSpPr/>
          <p:nvPr/>
        </p:nvGrpSpPr>
        <p:grpSpPr>
          <a:xfrm flipV="1">
            <a:off x="2639272" y="476672"/>
            <a:ext cx="999469" cy="4524266"/>
            <a:chOff x="2655456" y="476672"/>
            <a:chExt cx="999469" cy="5841537"/>
          </a:xfrm>
        </p:grpSpPr>
        <p:cxnSp>
          <p:nvCxnSpPr>
            <p:cNvPr id="180" name="Conector recto de flecha 179"/>
            <p:cNvCxnSpPr>
              <a:stCxn id="91" idx="1"/>
            </p:cNvCxnSpPr>
            <p:nvPr/>
          </p:nvCxnSpPr>
          <p:spPr>
            <a:xfrm>
              <a:off x="2655456" y="762208"/>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81" name="Conector recto de flecha 180"/>
            <p:cNvCxnSpPr/>
            <p:nvPr/>
          </p:nvCxnSpPr>
          <p:spPr>
            <a:xfrm>
              <a:off x="2771800" y="476672"/>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82" name="Conector recto de flecha 181"/>
            <p:cNvCxnSpPr/>
            <p:nvPr/>
          </p:nvCxnSpPr>
          <p:spPr>
            <a:xfrm>
              <a:off x="2831828" y="944782"/>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83" name="Conector recto de flecha 182"/>
            <p:cNvCxnSpPr/>
            <p:nvPr/>
          </p:nvCxnSpPr>
          <p:spPr>
            <a:xfrm>
              <a:off x="2947111" y="646849"/>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84" name="Conector recto de flecha 183"/>
            <p:cNvCxnSpPr/>
            <p:nvPr/>
          </p:nvCxnSpPr>
          <p:spPr>
            <a:xfrm>
              <a:off x="3206370" y="1026895"/>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85" name="Conector recto de flecha 184"/>
            <p:cNvCxnSpPr/>
            <p:nvPr/>
          </p:nvCxnSpPr>
          <p:spPr>
            <a:xfrm>
              <a:off x="3303663" y="476672"/>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86" name="Conector recto de flecha 185"/>
            <p:cNvCxnSpPr/>
            <p:nvPr/>
          </p:nvCxnSpPr>
          <p:spPr>
            <a:xfrm>
              <a:off x="3383794" y="797818"/>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87" name="Conector recto de flecha 186"/>
            <p:cNvCxnSpPr/>
            <p:nvPr/>
          </p:nvCxnSpPr>
          <p:spPr>
            <a:xfrm>
              <a:off x="3611798" y="605708"/>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88" name="Conector recto de flecha 187"/>
            <p:cNvCxnSpPr/>
            <p:nvPr/>
          </p:nvCxnSpPr>
          <p:spPr>
            <a:xfrm>
              <a:off x="3596079" y="1069929"/>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grpSp>
      <p:sp>
        <p:nvSpPr>
          <p:cNvPr id="146" name="Llamada ovalada 145"/>
          <p:cNvSpPr/>
          <p:nvPr/>
        </p:nvSpPr>
        <p:spPr>
          <a:xfrm>
            <a:off x="3282140" y="3918019"/>
            <a:ext cx="2834125" cy="1595458"/>
          </a:xfrm>
          <a:prstGeom prst="wedgeEllipseCallout">
            <a:avLst>
              <a:gd name="adj1" fmla="val -45285"/>
              <a:gd name="adj2" fmla="val 121966"/>
            </a:avLst>
          </a:prstGeom>
          <a:solidFill>
            <a:schemeClr val="bg1"/>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s-ES_tradnl" sz="1600" dirty="0">
                <a:solidFill>
                  <a:schemeClr val="accent6">
                    <a:lumMod val="75000"/>
                  </a:schemeClr>
                </a:solidFill>
                <a:latin typeface="Arial"/>
                <a:cs typeface="Arial"/>
              </a:rPr>
              <a:t>Dicha tabla será importada en R donde haremos la gráfica con una serie de comandos</a:t>
            </a:r>
            <a:endParaRPr lang="es-ES" sz="1600" dirty="0">
              <a:solidFill>
                <a:schemeClr val="accent6">
                  <a:lumMod val="75000"/>
                </a:schemeClr>
              </a:solidFill>
              <a:latin typeface="Arial"/>
              <a:cs typeface="Arial"/>
            </a:endParaRPr>
          </a:p>
        </p:txBody>
      </p:sp>
      <p:sp>
        <p:nvSpPr>
          <p:cNvPr id="147" name="Forma libre 73">
            <a:extLst>
              <a:ext uri="{FF2B5EF4-FFF2-40B4-BE49-F238E27FC236}">
                <a16:creationId xmlns:a16="http://schemas.microsoft.com/office/drawing/2014/main" id="{3B8C57E1-68CE-C741-A511-B651E5934177}"/>
              </a:ext>
            </a:extLst>
          </p:cNvPr>
          <p:cNvSpPr/>
          <p:nvPr/>
        </p:nvSpPr>
        <p:spPr>
          <a:xfrm>
            <a:off x="7813158" y="911867"/>
            <a:ext cx="791386" cy="3582335"/>
          </a:xfrm>
          <a:custGeom>
            <a:avLst/>
            <a:gdLst>
              <a:gd name="connsiteX0" fmla="*/ 0 w 835836"/>
              <a:gd name="connsiteY0" fmla="*/ 10856 h 3582335"/>
              <a:gd name="connsiteX1" fmla="*/ 792416 w 835836"/>
              <a:gd name="connsiteY1" fmla="*/ 0 h 3582335"/>
              <a:gd name="connsiteX2" fmla="*/ 835836 w 835836"/>
              <a:gd name="connsiteY2" fmla="*/ 3061268 h 3582335"/>
              <a:gd name="connsiteX3" fmla="*/ 206245 w 835836"/>
              <a:gd name="connsiteY3" fmla="*/ 3582335 h 3582335"/>
              <a:gd name="connsiteX0" fmla="*/ 0 w 816786"/>
              <a:gd name="connsiteY0" fmla="*/ 0 h 3590529"/>
              <a:gd name="connsiteX1" fmla="*/ 773366 w 816786"/>
              <a:gd name="connsiteY1" fmla="*/ 8194 h 3590529"/>
              <a:gd name="connsiteX2" fmla="*/ 816786 w 816786"/>
              <a:gd name="connsiteY2" fmla="*/ 3069462 h 3590529"/>
              <a:gd name="connsiteX3" fmla="*/ 187195 w 816786"/>
              <a:gd name="connsiteY3" fmla="*/ 3590529 h 3590529"/>
              <a:gd name="connsiteX0" fmla="*/ 0 w 816786"/>
              <a:gd name="connsiteY0" fmla="*/ 4506 h 3582335"/>
              <a:gd name="connsiteX1" fmla="*/ 773366 w 816786"/>
              <a:gd name="connsiteY1" fmla="*/ 0 h 3582335"/>
              <a:gd name="connsiteX2" fmla="*/ 816786 w 816786"/>
              <a:gd name="connsiteY2" fmla="*/ 3061268 h 3582335"/>
              <a:gd name="connsiteX3" fmla="*/ 187195 w 816786"/>
              <a:gd name="connsiteY3" fmla="*/ 3582335 h 3582335"/>
              <a:gd name="connsiteX0" fmla="*/ 0 w 791386"/>
              <a:gd name="connsiteY0" fmla="*/ 4506 h 3582335"/>
              <a:gd name="connsiteX1" fmla="*/ 773366 w 791386"/>
              <a:gd name="connsiteY1" fmla="*/ 0 h 3582335"/>
              <a:gd name="connsiteX2" fmla="*/ 791386 w 791386"/>
              <a:gd name="connsiteY2" fmla="*/ 3061268 h 3582335"/>
              <a:gd name="connsiteX3" fmla="*/ 187195 w 791386"/>
              <a:gd name="connsiteY3" fmla="*/ 3582335 h 3582335"/>
            </a:gdLst>
            <a:ahLst/>
            <a:cxnLst>
              <a:cxn ang="0">
                <a:pos x="connsiteX0" y="connsiteY0"/>
              </a:cxn>
              <a:cxn ang="0">
                <a:pos x="connsiteX1" y="connsiteY1"/>
              </a:cxn>
              <a:cxn ang="0">
                <a:pos x="connsiteX2" y="connsiteY2"/>
              </a:cxn>
              <a:cxn ang="0">
                <a:pos x="connsiteX3" y="connsiteY3"/>
              </a:cxn>
            </a:cxnLst>
            <a:rect l="l" t="t" r="r" b="b"/>
            <a:pathLst>
              <a:path w="791386" h="3582335">
                <a:moveTo>
                  <a:pt x="0" y="4506"/>
                </a:moveTo>
                <a:lnTo>
                  <a:pt x="773366" y="0"/>
                </a:lnTo>
                <a:lnTo>
                  <a:pt x="791386" y="3061268"/>
                </a:lnTo>
                <a:lnTo>
                  <a:pt x="187195" y="3582335"/>
                </a:lnTo>
              </a:path>
            </a:pathLst>
          </a:cu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cxnSp>
        <p:nvCxnSpPr>
          <p:cNvPr id="154" name="Conector recto de flecha 59">
            <a:extLst>
              <a:ext uri="{FF2B5EF4-FFF2-40B4-BE49-F238E27FC236}">
                <a16:creationId xmlns:a16="http://schemas.microsoft.com/office/drawing/2014/main" id="{7494DFC9-F437-2B4C-808A-04FC54048E2A}"/>
              </a:ext>
            </a:extLst>
          </p:cNvPr>
          <p:cNvCxnSpPr>
            <a:cxnSpLocks/>
          </p:cNvCxnSpPr>
          <p:nvPr/>
        </p:nvCxnSpPr>
        <p:spPr>
          <a:xfrm flipV="1">
            <a:off x="5793897" y="1487606"/>
            <a:ext cx="436081" cy="962547"/>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sp>
        <p:nvSpPr>
          <p:cNvPr id="155" name="Rombo 139">
            <a:extLst>
              <a:ext uri="{FF2B5EF4-FFF2-40B4-BE49-F238E27FC236}">
                <a16:creationId xmlns:a16="http://schemas.microsoft.com/office/drawing/2014/main" id="{EE5EF222-316B-BA47-A221-9F9CBE5C8710}"/>
              </a:ext>
            </a:extLst>
          </p:cNvPr>
          <p:cNvSpPr/>
          <p:nvPr/>
        </p:nvSpPr>
        <p:spPr>
          <a:xfrm>
            <a:off x="5673088" y="1816912"/>
            <a:ext cx="550756" cy="570233"/>
          </a:xfrm>
          <a:prstGeom prst="diamond">
            <a:avLst/>
          </a:prstGeom>
          <a:solidFill>
            <a:schemeClr val="tx2">
              <a:lumMod val="60000"/>
              <a:lumOff val="40000"/>
            </a:schemeClr>
          </a:solidFill>
          <a:ln w="190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s-ES" sz="700" b="1" dirty="0">
                <a:solidFill>
                  <a:schemeClr val="bg1"/>
                </a:solidFill>
                <a:latin typeface="Arial"/>
                <a:cs typeface="Arial"/>
              </a:rPr>
              <a:t>Unión de tablas</a:t>
            </a:r>
          </a:p>
        </p:txBody>
      </p:sp>
      <p:graphicFrame>
        <p:nvGraphicFramePr>
          <p:cNvPr id="156" name="Tabla 58">
            <a:extLst>
              <a:ext uri="{FF2B5EF4-FFF2-40B4-BE49-F238E27FC236}">
                <a16:creationId xmlns:a16="http://schemas.microsoft.com/office/drawing/2014/main" id="{CF473A35-47EE-C34D-8821-D144D5FECCBC}"/>
              </a:ext>
            </a:extLst>
          </p:cNvPr>
          <p:cNvGraphicFramePr>
            <a:graphicFrameLocks noGrp="1"/>
          </p:cNvGraphicFramePr>
          <p:nvPr/>
        </p:nvGraphicFramePr>
        <p:xfrm>
          <a:off x="5400400" y="344638"/>
          <a:ext cx="2674505" cy="1066800"/>
        </p:xfrm>
        <a:graphic>
          <a:graphicData uri="http://schemas.openxmlformats.org/drawingml/2006/table">
            <a:tbl>
              <a:tblPr firstRow="1" bandRow="1">
                <a:tableStyleId>{5C22544A-7EE6-4342-B048-85BDC9FD1C3A}</a:tableStyleId>
              </a:tblPr>
              <a:tblGrid>
                <a:gridCol w="550792">
                  <a:extLst>
                    <a:ext uri="{9D8B030D-6E8A-4147-A177-3AD203B41FA5}">
                      <a16:colId xmlns:a16="http://schemas.microsoft.com/office/drawing/2014/main" val="20000"/>
                    </a:ext>
                  </a:extLst>
                </a:gridCol>
                <a:gridCol w="550792">
                  <a:extLst>
                    <a:ext uri="{9D8B030D-6E8A-4147-A177-3AD203B41FA5}">
                      <a16:colId xmlns:a16="http://schemas.microsoft.com/office/drawing/2014/main" val="20001"/>
                    </a:ext>
                  </a:extLst>
                </a:gridCol>
                <a:gridCol w="508964">
                  <a:extLst>
                    <a:ext uri="{9D8B030D-6E8A-4147-A177-3AD203B41FA5}">
                      <a16:colId xmlns:a16="http://schemas.microsoft.com/office/drawing/2014/main" val="20002"/>
                    </a:ext>
                  </a:extLst>
                </a:gridCol>
                <a:gridCol w="552465">
                  <a:extLst>
                    <a:ext uri="{9D8B030D-6E8A-4147-A177-3AD203B41FA5}">
                      <a16:colId xmlns:a16="http://schemas.microsoft.com/office/drawing/2014/main" val="20003"/>
                    </a:ext>
                  </a:extLst>
                </a:gridCol>
                <a:gridCol w="511492">
                  <a:extLst>
                    <a:ext uri="{9D8B030D-6E8A-4147-A177-3AD203B41FA5}">
                      <a16:colId xmlns:a16="http://schemas.microsoft.com/office/drawing/2014/main" val="3211339080"/>
                    </a:ext>
                  </a:extLst>
                </a:gridCol>
              </a:tblGrid>
              <a:tr h="0">
                <a:tc>
                  <a:txBody>
                    <a:bodyPr/>
                    <a:lstStyle/>
                    <a:p>
                      <a:r>
                        <a:rPr lang="es-ES" sz="800" dirty="0" err="1">
                          <a:latin typeface="Arial"/>
                          <a:cs typeface="Arial"/>
                        </a:rPr>
                        <a:t>Pto_id</a:t>
                      </a:r>
                      <a:endParaRPr lang="es-ES" sz="800" dirty="0">
                        <a:latin typeface="Arial"/>
                        <a:cs typeface="Arial"/>
                      </a:endParaRPr>
                    </a:p>
                  </a:txBody>
                  <a:tcPr/>
                </a:tc>
                <a:tc>
                  <a:txBody>
                    <a:bodyPr/>
                    <a:lstStyle/>
                    <a:p>
                      <a:r>
                        <a:rPr lang="es-ES" sz="800" dirty="0">
                          <a:latin typeface="Arial"/>
                          <a:cs typeface="Arial"/>
                        </a:rPr>
                        <a:t>Bioma</a:t>
                      </a:r>
                    </a:p>
                  </a:txBody>
                  <a:tcPr/>
                </a:tc>
                <a:tc>
                  <a:txBody>
                    <a:bodyPr/>
                    <a:lstStyle/>
                    <a:p>
                      <a:r>
                        <a:rPr lang="es-ES" sz="800" dirty="0" err="1">
                          <a:latin typeface="Arial"/>
                          <a:cs typeface="Arial"/>
                        </a:rPr>
                        <a:t>Temp</a:t>
                      </a:r>
                      <a:endParaRPr lang="es-ES" sz="800" dirty="0">
                        <a:latin typeface="Arial"/>
                        <a:cs typeface="Arial"/>
                      </a:endParaRPr>
                    </a:p>
                  </a:txBody>
                  <a:tcPr/>
                </a:tc>
                <a:tc>
                  <a:txBody>
                    <a:bodyPr/>
                    <a:lstStyle/>
                    <a:p>
                      <a:r>
                        <a:rPr lang="es-ES" sz="800" dirty="0" err="1">
                          <a:latin typeface="Arial"/>
                          <a:cs typeface="Arial"/>
                        </a:rPr>
                        <a:t>Precip</a:t>
                      </a:r>
                      <a:endParaRPr lang="es-ES" sz="800" dirty="0">
                        <a:latin typeface="Arial"/>
                        <a:cs typeface="Arial"/>
                      </a:endParaRPr>
                    </a:p>
                  </a:txBody>
                  <a:tcPr/>
                </a:tc>
                <a:tc>
                  <a:txBody>
                    <a:bodyPr/>
                    <a:lstStyle/>
                    <a:p>
                      <a:r>
                        <a:rPr lang="es-ES" sz="800" dirty="0">
                          <a:latin typeface="Arial"/>
                          <a:cs typeface="Arial"/>
                        </a:rPr>
                        <a:t>Color</a:t>
                      </a:r>
                    </a:p>
                  </a:txBody>
                  <a:tcPr/>
                </a:tc>
                <a:extLst>
                  <a:ext uri="{0D108BD9-81ED-4DB2-BD59-A6C34878D82A}">
                    <a16:rowId xmlns:a16="http://schemas.microsoft.com/office/drawing/2014/main" val="10000"/>
                  </a:ext>
                </a:extLst>
              </a:tr>
              <a:tr h="0">
                <a:tc>
                  <a:txBody>
                    <a:bodyPr/>
                    <a:lstStyle/>
                    <a:p>
                      <a:pPr algn="r"/>
                      <a:r>
                        <a:rPr lang="es-ES" sz="800" dirty="0">
                          <a:latin typeface="Arial"/>
                          <a:cs typeface="Arial"/>
                        </a:rPr>
                        <a:t>1</a:t>
                      </a:r>
                    </a:p>
                  </a:txBody>
                  <a:tcPr/>
                </a:tc>
                <a:tc>
                  <a:txBody>
                    <a:bodyPr/>
                    <a:lstStyle/>
                    <a:p>
                      <a:pPr algn="r"/>
                      <a:r>
                        <a:rPr lang="es-ES" sz="800" dirty="0">
                          <a:latin typeface="Arial"/>
                          <a:cs typeface="Arial"/>
                        </a:rPr>
                        <a:t>1</a:t>
                      </a:r>
                    </a:p>
                  </a:txBody>
                  <a:tcPr/>
                </a:tc>
                <a:tc>
                  <a:txBody>
                    <a:bodyPr/>
                    <a:lstStyle/>
                    <a:p>
                      <a:pPr algn="r"/>
                      <a:r>
                        <a:rPr lang="es-ES" sz="800" dirty="0">
                          <a:latin typeface="Arial"/>
                          <a:cs typeface="Arial"/>
                        </a:rPr>
                        <a:t>12</a:t>
                      </a:r>
                    </a:p>
                  </a:txBody>
                  <a:tcPr/>
                </a:tc>
                <a:tc>
                  <a:txBody>
                    <a:bodyPr/>
                    <a:lstStyle/>
                    <a:p>
                      <a:pPr algn="r"/>
                      <a:r>
                        <a:rPr lang="es-ES" sz="800" dirty="0">
                          <a:latin typeface="Arial"/>
                          <a:cs typeface="Arial"/>
                        </a:rPr>
                        <a:t>189</a:t>
                      </a:r>
                    </a:p>
                  </a:txBody>
                  <a:tcPr/>
                </a:tc>
                <a:tc>
                  <a:txBody>
                    <a:bodyPr/>
                    <a:lstStyle/>
                    <a:p>
                      <a:pPr algn="r"/>
                      <a:r>
                        <a:rPr lang="es-ES" sz="800" dirty="0">
                          <a:latin typeface="Arial"/>
                          <a:cs typeface="Arial"/>
                        </a:rPr>
                        <a:t>Red</a:t>
                      </a:r>
                    </a:p>
                  </a:txBody>
                  <a:tcPr/>
                </a:tc>
                <a:extLst>
                  <a:ext uri="{0D108BD9-81ED-4DB2-BD59-A6C34878D82A}">
                    <a16:rowId xmlns:a16="http://schemas.microsoft.com/office/drawing/2014/main" val="10001"/>
                  </a:ext>
                </a:extLst>
              </a:tr>
              <a:tr h="0">
                <a:tc>
                  <a:txBody>
                    <a:bodyPr/>
                    <a:lstStyle/>
                    <a:p>
                      <a:pPr algn="r"/>
                      <a:r>
                        <a:rPr lang="es-ES" sz="800" dirty="0">
                          <a:latin typeface="Arial"/>
                          <a:cs typeface="Arial"/>
                        </a:rPr>
                        <a:t>2</a:t>
                      </a:r>
                    </a:p>
                  </a:txBody>
                  <a:tcPr/>
                </a:tc>
                <a:tc>
                  <a:txBody>
                    <a:bodyPr/>
                    <a:lstStyle/>
                    <a:p>
                      <a:pPr algn="r"/>
                      <a:r>
                        <a:rPr lang="es-ES" sz="800" dirty="0">
                          <a:latin typeface="Arial"/>
                          <a:cs typeface="Arial"/>
                        </a:rPr>
                        <a:t>1</a:t>
                      </a:r>
                    </a:p>
                  </a:txBody>
                  <a:tcPr/>
                </a:tc>
                <a:tc>
                  <a:txBody>
                    <a:bodyPr/>
                    <a:lstStyle/>
                    <a:p>
                      <a:pPr algn="r"/>
                      <a:r>
                        <a:rPr lang="es-ES" sz="800" dirty="0">
                          <a:latin typeface="Arial"/>
                          <a:cs typeface="Arial"/>
                        </a:rPr>
                        <a:t>13</a:t>
                      </a:r>
                    </a:p>
                  </a:txBody>
                  <a:tcPr/>
                </a:tc>
                <a:tc>
                  <a:txBody>
                    <a:bodyPr/>
                    <a:lstStyle/>
                    <a:p>
                      <a:pPr algn="r"/>
                      <a:r>
                        <a:rPr lang="es-ES" sz="800" dirty="0">
                          <a:latin typeface="Arial"/>
                          <a:cs typeface="Arial"/>
                        </a:rPr>
                        <a:t>100</a:t>
                      </a:r>
                    </a:p>
                  </a:txBody>
                  <a:tcPr/>
                </a:tc>
                <a:tc>
                  <a:txBody>
                    <a:bodyPr/>
                    <a:lstStyle/>
                    <a:p>
                      <a:pPr algn="r"/>
                      <a:r>
                        <a:rPr lang="es-ES" sz="800" dirty="0">
                          <a:latin typeface="Arial"/>
                          <a:cs typeface="Arial"/>
                        </a:rPr>
                        <a:t>Red</a:t>
                      </a:r>
                    </a:p>
                  </a:txBody>
                  <a:tcPr/>
                </a:tc>
                <a:extLst>
                  <a:ext uri="{0D108BD9-81ED-4DB2-BD59-A6C34878D82A}">
                    <a16:rowId xmlns:a16="http://schemas.microsoft.com/office/drawing/2014/main" val="10002"/>
                  </a:ext>
                </a:extLst>
              </a:tr>
              <a:tr h="0">
                <a:tc>
                  <a:txBody>
                    <a:bodyPr/>
                    <a:lstStyle/>
                    <a:p>
                      <a:pPr algn="r"/>
                      <a:r>
                        <a:rPr lang="es-ES" sz="800" dirty="0">
                          <a:latin typeface="Arial"/>
                          <a:cs typeface="Arial"/>
                        </a:rPr>
                        <a:t>3</a:t>
                      </a:r>
                    </a:p>
                  </a:txBody>
                  <a:tcPr/>
                </a:tc>
                <a:tc>
                  <a:txBody>
                    <a:bodyPr/>
                    <a:lstStyle/>
                    <a:p>
                      <a:pPr algn="r"/>
                      <a:r>
                        <a:rPr lang="es-ES" sz="800" dirty="0">
                          <a:latin typeface="Arial"/>
                          <a:cs typeface="Arial"/>
                        </a:rPr>
                        <a:t>2</a:t>
                      </a:r>
                    </a:p>
                  </a:txBody>
                  <a:tcPr/>
                </a:tc>
                <a:tc>
                  <a:txBody>
                    <a:bodyPr/>
                    <a:lstStyle/>
                    <a:p>
                      <a:pPr algn="r"/>
                      <a:r>
                        <a:rPr lang="es-ES" sz="800" dirty="0">
                          <a:latin typeface="Arial"/>
                          <a:cs typeface="Arial"/>
                        </a:rPr>
                        <a:t>20</a:t>
                      </a:r>
                    </a:p>
                  </a:txBody>
                  <a:tcPr/>
                </a:tc>
                <a:tc>
                  <a:txBody>
                    <a:bodyPr/>
                    <a:lstStyle/>
                    <a:p>
                      <a:pPr algn="r"/>
                      <a:r>
                        <a:rPr lang="es-ES" sz="800" dirty="0">
                          <a:latin typeface="Arial"/>
                          <a:cs typeface="Arial"/>
                        </a:rPr>
                        <a:t>1000</a:t>
                      </a:r>
                    </a:p>
                  </a:txBody>
                  <a:tcPr/>
                </a:tc>
                <a:tc>
                  <a:txBody>
                    <a:bodyPr/>
                    <a:lstStyle/>
                    <a:p>
                      <a:pPr algn="r"/>
                      <a:r>
                        <a:rPr lang="es-ES" sz="800" dirty="0" err="1">
                          <a:latin typeface="Arial"/>
                          <a:cs typeface="Arial"/>
                        </a:rPr>
                        <a:t>Yellow</a:t>
                      </a:r>
                      <a:endParaRPr lang="es-ES" sz="800" dirty="0">
                        <a:latin typeface="Arial"/>
                        <a:cs typeface="Arial"/>
                      </a:endParaRPr>
                    </a:p>
                  </a:txBody>
                  <a:tcPr/>
                </a:tc>
                <a:extLst>
                  <a:ext uri="{0D108BD9-81ED-4DB2-BD59-A6C34878D82A}">
                    <a16:rowId xmlns:a16="http://schemas.microsoft.com/office/drawing/2014/main" val="10003"/>
                  </a:ext>
                </a:extLst>
              </a:tr>
              <a:tr h="0">
                <a:tc>
                  <a:txBody>
                    <a:bodyPr/>
                    <a:lstStyle/>
                    <a:p>
                      <a:pPr algn="r"/>
                      <a:r>
                        <a:rPr lang="es-ES" sz="800" dirty="0">
                          <a:latin typeface="Arial"/>
                          <a:cs typeface="Arial"/>
                        </a:rPr>
                        <a:t>4</a:t>
                      </a:r>
                    </a:p>
                  </a:txBody>
                  <a:tcPr/>
                </a:tc>
                <a:tc>
                  <a:txBody>
                    <a:bodyPr/>
                    <a:lstStyle/>
                    <a:p>
                      <a:pPr algn="r"/>
                      <a:r>
                        <a:rPr lang="es-ES" sz="800" dirty="0">
                          <a:latin typeface="Arial"/>
                          <a:cs typeface="Arial"/>
                        </a:rPr>
                        <a:t>3</a:t>
                      </a:r>
                    </a:p>
                  </a:txBody>
                  <a:tcPr/>
                </a:tc>
                <a:tc>
                  <a:txBody>
                    <a:bodyPr/>
                    <a:lstStyle/>
                    <a:p>
                      <a:pPr algn="r"/>
                      <a:r>
                        <a:rPr lang="es-ES" sz="800" dirty="0">
                          <a:latin typeface="Arial"/>
                          <a:cs typeface="Arial"/>
                        </a:rPr>
                        <a:t>-3</a:t>
                      </a:r>
                    </a:p>
                  </a:txBody>
                  <a:tcPr/>
                </a:tc>
                <a:tc>
                  <a:txBody>
                    <a:bodyPr/>
                    <a:lstStyle/>
                    <a:p>
                      <a:pPr algn="r"/>
                      <a:r>
                        <a:rPr lang="es-ES" sz="800" dirty="0">
                          <a:latin typeface="Arial"/>
                          <a:cs typeface="Arial"/>
                        </a:rPr>
                        <a:t>23</a:t>
                      </a:r>
                    </a:p>
                  </a:txBody>
                  <a:tcPr/>
                </a:tc>
                <a:tc>
                  <a:txBody>
                    <a:bodyPr/>
                    <a:lstStyle/>
                    <a:p>
                      <a:pPr algn="r"/>
                      <a:r>
                        <a:rPr lang="es-ES" sz="800" dirty="0">
                          <a:latin typeface="Arial"/>
                          <a:cs typeface="Arial"/>
                        </a:rPr>
                        <a:t>Green</a:t>
                      </a:r>
                    </a:p>
                  </a:txBody>
                  <a:tcPr/>
                </a:tc>
                <a:extLst>
                  <a:ext uri="{0D108BD9-81ED-4DB2-BD59-A6C34878D82A}">
                    <a16:rowId xmlns:a16="http://schemas.microsoft.com/office/drawing/2014/main" val="10004"/>
                  </a:ext>
                </a:extLst>
              </a:tr>
            </a:tbl>
          </a:graphicData>
        </a:graphic>
      </p:graphicFrame>
      <p:grpSp>
        <p:nvGrpSpPr>
          <p:cNvPr id="160" name="Group 159">
            <a:extLst>
              <a:ext uri="{FF2B5EF4-FFF2-40B4-BE49-F238E27FC236}">
                <a16:creationId xmlns:a16="http://schemas.microsoft.com/office/drawing/2014/main" id="{02523B54-97CA-E74F-9771-33D26DE06AF4}"/>
              </a:ext>
            </a:extLst>
          </p:cNvPr>
          <p:cNvGrpSpPr/>
          <p:nvPr/>
        </p:nvGrpSpPr>
        <p:grpSpPr>
          <a:xfrm>
            <a:off x="5519858" y="1372467"/>
            <a:ext cx="2394214" cy="439616"/>
            <a:chOff x="5584594" y="1372467"/>
            <a:chExt cx="2394214" cy="439616"/>
          </a:xfrm>
        </p:grpSpPr>
        <p:sp>
          <p:nvSpPr>
            <p:cNvPr id="164" name="CuadroTexto 63">
              <a:extLst>
                <a:ext uri="{FF2B5EF4-FFF2-40B4-BE49-F238E27FC236}">
                  <a16:creationId xmlns:a16="http://schemas.microsoft.com/office/drawing/2014/main" id="{D70D2286-E91E-D041-94AE-B241AEF0B63D}"/>
                </a:ext>
              </a:extLst>
            </p:cNvPr>
            <p:cNvSpPr txBox="1"/>
            <p:nvPr/>
          </p:nvSpPr>
          <p:spPr>
            <a:xfrm>
              <a:off x="6445426" y="1550473"/>
              <a:ext cx="275186" cy="261610"/>
            </a:xfrm>
            <a:prstGeom prst="rect">
              <a:avLst/>
            </a:prstGeom>
            <a:noFill/>
          </p:spPr>
          <p:txBody>
            <a:bodyPr wrap="none" rtlCol="0">
              <a:spAutoFit/>
            </a:bodyPr>
            <a:lstStyle/>
            <a:p>
              <a:r>
                <a:rPr lang="es-ES" sz="1100" b="1" dirty="0">
                  <a:solidFill>
                    <a:schemeClr val="tx2">
                      <a:lumMod val="60000"/>
                      <a:lumOff val="40000"/>
                    </a:schemeClr>
                  </a:solidFill>
                </a:rPr>
                <a:t>X</a:t>
              </a:r>
            </a:p>
          </p:txBody>
        </p:sp>
        <p:sp>
          <p:nvSpPr>
            <p:cNvPr id="165" name="CuadroTexto 64">
              <a:extLst>
                <a:ext uri="{FF2B5EF4-FFF2-40B4-BE49-F238E27FC236}">
                  <a16:creationId xmlns:a16="http://schemas.microsoft.com/office/drawing/2014/main" id="{B7E2AF15-1B8B-124B-84A2-62CF717419D3}"/>
                </a:ext>
              </a:extLst>
            </p:cNvPr>
            <p:cNvSpPr txBox="1"/>
            <p:nvPr/>
          </p:nvSpPr>
          <p:spPr>
            <a:xfrm>
              <a:off x="6876256" y="1550473"/>
              <a:ext cx="274434" cy="261610"/>
            </a:xfrm>
            <a:prstGeom prst="rect">
              <a:avLst/>
            </a:prstGeom>
            <a:noFill/>
          </p:spPr>
          <p:txBody>
            <a:bodyPr wrap="none" rtlCol="0">
              <a:spAutoFit/>
            </a:bodyPr>
            <a:lstStyle/>
            <a:p>
              <a:r>
                <a:rPr lang="es-ES" sz="1100" b="1" dirty="0">
                  <a:solidFill>
                    <a:schemeClr val="tx2">
                      <a:lumMod val="60000"/>
                      <a:lumOff val="40000"/>
                    </a:schemeClr>
                  </a:solidFill>
                </a:rPr>
                <a:t>Y</a:t>
              </a:r>
            </a:p>
          </p:txBody>
        </p:sp>
        <p:sp>
          <p:nvSpPr>
            <p:cNvPr id="166" name="CuadroTexto 65">
              <a:extLst>
                <a:ext uri="{FF2B5EF4-FFF2-40B4-BE49-F238E27FC236}">
                  <a16:creationId xmlns:a16="http://schemas.microsoft.com/office/drawing/2014/main" id="{6C524014-BE53-6546-A6F5-99A968E6A46E}"/>
                </a:ext>
              </a:extLst>
            </p:cNvPr>
            <p:cNvSpPr txBox="1"/>
            <p:nvPr/>
          </p:nvSpPr>
          <p:spPr>
            <a:xfrm>
              <a:off x="5584594" y="1545042"/>
              <a:ext cx="677013" cy="261610"/>
            </a:xfrm>
            <a:prstGeom prst="rect">
              <a:avLst/>
            </a:prstGeom>
            <a:noFill/>
          </p:spPr>
          <p:txBody>
            <a:bodyPr wrap="none" rtlCol="0">
              <a:spAutoFit/>
            </a:bodyPr>
            <a:lstStyle/>
            <a:p>
              <a:r>
                <a:rPr lang="es-ES" sz="1100" b="1" dirty="0">
                  <a:solidFill>
                    <a:schemeClr val="tx2">
                      <a:lumMod val="60000"/>
                      <a:lumOff val="40000"/>
                    </a:schemeClr>
                  </a:solidFill>
                </a:rPr>
                <a:t>Etiqueta</a:t>
              </a:r>
            </a:p>
          </p:txBody>
        </p:sp>
        <p:cxnSp>
          <p:nvCxnSpPr>
            <p:cNvPr id="167" name="Conector recto de flecha 66">
              <a:extLst>
                <a:ext uri="{FF2B5EF4-FFF2-40B4-BE49-F238E27FC236}">
                  <a16:creationId xmlns:a16="http://schemas.microsoft.com/office/drawing/2014/main" id="{827B1045-9A86-AB4B-85B6-33816F535DAA}"/>
                </a:ext>
              </a:extLst>
            </p:cNvPr>
            <p:cNvCxnSpPr/>
            <p:nvPr/>
          </p:nvCxnSpPr>
          <p:spPr>
            <a:xfrm flipV="1">
              <a:off x="6053667" y="1372467"/>
              <a:ext cx="160866" cy="244583"/>
            </a:xfrm>
            <a:prstGeom prst="straightConnector1">
              <a:avLst/>
            </a:prstGeom>
            <a:ln w="19050" cmpd="sng">
              <a:solidFill>
                <a:schemeClr val="tx2">
                  <a:lumMod val="60000"/>
                  <a:lumOff val="40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68" name="Conector recto de flecha 67">
              <a:extLst>
                <a:ext uri="{FF2B5EF4-FFF2-40B4-BE49-F238E27FC236}">
                  <a16:creationId xmlns:a16="http://schemas.microsoft.com/office/drawing/2014/main" id="{9F3C946C-94BF-774A-BCD3-FC634CD9BD00}"/>
                </a:ext>
              </a:extLst>
            </p:cNvPr>
            <p:cNvCxnSpPr/>
            <p:nvPr/>
          </p:nvCxnSpPr>
          <p:spPr>
            <a:xfrm flipV="1">
              <a:off x="6596649" y="1372467"/>
              <a:ext cx="160866" cy="244583"/>
            </a:xfrm>
            <a:prstGeom prst="straightConnector1">
              <a:avLst/>
            </a:prstGeom>
            <a:ln w="19050" cmpd="sng">
              <a:solidFill>
                <a:schemeClr val="tx2">
                  <a:lumMod val="60000"/>
                  <a:lumOff val="40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69" name="Conector recto de flecha 68">
              <a:extLst>
                <a:ext uri="{FF2B5EF4-FFF2-40B4-BE49-F238E27FC236}">
                  <a16:creationId xmlns:a16="http://schemas.microsoft.com/office/drawing/2014/main" id="{BCDAFEBE-0605-1746-AF09-9E6FAEA766D2}"/>
                </a:ext>
              </a:extLst>
            </p:cNvPr>
            <p:cNvCxnSpPr/>
            <p:nvPr/>
          </p:nvCxnSpPr>
          <p:spPr>
            <a:xfrm flipV="1">
              <a:off x="7020272" y="1372467"/>
              <a:ext cx="160866" cy="244583"/>
            </a:xfrm>
            <a:prstGeom prst="straightConnector1">
              <a:avLst/>
            </a:prstGeom>
            <a:ln w="19050" cmpd="sng">
              <a:solidFill>
                <a:schemeClr val="tx2">
                  <a:lumMod val="60000"/>
                  <a:lumOff val="40000"/>
                </a:schemeClr>
              </a:solidFill>
              <a:tailEnd type="arrow"/>
            </a:ln>
            <a:effectLst/>
          </p:spPr>
          <p:style>
            <a:lnRef idx="2">
              <a:schemeClr val="accent1"/>
            </a:lnRef>
            <a:fillRef idx="0">
              <a:schemeClr val="accent1"/>
            </a:fillRef>
            <a:effectRef idx="1">
              <a:schemeClr val="accent1"/>
            </a:effectRef>
            <a:fontRef idx="minor">
              <a:schemeClr val="tx1"/>
            </a:fontRef>
          </p:style>
        </p:cxnSp>
        <p:sp>
          <p:nvSpPr>
            <p:cNvPr id="170" name="CuadroTexto 64">
              <a:extLst>
                <a:ext uri="{FF2B5EF4-FFF2-40B4-BE49-F238E27FC236}">
                  <a16:creationId xmlns:a16="http://schemas.microsoft.com/office/drawing/2014/main" id="{F1CFC0B9-F946-AB4A-8531-759B853933E6}"/>
                </a:ext>
              </a:extLst>
            </p:cNvPr>
            <p:cNvSpPr txBox="1"/>
            <p:nvPr/>
          </p:nvSpPr>
          <p:spPr>
            <a:xfrm>
              <a:off x="7483159" y="1550473"/>
              <a:ext cx="495649" cy="261610"/>
            </a:xfrm>
            <a:prstGeom prst="rect">
              <a:avLst/>
            </a:prstGeom>
            <a:noFill/>
          </p:spPr>
          <p:txBody>
            <a:bodyPr wrap="none" rtlCol="0">
              <a:spAutoFit/>
            </a:bodyPr>
            <a:lstStyle/>
            <a:p>
              <a:r>
                <a:rPr lang="es-ES" sz="1100" b="1" dirty="0">
                  <a:solidFill>
                    <a:schemeClr val="tx2">
                      <a:lumMod val="60000"/>
                      <a:lumOff val="40000"/>
                    </a:schemeClr>
                  </a:solidFill>
                </a:rPr>
                <a:t>Color</a:t>
              </a:r>
            </a:p>
          </p:txBody>
        </p:sp>
        <p:cxnSp>
          <p:nvCxnSpPr>
            <p:cNvPr id="171" name="Conector recto de flecha 68">
              <a:extLst>
                <a:ext uri="{FF2B5EF4-FFF2-40B4-BE49-F238E27FC236}">
                  <a16:creationId xmlns:a16="http://schemas.microsoft.com/office/drawing/2014/main" id="{6FF154B7-BE6D-EA44-A23F-FBBC542F57A1}"/>
                </a:ext>
              </a:extLst>
            </p:cNvPr>
            <p:cNvCxnSpPr/>
            <p:nvPr/>
          </p:nvCxnSpPr>
          <p:spPr>
            <a:xfrm flipV="1">
              <a:off x="7627175" y="1372467"/>
              <a:ext cx="160866" cy="244583"/>
            </a:xfrm>
            <a:prstGeom prst="straightConnector1">
              <a:avLst/>
            </a:prstGeom>
            <a:ln w="19050" cmpd="sng">
              <a:solidFill>
                <a:schemeClr val="tx2">
                  <a:lumMod val="60000"/>
                  <a:lumOff val="40000"/>
                </a:schemeClr>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36" name="Agrupar 35"/>
          <p:cNvGrpSpPr/>
          <p:nvPr/>
        </p:nvGrpSpPr>
        <p:grpSpPr>
          <a:xfrm>
            <a:off x="8161351" y="1832538"/>
            <a:ext cx="886966" cy="2152209"/>
            <a:chOff x="7740352" y="1832538"/>
            <a:chExt cx="886966" cy="2152209"/>
          </a:xfrm>
        </p:grpSpPr>
        <p:sp>
          <p:nvSpPr>
            <p:cNvPr id="100" name="Rombo 99"/>
            <p:cNvSpPr/>
            <p:nvPr/>
          </p:nvSpPr>
          <p:spPr>
            <a:xfrm>
              <a:off x="7812360" y="1832538"/>
              <a:ext cx="742950" cy="769224"/>
            </a:xfrm>
            <a:prstGeom prst="diamond">
              <a:avLst/>
            </a:prstGeom>
            <a:solidFill>
              <a:schemeClr val="accent6">
                <a:lumMod val="75000"/>
              </a:schemeClr>
            </a:solidFill>
            <a:ln w="190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s-ES" sz="700" b="1" dirty="0">
                  <a:solidFill>
                    <a:schemeClr val="bg1"/>
                  </a:solidFill>
                  <a:latin typeface="Arial"/>
                  <a:cs typeface="Arial"/>
                </a:rPr>
                <a:t>Importar tabla</a:t>
              </a:r>
            </a:p>
          </p:txBody>
        </p:sp>
        <p:sp>
          <p:nvSpPr>
            <p:cNvPr id="101" name="Rombo 100"/>
            <p:cNvSpPr/>
            <p:nvPr/>
          </p:nvSpPr>
          <p:spPr>
            <a:xfrm>
              <a:off x="7740352" y="3066413"/>
              <a:ext cx="886966" cy="918334"/>
            </a:xfrm>
            <a:prstGeom prst="diamond">
              <a:avLst/>
            </a:prstGeom>
            <a:solidFill>
              <a:schemeClr val="accent6">
                <a:lumMod val="75000"/>
              </a:schemeClr>
            </a:solidFill>
            <a:ln w="190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s-ES" sz="700" b="1" dirty="0">
                  <a:solidFill>
                    <a:schemeClr val="bg1"/>
                  </a:solidFill>
                  <a:latin typeface="Arial"/>
                  <a:cs typeface="Arial"/>
                </a:rPr>
                <a:t>Construir gráfica</a:t>
              </a:r>
            </a:p>
          </p:txBody>
        </p:sp>
        <p:cxnSp>
          <p:nvCxnSpPr>
            <p:cNvPr id="193" name="Conector recto de flecha 192"/>
            <p:cNvCxnSpPr>
              <a:cxnSpLocks/>
              <a:stCxn id="100" idx="2"/>
              <a:endCxn id="101" idx="0"/>
            </p:cNvCxnSpPr>
            <p:nvPr/>
          </p:nvCxnSpPr>
          <p:spPr>
            <a:xfrm>
              <a:off x="8183835" y="2601762"/>
              <a:ext cx="0" cy="464651"/>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grpSp>
      <p:pic>
        <p:nvPicPr>
          <p:cNvPr id="11" name="Picture 10">
            <a:extLst>
              <a:ext uri="{FF2B5EF4-FFF2-40B4-BE49-F238E27FC236}">
                <a16:creationId xmlns:a16="http://schemas.microsoft.com/office/drawing/2014/main" id="{45F262B6-C084-184D-8E1A-3DA00E22B94D}"/>
              </a:ext>
            </a:extLst>
          </p:cNvPr>
          <p:cNvPicPr>
            <a:picLocks noChangeAspect="1"/>
          </p:cNvPicPr>
          <p:nvPr/>
        </p:nvPicPr>
        <p:blipFill>
          <a:blip r:embed="rId9"/>
          <a:stretch>
            <a:fillRect/>
          </a:stretch>
        </p:blipFill>
        <p:spPr>
          <a:xfrm>
            <a:off x="6565709" y="4542136"/>
            <a:ext cx="2315191" cy="1560653"/>
          </a:xfrm>
          <a:prstGeom prst="rect">
            <a:avLst/>
          </a:prstGeom>
        </p:spPr>
      </p:pic>
      <p:grpSp>
        <p:nvGrpSpPr>
          <p:cNvPr id="172" name="Agrupar 13">
            <a:extLst>
              <a:ext uri="{FF2B5EF4-FFF2-40B4-BE49-F238E27FC236}">
                <a16:creationId xmlns:a16="http://schemas.microsoft.com/office/drawing/2014/main" id="{3BCEDAB9-0BBA-4E4F-8DE0-EF09D2ABA526}"/>
              </a:ext>
            </a:extLst>
          </p:cNvPr>
          <p:cNvGrpSpPr/>
          <p:nvPr/>
        </p:nvGrpSpPr>
        <p:grpSpPr>
          <a:xfrm>
            <a:off x="8216960" y="524108"/>
            <a:ext cx="742950" cy="1308430"/>
            <a:chOff x="7812360" y="524108"/>
            <a:chExt cx="742950" cy="1308430"/>
          </a:xfrm>
        </p:grpSpPr>
        <p:sp>
          <p:nvSpPr>
            <p:cNvPr id="173" name="Rombo 169">
              <a:extLst>
                <a:ext uri="{FF2B5EF4-FFF2-40B4-BE49-F238E27FC236}">
                  <a16:creationId xmlns:a16="http://schemas.microsoft.com/office/drawing/2014/main" id="{A35A7A76-8F20-3746-8E9B-39AAC00F16BD}"/>
                </a:ext>
              </a:extLst>
            </p:cNvPr>
            <p:cNvSpPr/>
            <p:nvPr/>
          </p:nvSpPr>
          <p:spPr>
            <a:xfrm>
              <a:off x="7812360" y="524108"/>
              <a:ext cx="742950" cy="769224"/>
            </a:xfrm>
            <a:prstGeom prst="diamond">
              <a:avLst/>
            </a:prstGeom>
            <a:solidFill>
              <a:schemeClr val="tx2">
                <a:lumMod val="60000"/>
                <a:lumOff val="40000"/>
              </a:schemeClr>
            </a:solidFill>
            <a:ln w="190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s-ES" sz="700" b="1" dirty="0">
                  <a:solidFill>
                    <a:schemeClr val="bg1"/>
                  </a:solidFill>
                  <a:latin typeface="Arial"/>
                  <a:cs typeface="Arial"/>
                </a:rPr>
                <a:t>Exportar tabla a texto</a:t>
              </a:r>
            </a:p>
          </p:txBody>
        </p:sp>
        <p:cxnSp>
          <p:nvCxnSpPr>
            <p:cNvPr id="175" name="Conector recto de flecha 171">
              <a:extLst>
                <a:ext uri="{FF2B5EF4-FFF2-40B4-BE49-F238E27FC236}">
                  <a16:creationId xmlns:a16="http://schemas.microsoft.com/office/drawing/2014/main" id="{3D4A1012-B237-B04C-9D6C-C505118DC04C}"/>
                </a:ext>
              </a:extLst>
            </p:cNvPr>
            <p:cNvCxnSpPr>
              <a:cxnSpLocks/>
              <a:stCxn id="173" idx="2"/>
            </p:cNvCxnSpPr>
            <p:nvPr/>
          </p:nvCxnSpPr>
          <p:spPr>
            <a:xfrm>
              <a:off x="8183835" y="1293332"/>
              <a:ext cx="0" cy="539206"/>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grpSp>
      <p:graphicFrame>
        <p:nvGraphicFramePr>
          <p:cNvPr id="176" name="Tabla 58">
            <a:extLst>
              <a:ext uri="{FF2B5EF4-FFF2-40B4-BE49-F238E27FC236}">
                <a16:creationId xmlns:a16="http://schemas.microsoft.com/office/drawing/2014/main" id="{04738FAF-B8EC-724F-8670-4D7467341B23}"/>
              </a:ext>
            </a:extLst>
          </p:cNvPr>
          <p:cNvGraphicFramePr>
            <a:graphicFrameLocks noGrp="1"/>
          </p:cNvGraphicFramePr>
          <p:nvPr>
            <p:extLst>
              <p:ext uri="{D42A27DB-BD31-4B8C-83A1-F6EECF244321}">
                <p14:modId xmlns:p14="http://schemas.microsoft.com/office/powerpoint/2010/main" val="2688161183"/>
              </p:ext>
            </p:extLst>
          </p:nvPr>
        </p:nvGraphicFramePr>
        <p:xfrm>
          <a:off x="5332644" y="2436853"/>
          <a:ext cx="1025529" cy="1066800"/>
        </p:xfrm>
        <a:graphic>
          <a:graphicData uri="http://schemas.openxmlformats.org/drawingml/2006/table">
            <a:tbl>
              <a:tblPr firstRow="1" bandRow="1">
                <a:tableStyleId>{5C22544A-7EE6-4342-B048-85BDC9FD1C3A}</a:tableStyleId>
              </a:tblPr>
              <a:tblGrid>
                <a:gridCol w="542611">
                  <a:extLst>
                    <a:ext uri="{9D8B030D-6E8A-4147-A177-3AD203B41FA5}">
                      <a16:colId xmlns:a16="http://schemas.microsoft.com/office/drawing/2014/main" val="20001"/>
                    </a:ext>
                  </a:extLst>
                </a:gridCol>
                <a:gridCol w="482918">
                  <a:extLst>
                    <a:ext uri="{9D8B030D-6E8A-4147-A177-3AD203B41FA5}">
                      <a16:colId xmlns:a16="http://schemas.microsoft.com/office/drawing/2014/main" val="20002"/>
                    </a:ext>
                  </a:extLst>
                </a:gridCol>
              </a:tblGrid>
              <a:tr h="0">
                <a:tc>
                  <a:txBody>
                    <a:bodyPr/>
                    <a:lstStyle/>
                    <a:p>
                      <a:r>
                        <a:rPr lang="es-ES" sz="800" dirty="0">
                          <a:latin typeface="Arial"/>
                          <a:cs typeface="Arial"/>
                        </a:rPr>
                        <a:t>Bioma</a:t>
                      </a:r>
                    </a:p>
                  </a:txBody>
                  <a:tcPr/>
                </a:tc>
                <a:tc>
                  <a:txBody>
                    <a:bodyPr/>
                    <a:lstStyle/>
                    <a:p>
                      <a:r>
                        <a:rPr lang="es-ES" sz="800" dirty="0">
                          <a:latin typeface="Arial"/>
                          <a:cs typeface="Arial"/>
                        </a:rPr>
                        <a:t>Color</a:t>
                      </a:r>
                    </a:p>
                  </a:txBody>
                  <a:tcPr/>
                </a:tc>
                <a:extLst>
                  <a:ext uri="{0D108BD9-81ED-4DB2-BD59-A6C34878D82A}">
                    <a16:rowId xmlns:a16="http://schemas.microsoft.com/office/drawing/2014/main" val="10000"/>
                  </a:ext>
                </a:extLst>
              </a:tr>
              <a:tr h="0">
                <a:tc>
                  <a:txBody>
                    <a:bodyPr/>
                    <a:lstStyle/>
                    <a:p>
                      <a:pPr algn="r"/>
                      <a:r>
                        <a:rPr lang="es-ES" sz="800" dirty="0">
                          <a:latin typeface="Arial"/>
                          <a:cs typeface="Arial"/>
                        </a:rPr>
                        <a:t>1</a:t>
                      </a:r>
                    </a:p>
                  </a:txBody>
                  <a:tcPr/>
                </a:tc>
                <a:tc>
                  <a:txBody>
                    <a:bodyPr/>
                    <a:lstStyle/>
                    <a:p>
                      <a:pPr algn="r"/>
                      <a:r>
                        <a:rPr lang="es-ES" sz="800" dirty="0">
                          <a:latin typeface="Arial"/>
                          <a:cs typeface="Arial"/>
                        </a:rPr>
                        <a:t>Red</a:t>
                      </a:r>
                    </a:p>
                  </a:txBody>
                  <a:tcPr/>
                </a:tc>
                <a:extLst>
                  <a:ext uri="{0D108BD9-81ED-4DB2-BD59-A6C34878D82A}">
                    <a16:rowId xmlns:a16="http://schemas.microsoft.com/office/drawing/2014/main" val="10001"/>
                  </a:ext>
                </a:extLst>
              </a:tr>
              <a:tr h="0">
                <a:tc>
                  <a:txBody>
                    <a:bodyPr/>
                    <a:lstStyle/>
                    <a:p>
                      <a:pPr algn="r"/>
                      <a:r>
                        <a:rPr lang="es-ES" sz="800" dirty="0">
                          <a:latin typeface="Arial"/>
                          <a:cs typeface="Arial"/>
                        </a:rPr>
                        <a:t>2</a:t>
                      </a:r>
                    </a:p>
                  </a:txBody>
                  <a:tcPr/>
                </a:tc>
                <a:tc>
                  <a:txBody>
                    <a:bodyPr/>
                    <a:lstStyle/>
                    <a:p>
                      <a:pPr algn="r"/>
                      <a:r>
                        <a:rPr lang="es-ES" sz="800" dirty="0" err="1">
                          <a:latin typeface="Arial"/>
                          <a:cs typeface="Arial"/>
                        </a:rPr>
                        <a:t>Yellow</a:t>
                      </a:r>
                      <a:endParaRPr lang="es-ES" sz="800" dirty="0">
                        <a:latin typeface="Arial"/>
                        <a:cs typeface="Arial"/>
                      </a:endParaRPr>
                    </a:p>
                  </a:txBody>
                  <a:tcPr/>
                </a:tc>
                <a:extLst>
                  <a:ext uri="{0D108BD9-81ED-4DB2-BD59-A6C34878D82A}">
                    <a16:rowId xmlns:a16="http://schemas.microsoft.com/office/drawing/2014/main" val="10002"/>
                  </a:ext>
                </a:extLst>
              </a:tr>
              <a:tr h="0">
                <a:tc>
                  <a:txBody>
                    <a:bodyPr/>
                    <a:lstStyle/>
                    <a:p>
                      <a:pPr algn="r"/>
                      <a:r>
                        <a:rPr lang="es-ES" sz="800" dirty="0">
                          <a:latin typeface="Arial"/>
                          <a:cs typeface="Arial"/>
                        </a:rPr>
                        <a:t>3</a:t>
                      </a:r>
                    </a:p>
                  </a:txBody>
                  <a:tcPr/>
                </a:tc>
                <a:tc>
                  <a:txBody>
                    <a:bodyPr/>
                    <a:lstStyle/>
                    <a:p>
                      <a:pPr algn="r"/>
                      <a:r>
                        <a:rPr lang="es-ES" sz="800" dirty="0">
                          <a:latin typeface="Arial"/>
                          <a:cs typeface="Arial"/>
                        </a:rPr>
                        <a:t>Green</a:t>
                      </a:r>
                    </a:p>
                  </a:txBody>
                  <a:tcPr/>
                </a:tc>
                <a:extLst>
                  <a:ext uri="{0D108BD9-81ED-4DB2-BD59-A6C34878D82A}">
                    <a16:rowId xmlns:a16="http://schemas.microsoft.com/office/drawing/2014/main" val="10003"/>
                  </a:ext>
                </a:extLst>
              </a:tr>
              <a:tr h="0">
                <a:tc>
                  <a:txBody>
                    <a:bodyPr/>
                    <a:lstStyle/>
                    <a:p>
                      <a:pPr algn="r"/>
                      <a:r>
                        <a:rPr lang="es-ES" sz="800" dirty="0">
                          <a:latin typeface="Arial"/>
                          <a:cs typeface="Arial"/>
                        </a:rPr>
                        <a:t>4</a:t>
                      </a:r>
                    </a:p>
                  </a:txBody>
                  <a:tcPr/>
                </a:tc>
                <a:tc>
                  <a:txBody>
                    <a:bodyPr/>
                    <a:lstStyle/>
                    <a:p>
                      <a:pPr algn="r"/>
                      <a:r>
                        <a:rPr lang="es-ES" sz="800" dirty="0" err="1">
                          <a:latin typeface="Arial"/>
                          <a:cs typeface="Arial"/>
                        </a:rPr>
                        <a:t>Purple</a:t>
                      </a:r>
                      <a:endParaRPr lang="es-ES" sz="800" dirty="0">
                        <a:latin typeface="Arial"/>
                        <a:cs typeface="Arial"/>
                      </a:endParaRP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4027544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6"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6" name="Forma libre 195"/>
          <p:cNvSpPr/>
          <p:nvPr/>
        </p:nvSpPr>
        <p:spPr>
          <a:xfrm>
            <a:off x="107820" y="143779"/>
            <a:ext cx="8877437" cy="6458113"/>
          </a:xfrm>
          <a:custGeom>
            <a:avLst/>
            <a:gdLst>
              <a:gd name="connsiteX0" fmla="*/ 8829516 w 8877437"/>
              <a:gd name="connsiteY0" fmla="*/ 1210147 h 6470094"/>
              <a:gd name="connsiteX1" fmla="*/ 7883068 w 8877437"/>
              <a:gd name="connsiteY1" fmla="*/ 1210147 h 6470094"/>
              <a:gd name="connsiteX2" fmla="*/ 6002154 w 8877437"/>
              <a:gd name="connsiteY2" fmla="*/ 3199102 h 6470094"/>
              <a:gd name="connsiteX3" fmla="*/ 5990173 w 8877437"/>
              <a:gd name="connsiteY3" fmla="*/ 6458112 h 6470094"/>
              <a:gd name="connsiteX4" fmla="*/ 23961 w 8877437"/>
              <a:gd name="connsiteY4" fmla="*/ 6470094 h 6470094"/>
              <a:gd name="connsiteX5" fmla="*/ 0 w 8877437"/>
              <a:gd name="connsiteY5" fmla="*/ 11982 h 6470094"/>
              <a:gd name="connsiteX6" fmla="*/ 8877437 w 8877437"/>
              <a:gd name="connsiteY6" fmla="*/ 0 h 6470094"/>
              <a:gd name="connsiteX7" fmla="*/ 8829516 w 8877437"/>
              <a:gd name="connsiteY7" fmla="*/ 1210147 h 6470094"/>
              <a:gd name="connsiteX0" fmla="*/ 8876083 w 8877437"/>
              <a:gd name="connsiteY0" fmla="*/ 1205914 h 6470094"/>
              <a:gd name="connsiteX1" fmla="*/ 7883068 w 8877437"/>
              <a:gd name="connsiteY1" fmla="*/ 1210147 h 6470094"/>
              <a:gd name="connsiteX2" fmla="*/ 6002154 w 8877437"/>
              <a:gd name="connsiteY2" fmla="*/ 3199102 h 6470094"/>
              <a:gd name="connsiteX3" fmla="*/ 5990173 w 8877437"/>
              <a:gd name="connsiteY3" fmla="*/ 6458112 h 6470094"/>
              <a:gd name="connsiteX4" fmla="*/ 23961 w 8877437"/>
              <a:gd name="connsiteY4" fmla="*/ 6470094 h 6470094"/>
              <a:gd name="connsiteX5" fmla="*/ 0 w 8877437"/>
              <a:gd name="connsiteY5" fmla="*/ 11982 h 6470094"/>
              <a:gd name="connsiteX6" fmla="*/ 8877437 w 8877437"/>
              <a:gd name="connsiteY6" fmla="*/ 0 h 6470094"/>
              <a:gd name="connsiteX7" fmla="*/ 8876083 w 8877437"/>
              <a:gd name="connsiteY7" fmla="*/ 1205914 h 6470094"/>
              <a:gd name="connsiteX0" fmla="*/ 8732319 w 8877437"/>
              <a:gd name="connsiteY0" fmla="*/ 1205914 h 6470094"/>
              <a:gd name="connsiteX1" fmla="*/ 7883068 w 8877437"/>
              <a:gd name="connsiteY1" fmla="*/ 1210147 h 6470094"/>
              <a:gd name="connsiteX2" fmla="*/ 6002154 w 8877437"/>
              <a:gd name="connsiteY2" fmla="*/ 3199102 h 6470094"/>
              <a:gd name="connsiteX3" fmla="*/ 5990173 w 8877437"/>
              <a:gd name="connsiteY3" fmla="*/ 6458112 h 6470094"/>
              <a:gd name="connsiteX4" fmla="*/ 23961 w 8877437"/>
              <a:gd name="connsiteY4" fmla="*/ 6470094 h 6470094"/>
              <a:gd name="connsiteX5" fmla="*/ 0 w 8877437"/>
              <a:gd name="connsiteY5" fmla="*/ 11982 h 6470094"/>
              <a:gd name="connsiteX6" fmla="*/ 8877437 w 8877437"/>
              <a:gd name="connsiteY6" fmla="*/ 0 h 6470094"/>
              <a:gd name="connsiteX7" fmla="*/ 8732319 w 8877437"/>
              <a:gd name="connsiteY7" fmla="*/ 1205914 h 6470094"/>
              <a:gd name="connsiteX0" fmla="*/ 8732319 w 8733673"/>
              <a:gd name="connsiteY0" fmla="*/ 1205914 h 6470094"/>
              <a:gd name="connsiteX1" fmla="*/ 7883068 w 8733673"/>
              <a:gd name="connsiteY1" fmla="*/ 1210147 h 6470094"/>
              <a:gd name="connsiteX2" fmla="*/ 6002154 w 8733673"/>
              <a:gd name="connsiteY2" fmla="*/ 3199102 h 6470094"/>
              <a:gd name="connsiteX3" fmla="*/ 5990173 w 8733673"/>
              <a:gd name="connsiteY3" fmla="*/ 6458112 h 6470094"/>
              <a:gd name="connsiteX4" fmla="*/ 23961 w 8733673"/>
              <a:gd name="connsiteY4" fmla="*/ 6470094 h 6470094"/>
              <a:gd name="connsiteX5" fmla="*/ 0 w 8733673"/>
              <a:gd name="connsiteY5" fmla="*/ 11982 h 6470094"/>
              <a:gd name="connsiteX6" fmla="*/ 8733673 w 8733673"/>
              <a:gd name="connsiteY6" fmla="*/ 0 h 6470094"/>
              <a:gd name="connsiteX7" fmla="*/ 8732319 w 8733673"/>
              <a:gd name="connsiteY7" fmla="*/ 1205914 h 6470094"/>
              <a:gd name="connsiteX0" fmla="*/ 8876083 w 8877437"/>
              <a:gd name="connsiteY0" fmla="*/ 1205914 h 6470094"/>
              <a:gd name="connsiteX1" fmla="*/ 8026832 w 8877437"/>
              <a:gd name="connsiteY1" fmla="*/ 1210147 h 6470094"/>
              <a:gd name="connsiteX2" fmla="*/ 6145918 w 8877437"/>
              <a:gd name="connsiteY2" fmla="*/ 3199102 h 6470094"/>
              <a:gd name="connsiteX3" fmla="*/ 6133937 w 8877437"/>
              <a:gd name="connsiteY3" fmla="*/ 6458112 h 6470094"/>
              <a:gd name="connsiteX4" fmla="*/ 167725 w 8877437"/>
              <a:gd name="connsiteY4" fmla="*/ 6470094 h 6470094"/>
              <a:gd name="connsiteX5" fmla="*/ 0 w 8877437"/>
              <a:gd name="connsiteY5" fmla="*/ 11982 h 6470094"/>
              <a:gd name="connsiteX6" fmla="*/ 8877437 w 8877437"/>
              <a:gd name="connsiteY6" fmla="*/ 0 h 6470094"/>
              <a:gd name="connsiteX7" fmla="*/ 8876083 w 8877437"/>
              <a:gd name="connsiteY7" fmla="*/ 1205914 h 6470094"/>
              <a:gd name="connsiteX0" fmla="*/ 8876083 w 8877437"/>
              <a:gd name="connsiteY0" fmla="*/ 1205914 h 6458113"/>
              <a:gd name="connsiteX1" fmla="*/ 8026832 w 8877437"/>
              <a:gd name="connsiteY1" fmla="*/ 1210147 h 6458113"/>
              <a:gd name="connsiteX2" fmla="*/ 6145918 w 8877437"/>
              <a:gd name="connsiteY2" fmla="*/ 3199102 h 6458113"/>
              <a:gd name="connsiteX3" fmla="*/ 6133937 w 8877437"/>
              <a:gd name="connsiteY3" fmla="*/ 6458112 h 6458113"/>
              <a:gd name="connsiteX4" fmla="*/ 23961 w 8877437"/>
              <a:gd name="connsiteY4" fmla="*/ 6458113 h 6458113"/>
              <a:gd name="connsiteX5" fmla="*/ 0 w 8877437"/>
              <a:gd name="connsiteY5" fmla="*/ 11982 h 6458113"/>
              <a:gd name="connsiteX6" fmla="*/ 8877437 w 8877437"/>
              <a:gd name="connsiteY6" fmla="*/ 0 h 6458113"/>
              <a:gd name="connsiteX7" fmla="*/ 8876083 w 8877437"/>
              <a:gd name="connsiteY7" fmla="*/ 1205914 h 6458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77437" h="6458113">
                <a:moveTo>
                  <a:pt x="8876083" y="1205914"/>
                </a:moveTo>
                <a:lnTo>
                  <a:pt x="8026832" y="1210147"/>
                </a:lnTo>
                <a:lnTo>
                  <a:pt x="6145918" y="3199102"/>
                </a:lnTo>
                <a:cubicBezTo>
                  <a:pt x="6141924" y="4285439"/>
                  <a:pt x="6137931" y="5371775"/>
                  <a:pt x="6133937" y="6458112"/>
                </a:cubicBezTo>
                <a:lnTo>
                  <a:pt x="23961" y="6458113"/>
                </a:lnTo>
                <a:lnTo>
                  <a:pt x="0" y="11982"/>
                </a:lnTo>
                <a:lnTo>
                  <a:pt x="8877437" y="0"/>
                </a:lnTo>
                <a:cubicBezTo>
                  <a:pt x="8876986" y="401971"/>
                  <a:pt x="8876534" y="803943"/>
                  <a:pt x="8876083" y="1205914"/>
                </a:cubicBezTo>
                <a:close/>
              </a:path>
            </a:pathLst>
          </a:custGeom>
          <a:solidFill>
            <a:schemeClr val="accent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dirty="0"/>
          </a:p>
        </p:txBody>
      </p:sp>
      <p:sp>
        <p:nvSpPr>
          <p:cNvPr id="197" name="Forma libre 196"/>
          <p:cNvSpPr/>
          <p:nvPr/>
        </p:nvSpPr>
        <p:spPr>
          <a:xfrm>
            <a:off x="6373545" y="1461762"/>
            <a:ext cx="2623696" cy="5128148"/>
          </a:xfrm>
          <a:custGeom>
            <a:avLst/>
            <a:gdLst>
              <a:gd name="connsiteX0" fmla="*/ 1844973 w 2623696"/>
              <a:gd name="connsiteY0" fmla="*/ 35945 h 5128148"/>
              <a:gd name="connsiteX1" fmla="*/ 0 w 2623696"/>
              <a:gd name="connsiteY1" fmla="*/ 1917065 h 5128148"/>
              <a:gd name="connsiteX2" fmla="*/ 11980 w 2623696"/>
              <a:gd name="connsiteY2" fmla="*/ 5128148 h 5128148"/>
              <a:gd name="connsiteX3" fmla="*/ 2611715 w 2623696"/>
              <a:gd name="connsiteY3" fmla="*/ 5128148 h 5128148"/>
              <a:gd name="connsiteX4" fmla="*/ 2623696 w 2623696"/>
              <a:gd name="connsiteY4" fmla="*/ 0 h 5128148"/>
              <a:gd name="connsiteX5" fmla="*/ 1809032 w 2623696"/>
              <a:gd name="connsiteY5" fmla="*/ 0 h 5128148"/>
              <a:gd name="connsiteX6" fmla="*/ 1844973 w 2623696"/>
              <a:gd name="connsiteY6" fmla="*/ 35945 h 5128148"/>
              <a:gd name="connsiteX0" fmla="*/ 1809032 w 2623696"/>
              <a:gd name="connsiteY0" fmla="*/ 0 h 5128148"/>
              <a:gd name="connsiteX1" fmla="*/ 0 w 2623696"/>
              <a:gd name="connsiteY1" fmla="*/ 1917065 h 5128148"/>
              <a:gd name="connsiteX2" fmla="*/ 11980 w 2623696"/>
              <a:gd name="connsiteY2" fmla="*/ 5128148 h 5128148"/>
              <a:gd name="connsiteX3" fmla="*/ 2611715 w 2623696"/>
              <a:gd name="connsiteY3" fmla="*/ 5128148 h 5128148"/>
              <a:gd name="connsiteX4" fmla="*/ 2623696 w 2623696"/>
              <a:gd name="connsiteY4" fmla="*/ 0 h 5128148"/>
              <a:gd name="connsiteX5" fmla="*/ 1809032 w 2623696"/>
              <a:gd name="connsiteY5" fmla="*/ 0 h 512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23696" h="5128148">
                <a:moveTo>
                  <a:pt x="1809032" y="0"/>
                </a:moveTo>
                <a:lnTo>
                  <a:pt x="0" y="1917065"/>
                </a:lnTo>
                <a:cubicBezTo>
                  <a:pt x="3993" y="2987426"/>
                  <a:pt x="7987" y="4057787"/>
                  <a:pt x="11980" y="5128148"/>
                </a:cubicBezTo>
                <a:lnTo>
                  <a:pt x="2611715" y="5128148"/>
                </a:lnTo>
                <a:cubicBezTo>
                  <a:pt x="2615709" y="3418765"/>
                  <a:pt x="2619702" y="1709383"/>
                  <a:pt x="2623696" y="0"/>
                </a:cubicBezTo>
                <a:lnTo>
                  <a:pt x="1809032" y="0"/>
                </a:lnTo>
                <a:close/>
              </a:path>
            </a:pathLst>
          </a:custGeom>
          <a:solidFill>
            <a:schemeClr val="accent6">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137" name="Agrupar 136"/>
          <p:cNvGrpSpPr/>
          <p:nvPr/>
        </p:nvGrpSpPr>
        <p:grpSpPr>
          <a:xfrm>
            <a:off x="2151627" y="4198444"/>
            <a:ext cx="2116280" cy="992114"/>
            <a:chOff x="1787648" y="4173044"/>
            <a:chExt cx="2116280" cy="992114"/>
          </a:xfrm>
        </p:grpSpPr>
        <p:sp>
          <p:nvSpPr>
            <p:cNvPr id="132" name="Paralelogramo 131"/>
            <p:cNvSpPr/>
            <p:nvPr/>
          </p:nvSpPr>
          <p:spPr>
            <a:xfrm>
              <a:off x="1787648" y="4173044"/>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2" name="Agrupar 1"/>
            <p:cNvGrpSpPr/>
            <p:nvPr/>
          </p:nvGrpSpPr>
          <p:grpSpPr>
            <a:xfrm>
              <a:off x="1868789" y="4232804"/>
              <a:ext cx="1916855" cy="899532"/>
              <a:chOff x="602556" y="3758112"/>
              <a:chExt cx="1916855" cy="899532"/>
            </a:xfrm>
          </p:grpSpPr>
          <p:pic>
            <p:nvPicPr>
              <p:cNvPr id="81" name="Imagen 80" descr="Screen Shot 2019-09-28 at 16.23.21.png"/>
              <p:cNvPicPr>
                <a:picLocks noChangeAspect="1"/>
              </p:cNvPicPr>
              <p:nvPr/>
            </p:nvPicPr>
            <p:blipFill rotWithShape="1">
              <a:blip r:embed="rId3">
                <a:extLst>
                  <a:ext uri="{28A0092B-C50C-407E-A947-70E740481C1C}">
                    <a14:useLocalDpi xmlns:a14="http://schemas.microsoft.com/office/drawing/2010/main" val="0"/>
                  </a:ext>
                </a:extLst>
              </a:blip>
              <a:srcRect l="10086" r="6441"/>
              <a:stretch/>
            </p:blipFill>
            <p:spPr>
              <a:xfrm>
                <a:off x="903262" y="3785536"/>
                <a:ext cx="1291103" cy="871200"/>
              </a:xfrm>
              <a:prstGeom prst="rect">
                <a:avLst/>
              </a:prstGeom>
              <a:scene3d>
                <a:camera prst="perspectiveFront" fov="5400000">
                  <a:rot lat="304488" lon="1206851" rev="52230"/>
                </a:camera>
                <a:lightRig rig="threePt" dir="t"/>
              </a:scene3d>
            </p:spPr>
          </p:pic>
          <p:sp>
            <p:nvSpPr>
              <p:cNvPr id="12" name="Paralelogramo 11"/>
              <p:cNvSpPr/>
              <p:nvPr/>
            </p:nvSpPr>
            <p:spPr>
              <a:xfrm>
                <a:off x="602556" y="3758112"/>
                <a:ext cx="1916855" cy="898624"/>
              </a:xfrm>
              <a:prstGeom prst="parallelogram">
                <a:avLst>
                  <a:gd name="adj" fmla="val 47664"/>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34" name="CuadroTexto 33"/>
              <p:cNvSpPr txBox="1"/>
              <p:nvPr/>
            </p:nvSpPr>
            <p:spPr>
              <a:xfrm rot="20816069">
                <a:off x="667436" y="4403728"/>
                <a:ext cx="633660" cy="253916"/>
              </a:xfrm>
              <a:prstGeom prst="rect">
                <a:avLst/>
              </a:prstGeom>
              <a:noFill/>
            </p:spPr>
            <p:txBody>
              <a:bodyPr wrap="none" rtlCol="0">
                <a:spAutoFit/>
                <a:scene3d>
                  <a:camera prst="perspectiveContrastingLeftFacing"/>
                  <a:lightRig rig="threePt" dir="t"/>
                </a:scene3d>
              </a:bodyPr>
              <a:lstStyle/>
              <a:p>
                <a:r>
                  <a:rPr lang="es-ES" sz="1050" dirty="0">
                    <a:latin typeface="Arial"/>
                    <a:cs typeface="Arial"/>
                  </a:rPr>
                  <a:t>Biomas</a:t>
                </a:r>
              </a:p>
            </p:txBody>
          </p:sp>
        </p:grpSp>
      </p:grpSp>
      <p:sp>
        <p:nvSpPr>
          <p:cNvPr id="131" name="Paralelogramo 130"/>
          <p:cNvSpPr/>
          <p:nvPr/>
        </p:nvSpPr>
        <p:spPr>
          <a:xfrm>
            <a:off x="2187567" y="2902719"/>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28" name="Agrupar 27"/>
          <p:cNvGrpSpPr/>
          <p:nvPr/>
        </p:nvGrpSpPr>
        <p:grpSpPr>
          <a:xfrm>
            <a:off x="2188479" y="2931112"/>
            <a:ext cx="2005432" cy="920550"/>
            <a:chOff x="2188479" y="2931112"/>
            <a:chExt cx="2005432" cy="920550"/>
          </a:xfrm>
        </p:grpSpPr>
        <p:grpSp>
          <p:nvGrpSpPr>
            <p:cNvPr id="17" name="Agrupar 16"/>
            <p:cNvGrpSpPr/>
            <p:nvPr/>
          </p:nvGrpSpPr>
          <p:grpSpPr>
            <a:xfrm>
              <a:off x="2277056" y="2933083"/>
              <a:ext cx="1916855" cy="898624"/>
              <a:chOff x="781312" y="1903865"/>
              <a:chExt cx="1916855" cy="898624"/>
            </a:xfrm>
          </p:grpSpPr>
          <p:pic>
            <p:nvPicPr>
              <p:cNvPr id="8" name="Imagen 7" descr="Screen Shot 2019-09-27 at 14.14.29.png"/>
              <p:cNvPicPr>
                <a:picLocks noChangeAspect="1"/>
              </p:cNvPicPr>
              <p:nvPr/>
            </p:nvPicPr>
            <p:blipFill rotWithShape="1">
              <a:blip r:embed="rId4">
                <a:extLst>
                  <a:ext uri="{28A0092B-C50C-407E-A947-70E740481C1C}">
                    <a14:useLocalDpi xmlns:a14="http://schemas.microsoft.com/office/drawing/2010/main" val="0"/>
                  </a:ext>
                </a:extLst>
              </a:blip>
              <a:srcRect l="7659" r="5227"/>
              <a:stretch/>
            </p:blipFill>
            <p:spPr>
              <a:xfrm>
                <a:off x="1152096" y="1916832"/>
                <a:ext cx="1233951" cy="871200"/>
              </a:xfrm>
              <a:prstGeom prst="rect">
                <a:avLst/>
              </a:prstGeom>
              <a:scene3d>
                <a:camera prst="perspectiveFront" fov="5400000">
                  <a:rot lat="304488" lon="1206851" rev="52230"/>
                </a:camera>
                <a:lightRig rig="threePt" dir="t"/>
              </a:scene3d>
            </p:spPr>
          </p:pic>
          <p:sp>
            <p:nvSpPr>
              <p:cNvPr id="10" name="Paralelogramo 9"/>
              <p:cNvSpPr/>
              <p:nvPr/>
            </p:nvSpPr>
            <p:spPr>
              <a:xfrm>
                <a:off x="781312" y="1903865"/>
                <a:ext cx="1916855" cy="898624"/>
              </a:xfrm>
              <a:prstGeom prst="parallelogram">
                <a:avLst>
                  <a:gd name="adj" fmla="val 47664"/>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sp>
          <p:nvSpPr>
            <p:cNvPr id="33" name="CuadroTexto 32"/>
            <p:cNvSpPr txBox="1"/>
            <p:nvPr/>
          </p:nvSpPr>
          <p:spPr>
            <a:xfrm rot="20816069">
              <a:off x="2188479" y="3597746"/>
              <a:ext cx="940573" cy="253916"/>
            </a:xfrm>
            <a:prstGeom prst="rect">
              <a:avLst/>
            </a:prstGeom>
            <a:noFill/>
          </p:spPr>
          <p:txBody>
            <a:bodyPr wrap="none" rtlCol="0">
              <a:spAutoFit/>
              <a:scene3d>
                <a:camera prst="perspectiveContrastingLeftFacing"/>
                <a:lightRig rig="threePt" dir="t"/>
              </a:scene3d>
            </a:bodyPr>
            <a:lstStyle/>
            <a:p>
              <a:r>
                <a:rPr lang="es-ES" sz="1050" dirty="0">
                  <a:latin typeface="Arial"/>
                  <a:cs typeface="Arial"/>
                </a:rPr>
                <a:t>Temperatura</a:t>
              </a:r>
            </a:p>
          </p:txBody>
        </p:sp>
        <p:grpSp>
          <p:nvGrpSpPr>
            <p:cNvPr id="59" name="Agrupar 58"/>
            <p:cNvGrpSpPr/>
            <p:nvPr/>
          </p:nvGrpSpPr>
          <p:grpSpPr>
            <a:xfrm>
              <a:off x="2351302" y="2931112"/>
              <a:ext cx="1792932" cy="898624"/>
              <a:chOff x="677218" y="1258377"/>
              <a:chExt cx="1792932" cy="898624"/>
            </a:xfrm>
          </p:grpSpPr>
          <p:cxnSp>
            <p:nvCxnSpPr>
              <p:cNvPr id="60" name="Conector recto 59"/>
              <p:cNvCxnSpPr/>
              <p:nvPr/>
            </p:nvCxnSpPr>
            <p:spPr>
              <a:xfrm flipV="1">
                <a:off x="2013390"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61" name="Conector recto 60"/>
              <p:cNvCxnSpPr/>
              <p:nvPr/>
            </p:nvCxnSpPr>
            <p:spPr>
              <a:xfrm flipV="1">
                <a:off x="1907704"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62" name="Conector recto 61"/>
              <p:cNvCxnSpPr/>
              <p:nvPr/>
            </p:nvCxnSpPr>
            <p:spPr>
              <a:xfrm flipV="1">
                <a:off x="1797366"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63" name="Conector recto 62"/>
              <p:cNvCxnSpPr/>
              <p:nvPr/>
            </p:nvCxnSpPr>
            <p:spPr>
              <a:xfrm flipV="1">
                <a:off x="1691680"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64" name="Conector recto 63"/>
              <p:cNvCxnSpPr/>
              <p:nvPr/>
            </p:nvCxnSpPr>
            <p:spPr>
              <a:xfrm flipV="1">
                <a:off x="158134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65" name="Conector recto 64"/>
              <p:cNvCxnSpPr/>
              <p:nvPr/>
            </p:nvCxnSpPr>
            <p:spPr>
              <a:xfrm flipV="1">
                <a:off x="1475656"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66" name="Conector recto 65"/>
              <p:cNvCxnSpPr/>
              <p:nvPr/>
            </p:nvCxnSpPr>
            <p:spPr>
              <a:xfrm flipV="1">
                <a:off x="1365318"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67" name="Conector recto 66"/>
              <p:cNvCxnSpPr/>
              <p:nvPr/>
            </p:nvCxnSpPr>
            <p:spPr>
              <a:xfrm flipV="1">
                <a:off x="125963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68" name="Conector recto 67"/>
              <p:cNvCxnSpPr/>
              <p:nvPr/>
            </p:nvCxnSpPr>
            <p:spPr>
              <a:xfrm flipV="1">
                <a:off x="115780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69" name="Conector recto 68"/>
              <p:cNvCxnSpPr/>
              <p:nvPr/>
            </p:nvCxnSpPr>
            <p:spPr>
              <a:xfrm flipV="1">
                <a:off x="1052116"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0" name="Conector recto 69"/>
              <p:cNvCxnSpPr/>
              <p:nvPr/>
            </p:nvCxnSpPr>
            <p:spPr>
              <a:xfrm flipV="1">
                <a:off x="941778"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1" name="Conector recto 70"/>
              <p:cNvCxnSpPr/>
              <p:nvPr/>
            </p:nvCxnSpPr>
            <p:spPr>
              <a:xfrm flipV="1">
                <a:off x="83609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2" name="Conector recto 71"/>
              <p:cNvCxnSpPr/>
              <p:nvPr/>
            </p:nvCxnSpPr>
            <p:spPr>
              <a:xfrm flipV="1">
                <a:off x="708968"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3" name="Conector recto 72"/>
              <p:cNvCxnSpPr/>
              <p:nvPr/>
            </p:nvCxnSpPr>
            <p:spPr>
              <a:xfrm>
                <a:off x="974725" y="1365250"/>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4" name="Conector recto 73"/>
              <p:cNvCxnSpPr/>
              <p:nvPr/>
            </p:nvCxnSpPr>
            <p:spPr>
              <a:xfrm>
                <a:off x="923925" y="1472084"/>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5" name="Conector recto 74"/>
              <p:cNvCxnSpPr/>
              <p:nvPr/>
            </p:nvCxnSpPr>
            <p:spPr>
              <a:xfrm>
                <a:off x="882650" y="1575842"/>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6" name="Conector recto 75"/>
              <p:cNvCxnSpPr/>
              <p:nvPr/>
            </p:nvCxnSpPr>
            <p:spPr>
              <a:xfrm>
                <a:off x="824409" y="1688108"/>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7" name="Conector recto 76"/>
              <p:cNvCxnSpPr/>
              <p:nvPr/>
            </p:nvCxnSpPr>
            <p:spPr>
              <a:xfrm>
                <a:off x="783134" y="1788691"/>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8" name="Conector recto 77"/>
              <p:cNvCxnSpPr/>
              <p:nvPr/>
            </p:nvCxnSpPr>
            <p:spPr>
              <a:xfrm>
                <a:off x="736526" y="1891432"/>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9" name="Conector recto 78"/>
              <p:cNvCxnSpPr/>
              <p:nvPr/>
            </p:nvCxnSpPr>
            <p:spPr>
              <a:xfrm>
                <a:off x="677218" y="1995190"/>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130" name="Paralelogramo 129"/>
          <p:cNvSpPr/>
          <p:nvPr/>
        </p:nvSpPr>
        <p:spPr>
          <a:xfrm>
            <a:off x="2187567" y="1556792"/>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26" name="Agrupar 25"/>
          <p:cNvGrpSpPr/>
          <p:nvPr/>
        </p:nvGrpSpPr>
        <p:grpSpPr>
          <a:xfrm>
            <a:off x="2175553" y="1613330"/>
            <a:ext cx="2031285" cy="936640"/>
            <a:chOff x="2175553" y="1613330"/>
            <a:chExt cx="2031285" cy="936640"/>
          </a:xfrm>
        </p:grpSpPr>
        <p:grpSp>
          <p:nvGrpSpPr>
            <p:cNvPr id="30" name="Agrupar 29"/>
            <p:cNvGrpSpPr/>
            <p:nvPr/>
          </p:nvGrpSpPr>
          <p:grpSpPr>
            <a:xfrm>
              <a:off x="2289983" y="1613330"/>
              <a:ext cx="1916855" cy="905241"/>
              <a:chOff x="2730507" y="1005241"/>
              <a:chExt cx="1916855" cy="905241"/>
            </a:xfrm>
          </p:grpSpPr>
          <p:grpSp>
            <p:nvGrpSpPr>
              <p:cNvPr id="18" name="Agrupar 17"/>
              <p:cNvGrpSpPr/>
              <p:nvPr/>
            </p:nvGrpSpPr>
            <p:grpSpPr>
              <a:xfrm>
                <a:off x="2730507" y="1005241"/>
                <a:ext cx="1916855" cy="898624"/>
                <a:chOff x="1054271" y="874661"/>
                <a:chExt cx="1916855" cy="898624"/>
              </a:xfrm>
            </p:grpSpPr>
            <p:sp>
              <p:nvSpPr>
                <p:cNvPr id="6" name="Paralelogramo 5"/>
                <p:cNvSpPr/>
                <p:nvPr/>
              </p:nvSpPr>
              <p:spPr>
                <a:xfrm>
                  <a:off x="1054271" y="874661"/>
                  <a:ext cx="1916855" cy="898624"/>
                </a:xfrm>
                <a:prstGeom prst="parallelogram">
                  <a:avLst>
                    <a:gd name="adj" fmla="val 47664"/>
                  </a:avLst>
                </a:prstGeom>
                <a:solidFill>
                  <a:srgbClr val="FFFFFF"/>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pic>
              <p:nvPicPr>
                <p:cNvPr id="7" name="Imagen 6" descr="Screen Shot 2019-09-27 at 14.10.13.png"/>
                <p:cNvPicPr>
                  <a:picLocks noChangeAspect="1"/>
                </p:cNvPicPr>
                <p:nvPr/>
              </p:nvPicPr>
              <p:blipFill rotWithShape="1">
                <a:blip r:embed="rId5">
                  <a:extLst>
                    <a:ext uri="{28A0092B-C50C-407E-A947-70E740481C1C}">
                      <a14:useLocalDpi xmlns:a14="http://schemas.microsoft.com/office/drawing/2010/main" val="0"/>
                    </a:ext>
                  </a:extLst>
                </a:blip>
                <a:srcRect l="8992" r="6734"/>
                <a:stretch/>
              </p:blipFill>
              <p:spPr>
                <a:xfrm>
                  <a:off x="1316567" y="884185"/>
                  <a:ext cx="1309322" cy="871468"/>
                </a:xfrm>
                <a:prstGeom prst="rect">
                  <a:avLst/>
                </a:prstGeom>
                <a:scene3d>
                  <a:camera prst="perspectiveFront" fov="5400000">
                    <a:rot lat="304488" lon="1206851" rev="52230"/>
                  </a:camera>
                  <a:lightRig rig="threePt" dir="t"/>
                </a:scene3d>
              </p:spPr>
            </p:pic>
          </p:grpSp>
          <p:cxnSp>
            <p:nvCxnSpPr>
              <p:cNvPr id="25" name="Conector recto 24"/>
              <p:cNvCxnSpPr/>
              <p:nvPr/>
            </p:nvCxnSpPr>
            <p:spPr>
              <a:xfrm flipV="1">
                <a:off x="3044825" y="1005241"/>
                <a:ext cx="107950" cy="223484"/>
              </a:xfrm>
              <a:prstGeom prst="line">
                <a:avLst/>
              </a:prstGeom>
              <a:ln w="9525" cmpd="sng">
                <a:solidFill>
                  <a:srgbClr val="7F7F7F"/>
                </a:solidFill>
              </a:ln>
            </p:spPr>
            <p:style>
              <a:lnRef idx="2">
                <a:schemeClr val="accent1"/>
              </a:lnRef>
              <a:fillRef idx="0">
                <a:schemeClr val="accent1"/>
              </a:fillRef>
              <a:effectRef idx="1">
                <a:schemeClr val="accent1"/>
              </a:effectRef>
              <a:fontRef idx="minor">
                <a:schemeClr val="tx1"/>
              </a:fontRef>
            </p:style>
          </p:cxnSp>
          <p:cxnSp>
            <p:nvCxnSpPr>
              <p:cNvPr id="27" name="Conector recto 26"/>
              <p:cNvCxnSpPr/>
              <p:nvPr/>
            </p:nvCxnSpPr>
            <p:spPr>
              <a:xfrm flipV="1">
                <a:off x="4214366" y="1686998"/>
                <a:ext cx="107950" cy="223484"/>
              </a:xfrm>
              <a:prstGeom prst="line">
                <a:avLst/>
              </a:prstGeom>
              <a:ln w="9525" cmpd="sng">
                <a:solidFill>
                  <a:srgbClr val="7F7F7F"/>
                </a:solidFill>
              </a:ln>
            </p:spPr>
            <p:style>
              <a:lnRef idx="2">
                <a:schemeClr val="accent1"/>
              </a:lnRef>
              <a:fillRef idx="0">
                <a:schemeClr val="accent1"/>
              </a:fillRef>
              <a:effectRef idx="1">
                <a:schemeClr val="accent1"/>
              </a:effectRef>
              <a:fontRef idx="minor">
                <a:schemeClr val="tx1"/>
              </a:fontRef>
            </p:style>
          </p:cxnSp>
        </p:grpSp>
        <p:sp>
          <p:nvSpPr>
            <p:cNvPr id="31" name="CuadroTexto 30"/>
            <p:cNvSpPr txBox="1"/>
            <p:nvPr/>
          </p:nvSpPr>
          <p:spPr>
            <a:xfrm rot="20816069">
              <a:off x="2175553" y="2288360"/>
              <a:ext cx="992273" cy="261610"/>
            </a:xfrm>
            <a:prstGeom prst="rect">
              <a:avLst/>
            </a:prstGeom>
            <a:noFill/>
          </p:spPr>
          <p:txBody>
            <a:bodyPr wrap="none" rtlCol="0">
              <a:spAutoFit/>
              <a:scene3d>
                <a:camera prst="perspectiveContrastingLeftFacing"/>
                <a:lightRig rig="threePt" dir="t"/>
              </a:scene3d>
            </a:bodyPr>
            <a:lstStyle/>
            <a:p>
              <a:r>
                <a:rPr lang="es-ES" sz="1050" dirty="0">
                  <a:latin typeface="Arial"/>
                  <a:cs typeface="Arial"/>
                </a:rPr>
                <a:t>Precipitación</a:t>
              </a:r>
            </a:p>
          </p:txBody>
        </p:sp>
        <p:grpSp>
          <p:nvGrpSpPr>
            <p:cNvPr id="58" name="Agrupar 57"/>
            <p:cNvGrpSpPr/>
            <p:nvPr/>
          </p:nvGrpSpPr>
          <p:grpSpPr>
            <a:xfrm>
              <a:off x="2364645" y="1613330"/>
              <a:ext cx="1792932" cy="898624"/>
              <a:chOff x="677218" y="1258377"/>
              <a:chExt cx="1792932" cy="898624"/>
            </a:xfrm>
          </p:grpSpPr>
          <p:cxnSp>
            <p:nvCxnSpPr>
              <p:cNvPr id="37" name="Conector recto 36"/>
              <p:cNvCxnSpPr/>
              <p:nvPr/>
            </p:nvCxnSpPr>
            <p:spPr>
              <a:xfrm flipV="1">
                <a:off x="2013390"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8" name="Conector recto 37"/>
              <p:cNvCxnSpPr/>
              <p:nvPr/>
            </p:nvCxnSpPr>
            <p:spPr>
              <a:xfrm flipV="1">
                <a:off x="1907704"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9" name="Conector recto 38"/>
              <p:cNvCxnSpPr/>
              <p:nvPr/>
            </p:nvCxnSpPr>
            <p:spPr>
              <a:xfrm flipV="1">
                <a:off x="1797366"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0" name="Conector recto 39"/>
              <p:cNvCxnSpPr/>
              <p:nvPr/>
            </p:nvCxnSpPr>
            <p:spPr>
              <a:xfrm flipV="1">
                <a:off x="1691680"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1" name="Conector recto 40"/>
              <p:cNvCxnSpPr/>
              <p:nvPr/>
            </p:nvCxnSpPr>
            <p:spPr>
              <a:xfrm flipV="1">
                <a:off x="158134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2" name="Conector recto 41"/>
              <p:cNvCxnSpPr/>
              <p:nvPr/>
            </p:nvCxnSpPr>
            <p:spPr>
              <a:xfrm flipV="1">
                <a:off x="1475656"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3" name="Conector recto 42"/>
              <p:cNvCxnSpPr/>
              <p:nvPr/>
            </p:nvCxnSpPr>
            <p:spPr>
              <a:xfrm flipV="1">
                <a:off x="1365318"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4" name="Conector recto 43"/>
              <p:cNvCxnSpPr/>
              <p:nvPr/>
            </p:nvCxnSpPr>
            <p:spPr>
              <a:xfrm flipV="1">
                <a:off x="125963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5" name="Conector recto 44"/>
              <p:cNvCxnSpPr/>
              <p:nvPr/>
            </p:nvCxnSpPr>
            <p:spPr>
              <a:xfrm flipV="1">
                <a:off x="115780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6" name="Conector recto 45"/>
              <p:cNvCxnSpPr/>
              <p:nvPr/>
            </p:nvCxnSpPr>
            <p:spPr>
              <a:xfrm flipV="1">
                <a:off x="1052116"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7" name="Conector recto 46"/>
              <p:cNvCxnSpPr/>
              <p:nvPr/>
            </p:nvCxnSpPr>
            <p:spPr>
              <a:xfrm flipV="1">
                <a:off x="941778"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8" name="Conector recto 47"/>
              <p:cNvCxnSpPr/>
              <p:nvPr/>
            </p:nvCxnSpPr>
            <p:spPr>
              <a:xfrm flipV="1">
                <a:off x="83609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9" name="Conector recto 48"/>
              <p:cNvCxnSpPr/>
              <p:nvPr/>
            </p:nvCxnSpPr>
            <p:spPr>
              <a:xfrm flipV="1">
                <a:off x="708968"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1" name="Conector recto 50"/>
              <p:cNvCxnSpPr/>
              <p:nvPr/>
            </p:nvCxnSpPr>
            <p:spPr>
              <a:xfrm>
                <a:off x="974725" y="1365250"/>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2" name="Conector recto 51"/>
              <p:cNvCxnSpPr/>
              <p:nvPr/>
            </p:nvCxnSpPr>
            <p:spPr>
              <a:xfrm>
                <a:off x="923925" y="1472084"/>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3" name="Conector recto 52"/>
              <p:cNvCxnSpPr/>
              <p:nvPr/>
            </p:nvCxnSpPr>
            <p:spPr>
              <a:xfrm>
                <a:off x="882650" y="1575842"/>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4" name="Conector recto 53"/>
              <p:cNvCxnSpPr/>
              <p:nvPr/>
            </p:nvCxnSpPr>
            <p:spPr>
              <a:xfrm>
                <a:off x="824409" y="1688108"/>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5" name="Conector recto 54"/>
              <p:cNvCxnSpPr/>
              <p:nvPr/>
            </p:nvCxnSpPr>
            <p:spPr>
              <a:xfrm>
                <a:off x="783134" y="1788691"/>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6" name="Conector recto 55"/>
              <p:cNvCxnSpPr/>
              <p:nvPr/>
            </p:nvCxnSpPr>
            <p:spPr>
              <a:xfrm>
                <a:off x="736526" y="1891432"/>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7" name="Conector recto 56"/>
              <p:cNvCxnSpPr/>
              <p:nvPr/>
            </p:nvCxnSpPr>
            <p:spPr>
              <a:xfrm>
                <a:off x="677218" y="1995190"/>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grpSp>
      </p:grpSp>
      <p:grpSp>
        <p:nvGrpSpPr>
          <p:cNvPr id="134" name="Agrupar 133"/>
          <p:cNvGrpSpPr/>
          <p:nvPr/>
        </p:nvGrpSpPr>
        <p:grpSpPr>
          <a:xfrm>
            <a:off x="2127667" y="295496"/>
            <a:ext cx="2116280" cy="992114"/>
            <a:chOff x="1763688" y="295496"/>
            <a:chExt cx="2116280" cy="992114"/>
          </a:xfrm>
        </p:grpSpPr>
        <p:sp>
          <p:nvSpPr>
            <p:cNvPr id="119" name="Paralelogramo 118"/>
            <p:cNvSpPr/>
            <p:nvPr/>
          </p:nvSpPr>
          <p:spPr>
            <a:xfrm>
              <a:off x="1763688" y="295496"/>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112" name="Agrupar 111"/>
            <p:cNvGrpSpPr/>
            <p:nvPr/>
          </p:nvGrpSpPr>
          <p:grpSpPr>
            <a:xfrm>
              <a:off x="1868789" y="332656"/>
              <a:ext cx="1916855" cy="899532"/>
              <a:chOff x="1926004" y="332656"/>
              <a:chExt cx="1916855" cy="899532"/>
            </a:xfrm>
          </p:grpSpPr>
          <p:sp>
            <p:nvSpPr>
              <p:cNvPr id="88" name="Paralelogramo 87"/>
              <p:cNvSpPr/>
              <p:nvPr/>
            </p:nvSpPr>
            <p:spPr>
              <a:xfrm>
                <a:off x="1926004" y="332656"/>
                <a:ext cx="1916855" cy="898624"/>
              </a:xfrm>
              <a:prstGeom prst="parallelogram">
                <a:avLst>
                  <a:gd name="adj" fmla="val 47664"/>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89" name="CuadroTexto 88"/>
              <p:cNvSpPr txBox="1"/>
              <p:nvPr/>
            </p:nvSpPr>
            <p:spPr>
              <a:xfrm rot="20816069">
                <a:off x="2005777" y="978272"/>
                <a:ext cx="603876" cy="253916"/>
              </a:xfrm>
              <a:prstGeom prst="rect">
                <a:avLst/>
              </a:prstGeom>
              <a:noFill/>
            </p:spPr>
            <p:txBody>
              <a:bodyPr wrap="none" rtlCol="0">
                <a:spAutoFit/>
                <a:scene3d>
                  <a:camera prst="perspectiveContrastingLeftFacing"/>
                  <a:lightRig rig="threePt" dir="t"/>
                </a:scene3d>
              </a:bodyPr>
              <a:lstStyle/>
              <a:p>
                <a:r>
                  <a:rPr lang="es-ES" sz="1050" dirty="0">
                    <a:latin typeface="Arial"/>
                    <a:cs typeface="Arial"/>
                  </a:rPr>
                  <a:t>Puntos</a:t>
                </a:r>
              </a:p>
            </p:txBody>
          </p:sp>
          <p:sp>
            <p:nvSpPr>
              <p:cNvPr id="24" name="Elipse 23"/>
              <p:cNvSpPr/>
              <p:nvPr/>
            </p:nvSpPr>
            <p:spPr>
              <a:xfrm>
                <a:off x="2463796" y="486834"/>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0" name="Elipse 89"/>
              <p:cNvSpPr/>
              <p:nvPr/>
            </p:nvSpPr>
            <p:spPr>
              <a:xfrm>
                <a:off x="2616196" y="639234"/>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1" name="Elipse 90"/>
              <p:cNvSpPr/>
              <p:nvPr/>
            </p:nvSpPr>
            <p:spPr>
              <a:xfrm>
                <a:off x="2341077" y="754593"/>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2" name="Elipse 91"/>
              <p:cNvSpPr/>
              <p:nvPr/>
            </p:nvSpPr>
            <p:spPr>
              <a:xfrm>
                <a:off x="2493477" y="906993"/>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3" name="Elipse 92"/>
              <p:cNvSpPr/>
              <p:nvPr/>
            </p:nvSpPr>
            <p:spPr>
              <a:xfrm>
                <a:off x="3275856" y="548680"/>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4" name="Elipse 93"/>
              <p:cNvSpPr/>
              <p:nvPr/>
            </p:nvSpPr>
            <p:spPr>
              <a:xfrm>
                <a:off x="2888248" y="1012230"/>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5" name="Elipse 94"/>
              <p:cNvSpPr/>
              <p:nvPr/>
            </p:nvSpPr>
            <p:spPr>
              <a:xfrm>
                <a:off x="2987824" y="476672"/>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6" name="Elipse 95"/>
              <p:cNvSpPr/>
              <p:nvPr/>
            </p:nvSpPr>
            <p:spPr>
              <a:xfrm>
                <a:off x="3275856" y="1052736"/>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7" name="Elipse 96"/>
              <p:cNvSpPr/>
              <p:nvPr/>
            </p:nvSpPr>
            <p:spPr>
              <a:xfrm>
                <a:off x="3059832" y="764704"/>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grpSp>
      <p:pic>
        <p:nvPicPr>
          <p:cNvPr id="116" name="Imagen 115"/>
          <p:cNvPicPr>
            <a:picLocks noChangeAspect="1"/>
          </p:cNvPicPr>
          <p:nvPr/>
        </p:nvPicPr>
        <p:blipFill rotWithShape="1">
          <a:blip r:embed="rId6">
            <a:clrChange>
              <a:clrFrom>
                <a:srgbClr val="FFFFFF"/>
              </a:clrFrom>
              <a:clrTo>
                <a:srgbClr val="FFFFFF">
                  <a:alpha val="0"/>
                </a:srgbClr>
              </a:clrTo>
            </a:clrChange>
            <a:duotone>
              <a:prstClr val="black"/>
              <a:schemeClr val="accent1">
                <a:tint val="45000"/>
                <a:satMod val="400000"/>
              </a:schemeClr>
            </a:duotone>
          </a:blip>
          <a:srcRect l="3488" t="3488" r="3488" b="3488"/>
          <a:stretch/>
        </p:blipFill>
        <p:spPr>
          <a:xfrm>
            <a:off x="5074215" y="3494717"/>
            <a:ext cx="979452" cy="497500"/>
          </a:xfrm>
          <a:prstGeom prst="rect">
            <a:avLst/>
          </a:prstGeom>
        </p:spPr>
      </p:pic>
      <p:pic>
        <p:nvPicPr>
          <p:cNvPr id="117" name="Imagen 116"/>
          <p:cNvPicPr>
            <a:picLocks noChangeAspect="1"/>
          </p:cNvPicPr>
          <p:nvPr/>
        </p:nvPicPr>
        <p:blipFill>
          <a:blip r:embed="rId7">
            <a:clrChange>
              <a:clrFrom>
                <a:srgbClr val="FFFFFF"/>
              </a:clrFrom>
              <a:clrTo>
                <a:srgbClr val="FFFFFF">
                  <a:alpha val="0"/>
                </a:srgbClr>
              </a:clrTo>
            </a:clrChange>
            <a:duotone>
              <a:prstClr val="black"/>
              <a:schemeClr val="accent6">
                <a:tint val="45000"/>
                <a:satMod val="400000"/>
              </a:schemeClr>
            </a:duotone>
          </a:blip>
          <a:stretch>
            <a:fillRect/>
          </a:stretch>
        </p:blipFill>
        <p:spPr>
          <a:xfrm>
            <a:off x="6720612" y="3469061"/>
            <a:ext cx="929010" cy="721349"/>
          </a:xfrm>
          <a:prstGeom prst="rect">
            <a:avLst/>
          </a:prstGeom>
        </p:spPr>
      </p:pic>
      <p:grpSp>
        <p:nvGrpSpPr>
          <p:cNvPr id="4" name="Agrupar 3"/>
          <p:cNvGrpSpPr/>
          <p:nvPr/>
        </p:nvGrpSpPr>
        <p:grpSpPr>
          <a:xfrm>
            <a:off x="1240873" y="540364"/>
            <a:ext cx="1049110" cy="736712"/>
            <a:chOff x="1240873" y="540364"/>
            <a:chExt cx="1049110" cy="736712"/>
          </a:xfrm>
        </p:grpSpPr>
        <p:sp>
          <p:nvSpPr>
            <p:cNvPr id="13" name="Rombo 12"/>
            <p:cNvSpPr/>
            <p:nvPr/>
          </p:nvSpPr>
          <p:spPr>
            <a:xfrm>
              <a:off x="1240873" y="540364"/>
              <a:ext cx="742950" cy="736712"/>
            </a:xfrm>
            <a:prstGeom prst="diamond">
              <a:avLst/>
            </a:prstGeom>
            <a:solidFill>
              <a:schemeClr val="tx2">
                <a:lumMod val="60000"/>
                <a:lumOff val="40000"/>
              </a:schemeClr>
            </a:solidFill>
            <a:ln w="190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s-ES" sz="700" b="1" dirty="0">
                  <a:solidFill>
                    <a:schemeClr val="bg1"/>
                  </a:solidFill>
                  <a:latin typeface="Arial"/>
                  <a:cs typeface="Arial"/>
                </a:rPr>
                <a:t>Crear capa de puntos</a:t>
              </a:r>
            </a:p>
          </p:txBody>
        </p:sp>
        <p:cxnSp>
          <p:nvCxnSpPr>
            <p:cNvPr id="142" name="Conector recto de flecha 141"/>
            <p:cNvCxnSpPr>
              <a:stCxn id="13" idx="3"/>
            </p:cNvCxnSpPr>
            <p:nvPr/>
          </p:nvCxnSpPr>
          <p:spPr>
            <a:xfrm>
              <a:off x="1983823" y="908720"/>
              <a:ext cx="306160" cy="4581"/>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grpSp>
      <p:cxnSp>
        <p:nvCxnSpPr>
          <p:cNvPr id="143" name="Conector recto de flecha 142"/>
          <p:cNvCxnSpPr/>
          <p:nvPr/>
        </p:nvCxnSpPr>
        <p:spPr>
          <a:xfrm>
            <a:off x="3995936" y="908720"/>
            <a:ext cx="306160" cy="4581"/>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44" name="Conector recto de flecha 143"/>
          <p:cNvCxnSpPr/>
          <p:nvPr/>
        </p:nvCxnSpPr>
        <p:spPr>
          <a:xfrm>
            <a:off x="5044306" y="908720"/>
            <a:ext cx="306160" cy="4581"/>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5" name="Agrupar 4"/>
          <p:cNvGrpSpPr/>
          <p:nvPr/>
        </p:nvGrpSpPr>
        <p:grpSpPr>
          <a:xfrm>
            <a:off x="269384" y="1930795"/>
            <a:ext cx="2201177" cy="1545834"/>
            <a:chOff x="269384" y="1930795"/>
            <a:chExt cx="2201177" cy="1545834"/>
          </a:xfrm>
        </p:grpSpPr>
        <p:sp>
          <p:nvSpPr>
            <p:cNvPr id="14" name="Rectángulo 13"/>
            <p:cNvSpPr/>
            <p:nvPr/>
          </p:nvSpPr>
          <p:spPr>
            <a:xfrm>
              <a:off x="269384" y="2586979"/>
              <a:ext cx="683895" cy="427760"/>
            </a:xfrm>
            <a:prstGeom prst="rect">
              <a:avLst/>
            </a:prstGeom>
            <a:solidFill>
              <a:schemeClr val="tx2">
                <a:lumMod val="60000"/>
                <a:lumOff val="40000"/>
              </a:schemeClr>
            </a:solidFill>
            <a:ln w="190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s-ES" sz="700" b="1" dirty="0">
                  <a:solidFill>
                    <a:schemeClr val="bg1"/>
                  </a:solidFill>
                  <a:latin typeface="Arial"/>
                  <a:cs typeface="Arial"/>
                </a:rPr>
                <a:t>WorldClim</a:t>
              </a:r>
            </a:p>
          </p:txBody>
        </p:sp>
        <p:sp>
          <p:nvSpPr>
            <p:cNvPr id="139" name="Rombo 138"/>
            <p:cNvSpPr/>
            <p:nvPr/>
          </p:nvSpPr>
          <p:spPr>
            <a:xfrm>
              <a:off x="1163408" y="2348880"/>
              <a:ext cx="921840" cy="914100"/>
            </a:xfrm>
            <a:prstGeom prst="diamond">
              <a:avLst/>
            </a:prstGeom>
            <a:solidFill>
              <a:schemeClr val="tx2">
                <a:lumMod val="60000"/>
                <a:lumOff val="40000"/>
              </a:schemeClr>
            </a:solidFill>
            <a:ln w="190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s-ES" sz="700" b="1" dirty="0">
                  <a:solidFill>
                    <a:schemeClr val="bg1"/>
                  </a:solidFill>
                  <a:latin typeface="Arial"/>
                  <a:cs typeface="Arial"/>
                </a:rPr>
                <a:t>Descarga web</a:t>
              </a:r>
            </a:p>
          </p:txBody>
        </p:sp>
        <p:cxnSp>
          <p:nvCxnSpPr>
            <p:cNvPr id="145" name="Conector recto de flecha 144"/>
            <p:cNvCxnSpPr>
              <a:stCxn id="14" idx="3"/>
              <a:endCxn id="139" idx="1"/>
            </p:cNvCxnSpPr>
            <p:nvPr/>
          </p:nvCxnSpPr>
          <p:spPr>
            <a:xfrm>
              <a:off x="953279" y="2800859"/>
              <a:ext cx="210129" cy="5071"/>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48" name="Conector recto de flecha 147"/>
            <p:cNvCxnSpPr/>
            <p:nvPr/>
          </p:nvCxnSpPr>
          <p:spPr>
            <a:xfrm flipV="1">
              <a:off x="1801717" y="1930795"/>
              <a:ext cx="668844" cy="612270"/>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50" name="Conector recto de flecha 149"/>
            <p:cNvCxnSpPr/>
            <p:nvPr/>
          </p:nvCxnSpPr>
          <p:spPr>
            <a:xfrm>
              <a:off x="1879600" y="3014739"/>
              <a:ext cx="502427" cy="461890"/>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16" name="Agrupar 15"/>
          <p:cNvGrpSpPr/>
          <p:nvPr/>
        </p:nvGrpSpPr>
        <p:grpSpPr>
          <a:xfrm>
            <a:off x="185311" y="4235263"/>
            <a:ext cx="2202757" cy="914100"/>
            <a:chOff x="185311" y="4235263"/>
            <a:chExt cx="2202757" cy="914100"/>
          </a:xfrm>
        </p:grpSpPr>
        <p:pic>
          <p:nvPicPr>
            <p:cNvPr id="15" name="Imagen 14" descr="Screen Shot 2019-09-28 at 17.11.00.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85311" y="4577033"/>
              <a:ext cx="877440" cy="225289"/>
            </a:xfrm>
            <a:prstGeom prst="rect">
              <a:avLst/>
            </a:prstGeom>
            <a:noFill/>
            <a:ln w="28575" cmpd="sng">
              <a:noFill/>
            </a:ln>
            <a:effectLst/>
          </p:spPr>
        </p:pic>
        <p:sp>
          <p:nvSpPr>
            <p:cNvPr id="84" name="Rombo 83"/>
            <p:cNvSpPr/>
            <p:nvPr/>
          </p:nvSpPr>
          <p:spPr>
            <a:xfrm>
              <a:off x="1163408" y="4235263"/>
              <a:ext cx="921840" cy="914100"/>
            </a:xfrm>
            <a:prstGeom prst="diamond">
              <a:avLst/>
            </a:prstGeom>
            <a:solidFill>
              <a:schemeClr val="tx2">
                <a:lumMod val="60000"/>
                <a:lumOff val="40000"/>
              </a:schemeClr>
            </a:solidFill>
            <a:ln w="190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s-ES" sz="700" b="1" dirty="0">
                  <a:solidFill>
                    <a:schemeClr val="bg1"/>
                  </a:solidFill>
                  <a:latin typeface="Arial"/>
                  <a:cs typeface="Arial"/>
                </a:rPr>
                <a:t>Descarga web</a:t>
              </a:r>
            </a:p>
          </p:txBody>
        </p:sp>
        <p:cxnSp>
          <p:nvCxnSpPr>
            <p:cNvPr id="152" name="Conector recto de flecha 151"/>
            <p:cNvCxnSpPr/>
            <p:nvPr/>
          </p:nvCxnSpPr>
          <p:spPr>
            <a:xfrm>
              <a:off x="1007666" y="4691236"/>
              <a:ext cx="210129" cy="5071"/>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53" name="Conector recto de flecha 152"/>
            <p:cNvCxnSpPr>
              <a:stCxn id="84" idx="3"/>
              <a:endCxn id="132" idx="5"/>
            </p:cNvCxnSpPr>
            <p:nvPr/>
          </p:nvCxnSpPr>
          <p:spPr>
            <a:xfrm>
              <a:off x="2085248" y="4692313"/>
              <a:ext cx="302820" cy="2188"/>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grpSp>
      <p:sp>
        <p:nvSpPr>
          <p:cNvPr id="161" name="Forma libre 160"/>
          <p:cNvSpPr/>
          <p:nvPr/>
        </p:nvSpPr>
        <p:spPr>
          <a:xfrm>
            <a:off x="4026765" y="1306000"/>
            <a:ext cx="753392" cy="3366846"/>
          </a:xfrm>
          <a:custGeom>
            <a:avLst/>
            <a:gdLst>
              <a:gd name="connsiteX0" fmla="*/ 0 w 646939"/>
              <a:gd name="connsiteY0" fmla="*/ 3366846 h 3366846"/>
              <a:gd name="connsiteX1" fmla="*/ 646939 w 646939"/>
              <a:gd name="connsiteY1" fmla="*/ 3354864 h 3366846"/>
              <a:gd name="connsiteX2" fmla="*/ 622978 w 646939"/>
              <a:gd name="connsiteY2" fmla="*/ 0 h 3366846"/>
            </a:gdLst>
            <a:ahLst/>
            <a:cxnLst>
              <a:cxn ang="0">
                <a:pos x="connsiteX0" y="connsiteY0"/>
              </a:cxn>
              <a:cxn ang="0">
                <a:pos x="connsiteX1" y="connsiteY1"/>
              </a:cxn>
              <a:cxn ang="0">
                <a:pos x="connsiteX2" y="connsiteY2"/>
              </a:cxn>
            </a:cxnLst>
            <a:rect l="l" t="t" r="r" b="b"/>
            <a:pathLst>
              <a:path w="646939" h="3366846">
                <a:moveTo>
                  <a:pt x="0" y="3366846"/>
                </a:moveTo>
                <a:lnTo>
                  <a:pt x="646939" y="3354864"/>
                </a:lnTo>
                <a:lnTo>
                  <a:pt x="622978" y="0"/>
                </a:lnTo>
              </a:path>
            </a:pathLst>
          </a:cu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sp>
        <p:nvSpPr>
          <p:cNvPr id="162" name="Forma libre 161"/>
          <p:cNvSpPr/>
          <p:nvPr/>
        </p:nvSpPr>
        <p:spPr>
          <a:xfrm>
            <a:off x="4011257" y="1306000"/>
            <a:ext cx="658919" cy="2144717"/>
          </a:xfrm>
          <a:custGeom>
            <a:avLst/>
            <a:gdLst>
              <a:gd name="connsiteX0" fmla="*/ 0 w 658919"/>
              <a:gd name="connsiteY0" fmla="*/ 2084808 h 2084808"/>
              <a:gd name="connsiteX1" fmla="*/ 658919 w 658919"/>
              <a:gd name="connsiteY1" fmla="*/ 2072826 h 2084808"/>
              <a:gd name="connsiteX2" fmla="*/ 646939 w 658919"/>
              <a:gd name="connsiteY2" fmla="*/ 0 h 2084808"/>
            </a:gdLst>
            <a:ahLst/>
            <a:cxnLst>
              <a:cxn ang="0">
                <a:pos x="connsiteX0" y="connsiteY0"/>
              </a:cxn>
              <a:cxn ang="0">
                <a:pos x="connsiteX1" y="connsiteY1"/>
              </a:cxn>
              <a:cxn ang="0">
                <a:pos x="connsiteX2" y="connsiteY2"/>
              </a:cxn>
            </a:cxnLst>
            <a:rect l="l" t="t" r="r" b="b"/>
            <a:pathLst>
              <a:path w="658919" h="2084808">
                <a:moveTo>
                  <a:pt x="0" y="2084808"/>
                </a:moveTo>
                <a:lnTo>
                  <a:pt x="658919" y="2072826"/>
                </a:lnTo>
                <a:cubicBezTo>
                  <a:pt x="654926" y="1381884"/>
                  <a:pt x="650932" y="690942"/>
                  <a:pt x="646939" y="0"/>
                </a:cubicBezTo>
              </a:path>
            </a:pathLst>
          </a:cu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sp>
        <p:nvSpPr>
          <p:cNvPr id="163" name="Forma libre 162"/>
          <p:cNvSpPr/>
          <p:nvPr/>
        </p:nvSpPr>
        <p:spPr>
          <a:xfrm>
            <a:off x="3993919" y="1306000"/>
            <a:ext cx="548962" cy="819094"/>
          </a:xfrm>
          <a:custGeom>
            <a:avLst/>
            <a:gdLst>
              <a:gd name="connsiteX0" fmla="*/ 0 w 658919"/>
              <a:gd name="connsiteY0" fmla="*/ 2084808 h 2084808"/>
              <a:gd name="connsiteX1" fmla="*/ 658919 w 658919"/>
              <a:gd name="connsiteY1" fmla="*/ 2072826 h 2084808"/>
              <a:gd name="connsiteX2" fmla="*/ 646939 w 658919"/>
              <a:gd name="connsiteY2" fmla="*/ 0 h 2084808"/>
            </a:gdLst>
            <a:ahLst/>
            <a:cxnLst>
              <a:cxn ang="0">
                <a:pos x="connsiteX0" y="connsiteY0"/>
              </a:cxn>
              <a:cxn ang="0">
                <a:pos x="connsiteX1" y="connsiteY1"/>
              </a:cxn>
              <a:cxn ang="0">
                <a:pos x="connsiteX2" y="connsiteY2"/>
              </a:cxn>
            </a:cxnLst>
            <a:rect l="l" t="t" r="r" b="b"/>
            <a:pathLst>
              <a:path w="658919" h="2084808">
                <a:moveTo>
                  <a:pt x="0" y="2084808"/>
                </a:moveTo>
                <a:lnTo>
                  <a:pt x="658919" y="2072826"/>
                </a:lnTo>
                <a:cubicBezTo>
                  <a:pt x="654926" y="1381884"/>
                  <a:pt x="650932" y="690942"/>
                  <a:pt x="646939" y="0"/>
                </a:cubicBezTo>
              </a:path>
            </a:pathLst>
          </a:cu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sp>
        <p:nvSpPr>
          <p:cNvPr id="156" name="Rombo 155"/>
          <p:cNvSpPr/>
          <p:nvPr/>
        </p:nvSpPr>
        <p:spPr>
          <a:xfrm>
            <a:off x="4296198" y="524108"/>
            <a:ext cx="742950" cy="769224"/>
          </a:xfrm>
          <a:prstGeom prst="diamond">
            <a:avLst/>
          </a:prstGeom>
          <a:solidFill>
            <a:schemeClr val="tx2">
              <a:lumMod val="60000"/>
              <a:lumOff val="40000"/>
            </a:schemeClr>
          </a:solidFill>
          <a:ln w="190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s-ES" sz="700" b="1" dirty="0">
                <a:solidFill>
                  <a:schemeClr val="bg1"/>
                </a:solidFill>
                <a:latin typeface="Arial"/>
                <a:cs typeface="Arial"/>
              </a:rPr>
              <a:t>Extraer valores de cada píxel</a:t>
            </a:r>
          </a:p>
        </p:txBody>
      </p:sp>
      <p:grpSp>
        <p:nvGrpSpPr>
          <p:cNvPr id="82" name="Agrupar 81"/>
          <p:cNvGrpSpPr/>
          <p:nvPr/>
        </p:nvGrpSpPr>
        <p:grpSpPr>
          <a:xfrm>
            <a:off x="5400400" y="4007288"/>
            <a:ext cx="250916" cy="250916"/>
            <a:chOff x="5581464" y="4190410"/>
            <a:chExt cx="250916" cy="250916"/>
          </a:xfrm>
        </p:grpSpPr>
        <p:sp>
          <p:nvSpPr>
            <p:cNvPr id="11" name="Elipse 10"/>
            <p:cNvSpPr/>
            <p:nvPr/>
          </p:nvSpPr>
          <p:spPr>
            <a:xfrm>
              <a:off x="5581464" y="4190410"/>
              <a:ext cx="250916" cy="250916"/>
            </a:xfrm>
            <a:prstGeom prst="ellipse">
              <a:avLst/>
            </a:prstGeom>
            <a:solidFill>
              <a:srgbClr val="9C3F9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dirty="0"/>
            </a:p>
          </p:txBody>
        </p:sp>
        <p:sp>
          <p:nvSpPr>
            <p:cNvPr id="80" name="CuadroTexto 79"/>
            <p:cNvSpPr txBox="1"/>
            <p:nvPr/>
          </p:nvSpPr>
          <p:spPr>
            <a:xfrm>
              <a:off x="5581510" y="4208146"/>
              <a:ext cx="250825" cy="215444"/>
            </a:xfrm>
            <a:prstGeom prst="rect">
              <a:avLst/>
            </a:prstGeom>
            <a:noFill/>
          </p:spPr>
          <p:txBody>
            <a:bodyPr wrap="square" lIns="0" tIns="0" rIns="0" bIns="0" rtlCol="0">
              <a:spAutoFit/>
            </a:bodyPr>
            <a:lstStyle/>
            <a:p>
              <a:pPr algn="ctr"/>
              <a:r>
                <a:rPr lang="es-ES" sz="1400" dirty="0">
                  <a:solidFill>
                    <a:schemeClr val="bg1"/>
                  </a:solidFill>
                  <a:latin typeface="Arial"/>
                  <a:cs typeface="Arial"/>
                </a:rPr>
                <a:t>1</a:t>
              </a:r>
            </a:p>
          </p:txBody>
        </p:sp>
      </p:grpSp>
      <p:grpSp>
        <p:nvGrpSpPr>
          <p:cNvPr id="160" name="Agrupar 159"/>
          <p:cNvGrpSpPr/>
          <p:nvPr/>
        </p:nvGrpSpPr>
        <p:grpSpPr>
          <a:xfrm>
            <a:off x="1043608" y="404664"/>
            <a:ext cx="250916" cy="250916"/>
            <a:chOff x="5581464" y="4190410"/>
            <a:chExt cx="250916" cy="250916"/>
          </a:xfrm>
        </p:grpSpPr>
        <p:sp>
          <p:nvSpPr>
            <p:cNvPr id="164" name="Elipse 163"/>
            <p:cNvSpPr/>
            <p:nvPr/>
          </p:nvSpPr>
          <p:spPr>
            <a:xfrm>
              <a:off x="5581464" y="4190410"/>
              <a:ext cx="250916" cy="250916"/>
            </a:xfrm>
            <a:prstGeom prst="ellipse">
              <a:avLst/>
            </a:prstGeom>
            <a:solidFill>
              <a:srgbClr val="9C3F9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dirty="0"/>
            </a:p>
          </p:txBody>
        </p:sp>
        <p:sp>
          <p:nvSpPr>
            <p:cNvPr id="165" name="CuadroTexto 164"/>
            <p:cNvSpPr txBox="1"/>
            <p:nvPr/>
          </p:nvSpPr>
          <p:spPr>
            <a:xfrm>
              <a:off x="5581510" y="4208146"/>
              <a:ext cx="250825" cy="215444"/>
            </a:xfrm>
            <a:prstGeom prst="rect">
              <a:avLst/>
            </a:prstGeom>
            <a:noFill/>
          </p:spPr>
          <p:txBody>
            <a:bodyPr wrap="square" lIns="0" tIns="0" rIns="0" bIns="0" rtlCol="0">
              <a:spAutoFit/>
            </a:bodyPr>
            <a:lstStyle/>
            <a:p>
              <a:pPr algn="ctr"/>
              <a:r>
                <a:rPr lang="es-ES" sz="1400" dirty="0">
                  <a:solidFill>
                    <a:schemeClr val="bg1"/>
                  </a:solidFill>
                  <a:latin typeface="Arial"/>
                  <a:cs typeface="Arial"/>
                </a:rPr>
                <a:t>2</a:t>
              </a:r>
            </a:p>
          </p:txBody>
        </p:sp>
      </p:grpSp>
      <p:grpSp>
        <p:nvGrpSpPr>
          <p:cNvPr id="166" name="Agrupar 165"/>
          <p:cNvGrpSpPr/>
          <p:nvPr/>
        </p:nvGrpSpPr>
        <p:grpSpPr>
          <a:xfrm>
            <a:off x="4262258" y="404664"/>
            <a:ext cx="250916" cy="250916"/>
            <a:chOff x="5581464" y="4190410"/>
            <a:chExt cx="250916" cy="250916"/>
          </a:xfrm>
        </p:grpSpPr>
        <p:sp>
          <p:nvSpPr>
            <p:cNvPr id="167" name="Elipse 166"/>
            <p:cNvSpPr/>
            <p:nvPr/>
          </p:nvSpPr>
          <p:spPr>
            <a:xfrm>
              <a:off x="5581464" y="4190410"/>
              <a:ext cx="250916" cy="250916"/>
            </a:xfrm>
            <a:prstGeom prst="ellipse">
              <a:avLst/>
            </a:prstGeom>
            <a:solidFill>
              <a:srgbClr val="9C3F9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dirty="0"/>
            </a:p>
          </p:txBody>
        </p:sp>
        <p:sp>
          <p:nvSpPr>
            <p:cNvPr id="168" name="CuadroTexto 167"/>
            <p:cNvSpPr txBox="1"/>
            <p:nvPr/>
          </p:nvSpPr>
          <p:spPr>
            <a:xfrm>
              <a:off x="5581510" y="4208146"/>
              <a:ext cx="250825" cy="215444"/>
            </a:xfrm>
            <a:prstGeom prst="rect">
              <a:avLst/>
            </a:prstGeom>
            <a:noFill/>
          </p:spPr>
          <p:txBody>
            <a:bodyPr wrap="square" lIns="0" tIns="0" rIns="0" bIns="0" rtlCol="0">
              <a:spAutoFit/>
            </a:bodyPr>
            <a:lstStyle/>
            <a:p>
              <a:pPr algn="ctr"/>
              <a:r>
                <a:rPr lang="es-ES" sz="1400" dirty="0">
                  <a:solidFill>
                    <a:schemeClr val="bg1"/>
                  </a:solidFill>
                  <a:latin typeface="Arial"/>
                  <a:cs typeface="Arial"/>
                </a:rPr>
                <a:t>3</a:t>
              </a:r>
            </a:p>
          </p:txBody>
        </p:sp>
      </p:grpSp>
      <p:grpSp>
        <p:nvGrpSpPr>
          <p:cNvPr id="169" name="Agrupar 168"/>
          <p:cNvGrpSpPr/>
          <p:nvPr/>
        </p:nvGrpSpPr>
        <p:grpSpPr>
          <a:xfrm>
            <a:off x="5234127" y="1929092"/>
            <a:ext cx="250916" cy="250916"/>
            <a:chOff x="5581464" y="4190410"/>
            <a:chExt cx="250916" cy="250916"/>
          </a:xfrm>
        </p:grpSpPr>
        <p:sp>
          <p:nvSpPr>
            <p:cNvPr id="170" name="Elipse 169"/>
            <p:cNvSpPr/>
            <p:nvPr/>
          </p:nvSpPr>
          <p:spPr>
            <a:xfrm>
              <a:off x="5581464" y="4190410"/>
              <a:ext cx="250916" cy="250916"/>
            </a:xfrm>
            <a:prstGeom prst="ellipse">
              <a:avLst/>
            </a:prstGeom>
            <a:solidFill>
              <a:srgbClr val="9C3F9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dirty="0"/>
            </a:p>
          </p:txBody>
        </p:sp>
        <p:sp>
          <p:nvSpPr>
            <p:cNvPr id="171" name="CuadroTexto 170"/>
            <p:cNvSpPr txBox="1"/>
            <p:nvPr/>
          </p:nvSpPr>
          <p:spPr>
            <a:xfrm>
              <a:off x="5581510" y="4208146"/>
              <a:ext cx="250825" cy="215444"/>
            </a:xfrm>
            <a:prstGeom prst="rect">
              <a:avLst/>
            </a:prstGeom>
            <a:noFill/>
          </p:spPr>
          <p:txBody>
            <a:bodyPr wrap="square" lIns="0" tIns="0" rIns="0" bIns="0" rtlCol="0">
              <a:spAutoFit/>
            </a:bodyPr>
            <a:lstStyle/>
            <a:p>
              <a:pPr algn="ctr"/>
              <a:r>
                <a:rPr lang="es-ES" sz="1400" dirty="0">
                  <a:solidFill>
                    <a:schemeClr val="bg1"/>
                  </a:solidFill>
                  <a:latin typeface="Arial"/>
                  <a:cs typeface="Arial"/>
                </a:rPr>
                <a:t>4</a:t>
              </a:r>
            </a:p>
          </p:txBody>
        </p:sp>
      </p:grpSp>
      <p:grpSp>
        <p:nvGrpSpPr>
          <p:cNvPr id="172" name="Agrupar 171"/>
          <p:cNvGrpSpPr/>
          <p:nvPr/>
        </p:nvGrpSpPr>
        <p:grpSpPr>
          <a:xfrm>
            <a:off x="8181961" y="301236"/>
            <a:ext cx="250916" cy="250916"/>
            <a:chOff x="5581464" y="4190410"/>
            <a:chExt cx="250916" cy="250916"/>
          </a:xfrm>
        </p:grpSpPr>
        <p:sp>
          <p:nvSpPr>
            <p:cNvPr id="173" name="Elipse 172"/>
            <p:cNvSpPr/>
            <p:nvPr/>
          </p:nvSpPr>
          <p:spPr>
            <a:xfrm>
              <a:off x="5581464" y="4190410"/>
              <a:ext cx="250916" cy="250916"/>
            </a:xfrm>
            <a:prstGeom prst="ellipse">
              <a:avLst/>
            </a:prstGeom>
            <a:solidFill>
              <a:srgbClr val="9C3F9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dirty="0"/>
            </a:p>
          </p:txBody>
        </p:sp>
        <p:sp>
          <p:nvSpPr>
            <p:cNvPr id="174" name="CuadroTexto 173"/>
            <p:cNvSpPr txBox="1"/>
            <p:nvPr/>
          </p:nvSpPr>
          <p:spPr>
            <a:xfrm>
              <a:off x="5581510" y="4208146"/>
              <a:ext cx="250825" cy="215444"/>
            </a:xfrm>
            <a:prstGeom prst="rect">
              <a:avLst/>
            </a:prstGeom>
            <a:noFill/>
          </p:spPr>
          <p:txBody>
            <a:bodyPr wrap="square" lIns="0" tIns="0" rIns="0" bIns="0" rtlCol="0">
              <a:spAutoFit/>
            </a:bodyPr>
            <a:lstStyle/>
            <a:p>
              <a:pPr algn="ctr"/>
              <a:r>
                <a:rPr lang="es-ES" sz="1400" dirty="0">
                  <a:solidFill>
                    <a:schemeClr val="bg1"/>
                  </a:solidFill>
                  <a:latin typeface="Arial"/>
                  <a:cs typeface="Arial"/>
                </a:rPr>
                <a:t>5</a:t>
              </a:r>
            </a:p>
          </p:txBody>
        </p:sp>
      </p:grpSp>
      <p:grpSp>
        <p:nvGrpSpPr>
          <p:cNvPr id="180" name="Agrupar 188">
            <a:extLst>
              <a:ext uri="{FF2B5EF4-FFF2-40B4-BE49-F238E27FC236}">
                <a16:creationId xmlns:a16="http://schemas.microsoft.com/office/drawing/2014/main" id="{E7613FEC-7F9B-0E48-9F82-08CCCB5DBEB5}"/>
              </a:ext>
            </a:extLst>
          </p:cNvPr>
          <p:cNvGrpSpPr/>
          <p:nvPr/>
        </p:nvGrpSpPr>
        <p:grpSpPr>
          <a:xfrm flipV="1">
            <a:off x="2639272" y="476672"/>
            <a:ext cx="999469" cy="4524266"/>
            <a:chOff x="2655456" y="476672"/>
            <a:chExt cx="999469" cy="5841537"/>
          </a:xfrm>
        </p:grpSpPr>
        <p:cxnSp>
          <p:nvCxnSpPr>
            <p:cNvPr id="181" name="Conector recto de flecha 179">
              <a:extLst>
                <a:ext uri="{FF2B5EF4-FFF2-40B4-BE49-F238E27FC236}">
                  <a16:creationId xmlns:a16="http://schemas.microsoft.com/office/drawing/2014/main" id="{97F7904B-B2C5-8C4C-A33A-574F90493656}"/>
                </a:ext>
              </a:extLst>
            </p:cNvPr>
            <p:cNvCxnSpPr/>
            <p:nvPr/>
          </p:nvCxnSpPr>
          <p:spPr>
            <a:xfrm>
              <a:off x="2655456" y="762208"/>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82" name="Conector recto de flecha 180">
              <a:extLst>
                <a:ext uri="{FF2B5EF4-FFF2-40B4-BE49-F238E27FC236}">
                  <a16:creationId xmlns:a16="http://schemas.microsoft.com/office/drawing/2014/main" id="{CD8666DF-5E08-FE46-B6BC-54AF3DD05719}"/>
                </a:ext>
              </a:extLst>
            </p:cNvPr>
            <p:cNvCxnSpPr/>
            <p:nvPr/>
          </p:nvCxnSpPr>
          <p:spPr>
            <a:xfrm>
              <a:off x="2771800" y="476672"/>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83" name="Conector recto de flecha 181">
              <a:extLst>
                <a:ext uri="{FF2B5EF4-FFF2-40B4-BE49-F238E27FC236}">
                  <a16:creationId xmlns:a16="http://schemas.microsoft.com/office/drawing/2014/main" id="{0C769168-844E-674D-8700-AC4D78F9FF11}"/>
                </a:ext>
              </a:extLst>
            </p:cNvPr>
            <p:cNvCxnSpPr/>
            <p:nvPr/>
          </p:nvCxnSpPr>
          <p:spPr>
            <a:xfrm>
              <a:off x="2831828" y="944782"/>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84" name="Conector recto de flecha 182">
              <a:extLst>
                <a:ext uri="{FF2B5EF4-FFF2-40B4-BE49-F238E27FC236}">
                  <a16:creationId xmlns:a16="http://schemas.microsoft.com/office/drawing/2014/main" id="{4AD4E89E-78BC-364C-865F-56A1AB6A5E5E}"/>
                </a:ext>
              </a:extLst>
            </p:cNvPr>
            <p:cNvCxnSpPr/>
            <p:nvPr/>
          </p:nvCxnSpPr>
          <p:spPr>
            <a:xfrm>
              <a:off x="2947111" y="646849"/>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85" name="Conector recto de flecha 183">
              <a:extLst>
                <a:ext uri="{FF2B5EF4-FFF2-40B4-BE49-F238E27FC236}">
                  <a16:creationId xmlns:a16="http://schemas.microsoft.com/office/drawing/2014/main" id="{BD33371A-0013-084C-9E39-D7605E77D18C}"/>
                </a:ext>
              </a:extLst>
            </p:cNvPr>
            <p:cNvCxnSpPr/>
            <p:nvPr/>
          </p:nvCxnSpPr>
          <p:spPr>
            <a:xfrm>
              <a:off x="3206370" y="1026895"/>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86" name="Conector recto de flecha 184">
              <a:extLst>
                <a:ext uri="{FF2B5EF4-FFF2-40B4-BE49-F238E27FC236}">
                  <a16:creationId xmlns:a16="http://schemas.microsoft.com/office/drawing/2014/main" id="{9FBDC19A-0416-584B-A8CB-9D5490442755}"/>
                </a:ext>
              </a:extLst>
            </p:cNvPr>
            <p:cNvCxnSpPr/>
            <p:nvPr/>
          </p:nvCxnSpPr>
          <p:spPr>
            <a:xfrm>
              <a:off x="3303663" y="476672"/>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87" name="Conector recto de flecha 185">
              <a:extLst>
                <a:ext uri="{FF2B5EF4-FFF2-40B4-BE49-F238E27FC236}">
                  <a16:creationId xmlns:a16="http://schemas.microsoft.com/office/drawing/2014/main" id="{95EA0D1C-1AB5-ED4E-B26A-72269A253A6A}"/>
                </a:ext>
              </a:extLst>
            </p:cNvPr>
            <p:cNvCxnSpPr/>
            <p:nvPr/>
          </p:nvCxnSpPr>
          <p:spPr>
            <a:xfrm>
              <a:off x="3383794" y="797818"/>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88" name="Conector recto de flecha 186">
              <a:extLst>
                <a:ext uri="{FF2B5EF4-FFF2-40B4-BE49-F238E27FC236}">
                  <a16:creationId xmlns:a16="http://schemas.microsoft.com/office/drawing/2014/main" id="{2EF5714A-9170-1544-A456-0A0E660837CF}"/>
                </a:ext>
              </a:extLst>
            </p:cNvPr>
            <p:cNvCxnSpPr/>
            <p:nvPr/>
          </p:nvCxnSpPr>
          <p:spPr>
            <a:xfrm>
              <a:off x="3611798" y="605708"/>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89" name="Conector recto de flecha 187">
              <a:extLst>
                <a:ext uri="{FF2B5EF4-FFF2-40B4-BE49-F238E27FC236}">
                  <a16:creationId xmlns:a16="http://schemas.microsoft.com/office/drawing/2014/main" id="{3CBB1D4B-9666-F642-A3FA-FE8CC7163989}"/>
                </a:ext>
              </a:extLst>
            </p:cNvPr>
            <p:cNvCxnSpPr/>
            <p:nvPr/>
          </p:nvCxnSpPr>
          <p:spPr>
            <a:xfrm>
              <a:off x="3596079" y="1069929"/>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grpSp>
      <p:graphicFrame>
        <p:nvGraphicFramePr>
          <p:cNvPr id="190" name="Tabla 58">
            <a:extLst>
              <a:ext uri="{FF2B5EF4-FFF2-40B4-BE49-F238E27FC236}">
                <a16:creationId xmlns:a16="http://schemas.microsoft.com/office/drawing/2014/main" id="{AA0292D4-00C1-EC4C-886F-5A5255128719}"/>
              </a:ext>
            </a:extLst>
          </p:cNvPr>
          <p:cNvGraphicFramePr>
            <a:graphicFrameLocks noGrp="1"/>
          </p:cNvGraphicFramePr>
          <p:nvPr>
            <p:extLst>
              <p:ext uri="{D42A27DB-BD31-4B8C-83A1-F6EECF244321}">
                <p14:modId xmlns:p14="http://schemas.microsoft.com/office/powerpoint/2010/main" val="17233184"/>
              </p:ext>
            </p:extLst>
          </p:nvPr>
        </p:nvGraphicFramePr>
        <p:xfrm>
          <a:off x="5332644" y="2436853"/>
          <a:ext cx="1025529" cy="1066800"/>
        </p:xfrm>
        <a:graphic>
          <a:graphicData uri="http://schemas.openxmlformats.org/drawingml/2006/table">
            <a:tbl>
              <a:tblPr firstRow="1" bandRow="1">
                <a:tableStyleId>{5C22544A-7EE6-4342-B048-85BDC9FD1C3A}</a:tableStyleId>
              </a:tblPr>
              <a:tblGrid>
                <a:gridCol w="542611">
                  <a:extLst>
                    <a:ext uri="{9D8B030D-6E8A-4147-A177-3AD203B41FA5}">
                      <a16:colId xmlns:a16="http://schemas.microsoft.com/office/drawing/2014/main" val="20001"/>
                    </a:ext>
                  </a:extLst>
                </a:gridCol>
                <a:gridCol w="482918">
                  <a:extLst>
                    <a:ext uri="{9D8B030D-6E8A-4147-A177-3AD203B41FA5}">
                      <a16:colId xmlns:a16="http://schemas.microsoft.com/office/drawing/2014/main" val="20002"/>
                    </a:ext>
                  </a:extLst>
                </a:gridCol>
              </a:tblGrid>
              <a:tr h="0">
                <a:tc>
                  <a:txBody>
                    <a:bodyPr/>
                    <a:lstStyle/>
                    <a:p>
                      <a:r>
                        <a:rPr lang="es-ES" sz="800" dirty="0">
                          <a:latin typeface="Arial"/>
                          <a:cs typeface="Arial"/>
                        </a:rPr>
                        <a:t>Bioma</a:t>
                      </a:r>
                    </a:p>
                  </a:txBody>
                  <a:tcPr/>
                </a:tc>
                <a:tc>
                  <a:txBody>
                    <a:bodyPr/>
                    <a:lstStyle/>
                    <a:p>
                      <a:r>
                        <a:rPr lang="es-ES" sz="800" dirty="0">
                          <a:latin typeface="Arial"/>
                          <a:cs typeface="Arial"/>
                        </a:rPr>
                        <a:t>Color</a:t>
                      </a:r>
                    </a:p>
                  </a:txBody>
                  <a:tcPr/>
                </a:tc>
                <a:extLst>
                  <a:ext uri="{0D108BD9-81ED-4DB2-BD59-A6C34878D82A}">
                    <a16:rowId xmlns:a16="http://schemas.microsoft.com/office/drawing/2014/main" val="10000"/>
                  </a:ext>
                </a:extLst>
              </a:tr>
              <a:tr h="0">
                <a:tc>
                  <a:txBody>
                    <a:bodyPr/>
                    <a:lstStyle/>
                    <a:p>
                      <a:pPr algn="r"/>
                      <a:r>
                        <a:rPr lang="es-ES" sz="800" dirty="0">
                          <a:latin typeface="Arial"/>
                          <a:cs typeface="Arial"/>
                        </a:rPr>
                        <a:t>1</a:t>
                      </a:r>
                    </a:p>
                  </a:txBody>
                  <a:tcPr/>
                </a:tc>
                <a:tc>
                  <a:txBody>
                    <a:bodyPr/>
                    <a:lstStyle/>
                    <a:p>
                      <a:pPr algn="r"/>
                      <a:r>
                        <a:rPr lang="es-ES" sz="800" dirty="0">
                          <a:latin typeface="Arial"/>
                          <a:cs typeface="Arial"/>
                        </a:rPr>
                        <a:t>Red</a:t>
                      </a:r>
                    </a:p>
                  </a:txBody>
                  <a:tcPr/>
                </a:tc>
                <a:extLst>
                  <a:ext uri="{0D108BD9-81ED-4DB2-BD59-A6C34878D82A}">
                    <a16:rowId xmlns:a16="http://schemas.microsoft.com/office/drawing/2014/main" val="10001"/>
                  </a:ext>
                </a:extLst>
              </a:tr>
              <a:tr h="0">
                <a:tc>
                  <a:txBody>
                    <a:bodyPr/>
                    <a:lstStyle/>
                    <a:p>
                      <a:pPr algn="r"/>
                      <a:r>
                        <a:rPr lang="es-ES" sz="800" dirty="0">
                          <a:latin typeface="Arial"/>
                          <a:cs typeface="Arial"/>
                        </a:rPr>
                        <a:t>2</a:t>
                      </a:r>
                    </a:p>
                  </a:txBody>
                  <a:tcPr/>
                </a:tc>
                <a:tc>
                  <a:txBody>
                    <a:bodyPr/>
                    <a:lstStyle/>
                    <a:p>
                      <a:pPr algn="r"/>
                      <a:r>
                        <a:rPr lang="es-ES" sz="800" dirty="0" err="1">
                          <a:latin typeface="Arial"/>
                          <a:cs typeface="Arial"/>
                        </a:rPr>
                        <a:t>Yellow</a:t>
                      </a:r>
                      <a:endParaRPr lang="es-ES" sz="800" dirty="0">
                        <a:latin typeface="Arial"/>
                        <a:cs typeface="Arial"/>
                      </a:endParaRPr>
                    </a:p>
                  </a:txBody>
                  <a:tcPr/>
                </a:tc>
                <a:extLst>
                  <a:ext uri="{0D108BD9-81ED-4DB2-BD59-A6C34878D82A}">
                    <a16:rowId xmlns:a16="http://schemas.microsoft.com/office/drawing/2014/main" val="10002"/>
                  </a:ext>
                </a:extLst>
              </a:tr>
              <a:tr h="0">
                <a:tc>
                  <a:txBody>
                    <a:bodyPr/>
                    <a:lstStyle/>
                    <a:p>
                      <a:pPr algn="r"/>
                      <a:r>
                        <a:rPr lang="es-ES" sz="800" dirty="0">
                          <a:latin typeface="Arial"/>
                          <a:cs typeface="Arial"/>
                        </a:rPr>
                        <a:t>3</a:t>
                      </a:r>
                    </a:p>
                  </a:txBody>
                  <a:tcPr/>
                </a:tc>
                <a:tc>
                  <a:txBody>
                    <a:bodyPr/>
                    <a:lstStyle/>
                    <a:p>
                      <a:pPr algn="r"/>
                      <a:r>
                        <a:rPr lang="es-ES" sz="800" dirty="0">
                          <a:latin typeface="Arial"/>
                          <a:cs typeface="Arial"/>
                        </a:rPr>
                        <a:t>Green</a:t>
                      </a:r>
                    </a:p>
                  </a:txBody>
                  <a:tcPr/>
                </a:tc>
                <a:extLst>
                  <a:ext uri="{0D108BD9-81ED-4DB2-BD59-A6C34878D82A}">
                    <a16:rowId xmlns:a16="http://schemas.microsoft.com/office/drawing/2014/main" val="10003"/>
                  </a:ext>
                </a:extLst>
              </a:tr>
              <a:tr h="0">
                <a:tc>
                  <a:txBody>
                    <a:bodyPr/>
                    <a:lstStyle/>
                    <a:p>
                      <a:pPr algn="r"/>
                      <a:r>
                        <a:rPr lang="es-ES" sz="800" dirty="0">
                          <a:latin typeface="Arial"/>
                          <a:cs typeface="Arial"/>
                        </a:rPr>
                        <a:t>4</a:t>
                      </a:r>
                    </a:p>
                  </a:txBody>
                  <a:tcPr/>
                </a:tc>
                <a:tc>
                  <a:txBody>
                    <a:bodyPr/>
                    <a:lstStyle/>
                    <a:p>
                      <a:pPr algn="r"/>
                      <a:r>
                        <a:rPr lang="es-ES" sz="800" dirty="0" err="1">
                          <a:latin typeface="Arial"/>
                          <a:cs typeface="Arial"/>
                        </a:rPr>
                        <a:t>Purple</a:t>
                      </a:r>
                      <a:endParaRPr lang="es-ES" sz="800" dirty="0">
                        <a:latin typeface="Arial"/>
                        <a:cs typeface="Arial"/>
                      </a:endParaRPr>
                    </a:p>
                  </a:txBody>
                  <a:tcPr/>
                </a:tc>
                <a:extLst>
                  <a:ext uri="{0D108BD9-81ED-4DB2-BD59-A6C34878D82A}">
                    <a16:rowId xmlns:a16="http://schemas.microsoft.com/office/drawing/2014/main" val="10004"/>
                  </a:ext>
                </a:extLst>
              </a:tr>
            </a:tbl>
          </a:graphicData>
        </a:graphic>
      </p:graphicFrame>
      <p:cxnSp>
        <p:nvCxnSpPr>
          <p:cNvPr id="191" name="Conector recto de flecha 59">
            <a:extLst>
              <a:ext uri="{FF2B5EF4-FFF2-40B4-BE49-F238E27FC236}">
                <a16:creationId xmlns:a16="http://schemas.microsoft.com/office/drawing/2014/main" id="{C1FA7FDA-2828-A144-BD80-847202B1F041}"/>
              </a:ext>
            </a:extLst>
          </p:cNvPr>
          <p:cNvCxnSpPr>
            <a:cxnSpLocks/>
          </p:cNvCxnSpPr>
          <p:nvPr/>
        </p:nvCxnSpPr>
        <p:spPr>
          <a:xfrm flipV="1">
            <a:off x="5793897" y="1487606"/>
            <a:ext cx="436081" cy="962547"/>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sp>
        <p:nvSpPr>
          <p:cNvPr id="192" name="Rombo 139">
            <a:extLst>
              <a:ext uri="{FF2B5EF4-FFF2-40B4-BE49-F238E27FC236}">
                <a16:creationId xmlns:a16="http://schemas.microsoft.com/office/drawing/2014/main" id="{60900886-7C5D-C04D-BB13-687037CDFC8C}"/>
              </a:ext>
            </a:extLst>
          </p:cNvPr>
          <p:cNvSpPr/>
          <p:nvPr/>
        </p:nvSpPr>
        <p:spPr>
          <a:xfrm>
            <a:off x="5673088" y="1816912"/>
            <a:ext cx="550756" cy="570233"/>
          </a:xfrm>
          <a:prstGeom prst="diamond">
            <a:avLst/>
          </a:prstGeom>
          <a:solidFill>
            <a:schemeClr val="tx2">
              <a:lumMod val="60000"/>
              <a:lumOff val="40000"/>
            </a:schemeClr>
          </a:solidFill>
          <a:ln w="190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s-ES" sz="700" b="1" dirty="0">
                <a:solidFill>
                  <a:schemeClr val="bg1"/>
                </a:solidFill>
                <a:latin typeface="Arial"/>
                <a:cs typeface="Arial"/>
              </a:rPr>
              <a:t>Unión de tablas</a:t>
            </a:r>
          </a:p>
        </p:txBody>
      </p:sp>
      <p:sp>
        <p:nvSpPr>
          <p:cNvPr id="194" name="Forma libre 73">
            <a:extLst>
              <a:ext uri="{FF2B5EF4-FFF2-40B4-BE49-F238E27FC236}">
                <a16:creationId xmlns:a16="http://schemas.microsoft.com/office/drawing/2014/main" id="{52636E09-6B6D-E845-9AB8-B0EA8C4A2337}"/>
              </a:ext>
            </a:extLst>
          </p:cNvPr>
          <p:cNvSpPr/>
          <p:nvPr/>
        </p:nvSpPr>
        <p:spPr>
          <a:xfrm>
            <a:off x="7813158" y="911867"/>
            <a:ext cx="791386" cy="3582335"/>
          </a:xfrm>
          <a:custGeom>
            <a:avLst/>
            <a:gdLst>
              <a:gd name="connsiteX0" fmla="*/ 0 w 835836"/>
              <a:gd name="connsiteY0" fmla="*/ 10856 h 3582335"/>
              <a:gd name="connsiteX1" fmla="*/ 792416 w 835836"/>
              <a:gd name="connsiteY1" fmla="*/ 0 h 3582335"/>
              <a:gd name="connsiteX2" fmla="*/ 835836 w 835836"/>
              <a:gd name="connsiteY2" fmla="*/ 3061268 h 3582335"/>
              <a:gd name="connsiteX3" fmla="*/ 206245 w 835836"/>
              <a:gd name="connsiteY3" fmla="*/ 3582335 h 3582335"/>
              <a:gd name="connsiteX0" fmla="*/ 0 w 816786"/>
              <a:gd name="connsiteY0" fmla="*/ 0 h 3590529"/>
              <a:gd name="connsiteX1" fmla="*/ 773366 w 816786"/>
              <a:gd name="connsiteY1" fmla="*/ 8194 h 3590529"/>
              <a:gd name="connsiteX2" fmla="*/ 816786 w 816786"/>
              <a:gd name="connsiteY2" fmla="*/ 3069462 h 3590529"/>
              <a:gd name="connsiteX3" fmla="*/ 187195 w 816786"/>
              <a:gd name="connsiteY3" fmla="*/ 3590529 h 3590529"/>
              <a:gd name="connsiteX0" fmla="*/ 0 w 816786"/>
              <a:gd name="connsiteY0" fmla="*/ 4506 h 3582335"/>
              <a:gd name="connsiteX1" fmla="*/ 773366 w 816786"/>
              <a:gd name="connsiteY1" fmla="*/ 0 h 3582335"/>
              <a:gd name="connsiteX2" fmla="*/ 816786 w 816786"/>
              <a:gd name="connsiteY2" fmla="*/ 3061268 h 3582335"/>
              <a:gd name="connsiteX3" fmla="*/ 187195 w 816786"/>
              <a:gd name="connsiteY3" fmla="*/ 3582335 h 3582335"/>
              <a:gd name="connsiteX0" fmla="*/ 0 w 791386"/>
              <a:gd name="connsiteY0" fmla="*/ 4506 h 3582335"/>
              <a:gd name="connsiteX1" fmla="*/ 773366 w 791386"/>
              <a:gd name="connsiteY1" fmla="*/ 0 h 3582335"/>
              <a:gd name="connsiteX2" fmla="*/ 791386 w 791386"/>
              <a:gd name="connsiteY2" fmla="*/ 3061268 h 3582335"/>
              <a:gd name="connsiteX3" fmla="*/ 187195 w 791386"/>
              <a:gd name="connsiteY3" fmla="*/ 3582335 h 3582335"/>
            </a:gdLst>
            <a:ahLst/>
            <a:cxnLst>
              <a:cxn ang="0">
                <a:pos x="connsiteX0" y="connsiteY0"/>
              </a:cxn>
              <a:cxn ang="0">
                <a:pos x="connsiteX1" y="connsiteY1"/>
              </a:cxn>
              <a:cxn ang="0">
                <a:pos x="connsiteX2" y="connsiteY2"/>
              </a:cxn>
              <a:cxn ang="0">
                <a:pos x="connsiteX3" y="connsiteY3"/>
              </a:cxn>
            </a:cxnLst>
            <a:rect l="l" t="t" r="r" b="b"/>
            <a:pathLst>
              <a:path w="791386" h="3582335">
                <a:moveTo>
                  <a:pt x="0" y="4506"/>
                </a:moveTo>
                <a:lnTo>
                  <a:pt x="773366" y="0"/>
                </a:lnTo>
                <a:lnTo>
                  <a:pt x="791386" y="3061268"/>
                </a:lnTo>
                <a:lnTo>
                  <a:pt x="187195" y="3582335"/>
                </a:lnTo>
              </a:path>
            </a:pathLst>
          </a:cu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graphicFrame>
        <p:nvGraphicFramePr>
          <p:cNvPr id="198" name="Tabla 58">
            <a:extLst>
              <a:ext uri="{FF2B5EF4-FFF2-40B4-BE49-F238E27FC236}">
                <a16:creationId xmlns:a16="http://schemas.microsoft.com/office/drawing/2014/main" id="{2B9E74FD-78B8-ED42-B432-4A66AFB7AE30}"/>
              </a:ext>
            </a:extLst>
          </p:cNvPr>
          <p:cNvGraphicFramePr>
            <a:graphicFrameLocks noGrp="1"/>
          </p:cNvGraphicFramePr>
          <p:nvPr>
            <p:extLst>
              <p:ext uri="{D42A27DB-BD31-4B8C-83A1-F6EECF244321}">
                <p14:modId xmlns:p14="http://schemas.microsoft.com/office/powerpoint/2010/main" val="1530795333"/>
              </p:ext>
            </p:extLst>
          </p:nvPr>
        </p:nvGraphicFramePr>
        <p:xfrm>
          <a:off x="5400400" y="344638"/>
          <a:ext cx="2674505" cy="1066800"/>
        </p:xfrm>
        <a:graphic>
          <a:graphicData uri="http://schemas.openxmlformats.org/drawingml/2006/table">
            <a:tbl>
              <a:tblPr firstRow="1" bandRow="1">
                <a:tableStyleId>{5C22544A-7EE6-4342-B048-85BDC9FD1C3A}</a:tableStyleId>
              </a:tblPr>
              <a:tblGrid>
                <a:gridCol w="550792">
                  <a:extLst>
                    <a:ext uri="{9D8B030D-6E8A-4147-A177-3AD203B41FA5}">
                      <a16:colId xmlns:a16="http://schemas.microsoft.com/office/drawing/2014/main" val="20000"/>
                    </a:ext>
                  </a:extLst>
                </a:gridCol>
                <a:gridCol w="550792">
                  <a:extLst>
                    <a:ext uri="{9D8B030D-6E8A-4147-A177-3AD203B41FA5}">
                      <a16:colId xmlns:a16="http://schemas.microsoft.com/office/drawing/2014/main" val="20001"/>
                    </a:ext>
                  </a:extLst>
                </a:gridCol>
                <a:gridCol w="508964">
                  <a:extLst>
                    <a:ext uri="{9D8B030D-6E8A-4147-A177-3AD203B41FA5}">
                      <a16:colId xmlns:a16="http://schemas.microsoft.com/office/drawing/2014/main" val="20002"/>
                    </a:ext>
                  </a:extLst>
                </a:gridCol>
                <a:gridCol w="552465">
                  <a:extLst>
                    <a:ext uri="{9D8B030D-6E8A-4147-A177-3AD203B41FA5}">
                      <a16:colId xmlns:a16="http://schemas.microsoft.com/office/drawing/2014/main" val="20003"/>
                    </a:ext>
                  </a:extLst>
                </a:gridCol>
                <a:gridCol w="511492">
                  <a:extLst>
                    <a:ext uri="{9D8B030D-6E8A-4147-A177-3AD203B41FA5}">
                      <a16:colId xmlns:a16="http://schemas.microsoft.com/office/drawing/2014/main" val="3211339080"/>
                    </a:ext>
                  </a:extLst>
                </a:gridCol>
              </a:tblGrid>
              <a:tr h="0">
                <a:tc>
                  <a:txBody>
                    <a:bodyPr/>
                    <a:lstStyle/>
                    <a:p>
                      <a:r>
                        <a:rPr lang="es-ES" sz="800" dirty="0" err="1">
                          <a:latin typeface="Arial"/>
                          <a:cs typeface="Arial"/>
                        </a:rPr>
                        <a:t>Pto_id</a:t>
                      </a:r>
                      <a:endParaRPr lang="es-ES" sz="800" dirty="0">
                        <a:latin typeface="Arial"/>
                        <a:cs typeface="Arial"/>
                      </a:endParaRPr>
                    </a:p>
                  </a:txBody>
                  <a:tcPr/>
                </a:tc>
                <a:tc>
                  <a:txBody>
                    <a:bodyPr/>
                    <a:lstStyle/>
                    <a:p>
                      <a:r>
                        <a:rPr lang="es-ES" sz="800" dirty="0">
                          <a:latin typeface="Arial"/>
                          <a:cs typeface="Arial"/>
                        </a:rPr>
                        <a:t>Bioma</a:t>
                      </a:r>
                    </a:p>
                  </a:txBody>
                  <a:tcPr/>
                </a:tc>
                <a:tc>
                  <a:txBody>
                    <a:bodyPr/>
                    <a:lstStyle/>
                    <a:p>
                      <a:r>
                        <a:rPr lang="es-ES" sz="800" dirty="0" err="1">
                          <a:latin typeface="Arial"/>
                          <a:cs typeface="Arial"/>
                        </a:rPr>
                        <a:t>Temp</a:t>
                      </a:r>
                      <a:endParaRPr lang="es-ES" sz="800" dirty="0">
                        <a:latin typeface="Arial"/>
                        <a:cs typeface="Arial"/>
                      </a:endParaRPr>
                    </a:p>
                  </a:txBody>
                  <a:tcPr/>
                </a:tc>
                <a:tc>
                  <a:txBody>
                    <a:bodyPr/>
                    <a:lstStyle/>
                    <a:p>
                      <a:r>
                        <a:rPr lang="es-ES" sz="800" dirty="0" err="1">
                          <a:latin typeface="Arial"/>
                          <a:cs typeface="Arial"/>
                        </a:rPr>
                        <a:t>Precip</a:t>
                      </a:r>
                      <a:endParaRPr lang="es-ES" sz="800" dirty="0">
                        <a:latin typeface="Arial"/>
                        <a:cs typeface="Arial"/>
                      </a:endParaRPr>
                    </a:p>
                  </a:txBody>
                  <a:tcPr/>
                </a:tc>
                <a:tc>
                  <a:txBody>
                    <a:bodyPr/>
                    <a:lstStyle/>
                    <a:p>
                      <a:r>
                        <a:rPr lang="es-ES" sz="800" dirty="0">
                          <a:latin typeface="Arial"/>
                          <a:cs typeface="Arial"/>
                        </a:rPr>
                        <a:t>Color</a:t>
                      </a:r>
                    </a:p>
                  </a:txBody>
                  <a:tcPr/>
                </a:tc>
                <a:extLst>
                  <a:ext uri="{0D108BD9-81ED-4DB2-BD59-A6C34878D82A}">
                    <a16:rowId xmlns:a16="http://schemas.microsoft.com/office/drawing/2014/main" val="10000"/>
                  </a:ext>
                </a:extLst>
              </a:tr>
              <a:tr h="0">
                <a:tc>
                  <a:txBody>
                    <a:bodyPr/>
                    <a:lstStyle/>
                    <a:p>
                      <a:pPr algn="r"/>
                      <a:r>
                        <a:rPr lang="es-ES" sz="800" dirty="0">
                          <a:latin typeface="Arial"/>
                          <a:cs typeface="Arial"/>
                        </a:rPr>
                        <a:t>1</a:t>
                      </a:r>
                    </a:p>
                  </a:txBody>
                  <a:tcPr/>
                </a:tc>
                <a:tc>
                  <a:txBody>
                    <a:bodyPr/>
                    <a:lstStyle/>
                    <a:p>
                      <a:pPr algn="r"/>
                      <a:r>
                        <a:rPr lang="es-ES" sz="800" dirty="0">
                          <a:latin typeface="Arial"/>
                          <a:cs typeface="Arial"/>
                        </a:rPr>
                        <a:t>1</a:t>
                      </a:r>
                    </a:p>
                  </a:txBody>
                  <a:tcPr/>
                </a:tc>
                <a:tc>
                  <a:txBody>
                    <a:bodyPr/>
                    <a:lstStyle/>
                    <a:p>
                      <a:pPr algn="r"/>
                      <a:r>
                        <a:rPr lang="es-ES" sz="800" dirty="0">
                          <a:latin typeface="Arial"/>
                          <a:cs typeface="Arial"/>
                        </a:rPr>
                        <a:t>12</a:t>
                      </a:r>
                    </a:p>
                  </a:txBody>
                  <a:tcPr/>
                </a:tc>
                <a:tc>
                  <a:txBody>
                    <a:bodyPr/>
                    <a:lstStyle/>
                    <a:p>
                      <a:pPr algn="r"/>
                      <a:r>
                        <a:rPr lang="es-ES" sz="800" dirty="0">
                          <a:latin typeface="Arial"/>
                          <a:cs typeface="Arial"/>
                        </a:rPr>
                        <a:t>189</a:t>
                      </a:r>
                    </a:p>
                  </a:txBody>
                  <a:tcPr/>
                </a:tc>
                <a:tc>
                  <a:txBody>
                    <a:bodyPr/>
                    <a:lstStyle/>
                    <a:p>
                      <a:pPr algn="r"/>
                      <a:r>
                        <a:rPr lang="es-ES" sz="800" dirty="0">
                          <a:latin typeface="Arial"/>
                          <a:cs typeface="Arial"/>
                        </a:rPr>
                        <a:t>Red</a:t>
                      </a:r>
                    </a:p>
                  </a:txBody>
                  <a:tcPr/>
                </a:tc>
                <a:extLst>
                  <a:ext uri="{0D108BD9-81ED-4DB2-BD59-A6C34878D82A}">
                    <a16:rowId xmlns:a16="http://schemas.microsoft.com/office/drawing/2014/main" val="10001"/>
                  </a:ext>
                </a:extLst>
              </a:tr>
              <a:tr h="0">
                <a:tc>
                  <a:txBody>
                    <a:bodyPr/>
                    <a:lstStyle/>
                    <a:p>
                      <a:pPr algn="r"/>
                      <a:r>
                        <a:rPr lang="es-ES" sz="800" dirty="0">
                          <a:latin typeface="Arial"/>
                          <a:cs typeface="Arial"/>
                        </a:rPr>
                        <a:t>2</a:t>
                      </a:r>
                    </a:p>
                  </a:txBody>
                  <a:tcPr/>
                </a:tc>
                <a:tc>
                  <a:txBody>
                    <a:bodyPr/>
                    <a:lstStyle/>
                    <a:p>
                      <a:pPr algn="r"/>
                      <a:r>
                        <a:rPr lang="es-ES" sz="800" dirty="0">
                          <a:latin typeface="Arial"/>
                          <a:cs typeface="Arial"/>
                        </a:rPr>
                        <a:t>1</a:t>
                      </a:r>
                    </a:p>
                  </a:txBody>
                  <a:tcPr/>
                </a:tc>
                <a:tc>
                  <a:txBody>
                    <a:bodyPr/>
                    <a:lstStyle/>
                    <a:p>
                      <a:pPr algn="r"/>
                      <a:r>
                        <a:rPr lang="es-ES" sz="800" dirty="0">
                          <a:latin typeface="Arial"/>
                          <a:cs typeface="Arial"/>
                        </a:rPr>
                        <a:t>13</a:t>
                      </a:r>
                    </a:p>
                  </a:txBody>
                  <a:tcPr/>
                </a:tc>
                <a:tc>
                  <a:txBody>
                    <a:bodyPr/>
                    <a:lstStyle/>
                    <a:p>
                      <a:pPr algn="r"/>
                      <a:r>
                        <a:rPr lang="es-ES" sz="800" dirty="0">
                          <a:latin typeface="Arial"/>
                          <a:cs typeface="Arial"/>
                        </a:rPr>
                        <a:t>100</a:t>
                      </a:r>
                    </a:p>
                  </a:txBody>
                  <a:tcPr/>
                </a:tc>
                <a:tc>
                  <a:txBody>
                    <a:bodyPr/>
                    <a:lstStyle/>
                    <a:p>
                      <a:pPr algn="r"/>
                      <a:r>
                        <a:rPr lang="es-ES" sz="800" dirty="0">
                          <a:latin typeface="Arial"/>
                          <a:cs typeface="Arial"/>
                        </a:rPr>
                        <a:t>Red</a:t>
                      </a:r>
                    </a:p>
                  </a:txBody>
                  <a:tcPr/>
                </a:tc>
                <a:extLst>
                  <a:ext uri="{0D108BD9-81ED-4DB2-BD59-A6C34878D82A}">
                    <a16:rowId xmlns:a16="http://schemas.microsoft.com/office/drawing/2014/main" val="10002"/>
                  </a:ext>
                </a:extLst>
              </a:tr>
              <a:tr h="0">
                <a:tc>
                  <a:txBody>
                    <a:bodyPr/>
                    <a:lstStyle/>
                    <a:p>
                      <a:pPr algn="r"/>
                      <a:r>
                        <a:rPr lang="es-ES" sz="800" dirty="0">
                          <a:latin typeface="Arial"/>
                          <a:cs typeface="Arial"/>
                        </a:rPr>
                        <a:t>3</a:t>
                      </a:r>
                    </a:p>
                  </a:txBody>
                  <a:tcPr/>
                </a:tc>
                <a:tc>
                  <a:txBody>
                    <a:bodyPr/>
                    <a:lstStyle/>
                    <a:p>
                      <a:pPr algn="r"/>
                      <a:r>
                        <a:rPr lang="es-ES" sz="800" dirty="0">
                          <a:latin typeface="Arial"/>
                          <a:cs typeface="Arial"/>
                        </a:rPr>
                        <a:t>2</a:t>
                      </a:r>
                    </a:p>
                  </a:txBody>
                  <a:tcPr/>
                </a:tc>
                <a:tc>
                  <a:txBody>
                    <a:bodyPr/>
                    <a:lstStyle/>
                    <a:p>
                      <a:pPr algn="r"/>
                      <a:r>
                        <a:rPr lang="es-ES" sz="800" dirty="0">
                          <a:latin typeface="Arial"/>
                          <a:cs typeface="Arial"/>
                        </a:rPr>
                        <a:t>20</a:t>
                      </a:r>
                    </a:p>
                  </a:txBody>
                  <a:tcPr/>
                </a:tc>
                <a:tc>
                  <a:txBody>
                    <a:bodyPr/>
                    <a:lstStyle/>
                    <a:p>
                      <a:pPr algn="r"/>
                      <a:r>
                        <a:rPr lang="es-ES" sz="800" dirty="0">
                          <a:latin typeface="Arial"/>
                          <a:cs typeface="Arial"/>
                        </a:rPr>
                        <a:t>1000</a:t>
                      </a:r>
                    </a:p>
                  </a:txBody>
                  <a:tcPr/>
                </a:tc>
                <a:tc>
                  <a:txBody>
                    <a:bodyPr/>
                    <a:lstStyle/>
                    <a:p>
                      <a:pPr algn="r"/>
                      <a:r>
                        <a:rPr lang="es-ES" sz="800" dirty="0" err="1">
                          <a:latin typeface="Arial"/>
                          <a:cs typeface="Arial"/>
                        </a:rPr>
                        <a:t>Yellow</a:t>
                      </a:r>
                      <a:endParaRPr lang="es-ES" sz="800" dirty="0">
                        <a:latin typeface="Arial"/>
                        <a:cs typeface="Arial"/>
                      </a:endParaRPr>
                    </a:p>
                  </a:txBody>
                  <a:tcPr/>
                </a:tc>
                <a:extLst>
                  <a:ext uri="{0D108BD9-81ED-4DB2-BD59-A6C34878D82A}">
                    <a16:rowId xmlns:a16="http://schemas.microsoft.com/office/drawing/2014/main" val="10003"/>
                  </a:ext>
                </a:extLst>
              </a:tr>
              <a:tr h="0">
                <a:tc>
                  <a:txBody>
                    <a:bodyPr/>
                    <a:lstStyle/>
                    <a:p>
                      <a:pPr algn="r"/>
                      <a:r>
                        <a:rPr lang="es-ES" sz="800" dirty="0">
                          <a:latin typeface="Arial"/>
                          <a:cs typeface="Arial"/>
                        </a:rPr>
                        <a:t>4</a:t>
                      </a:r>
                    </a:p>
                  </a:txBody>
                  <a:tcPr/>
                </a:tc>
                <a:tc>
                  <a:txBody>
                    <a:bodyPr/>
                    <a:lstStyle/>
                    <a:p>
                      <a:pPr algn="r"/>
                      <a:r>
                        <a:rPr lang="es-ES" sz="800" dirty="0">
                          <a:latin typeface="Arial"/>
                          <a:cs typeface="Arial"/>
                        </a:rPr>
                        <a:t>3</a:t>
                      </a:r>
                    </a:p>
                  </a:txBody>
                  <a:tcPr/>
                </a:tc>
                <a:tc>
                  <a:txBody>
                    <a:bodyPr/>
                    <a:lstStyle/>
                    <a:p>
                      <a:pPr algn="r"/>
                      <a:r>
                        <a:rPr lang="es-ES" sz="800" dirty="0">
                          <a:latin typeface="Arial"/>
                          <a:cs typeface="Arial"/>
                        </a:rPr>
                        <a:t>-3</a:t>
                      </a:r>
                    </a:p>
                  </a:txBody>
                  <a:tcPr/>
                </a:tc>
                <a:tc>
                  <a:txBody>
                    <a:bodyPr/>
                    <a:lstStyle/>
                    <a:p>
                      <a:pPr algn="r"/>
                      <a:r>
                        <a:rPr lang="es-ES" sz="800" dirty="0">
                          <a:latin typeface="Arial"/>
                          <a:cs typeface="Arial"/>
                        </a:rPr>
                        <a:t>23</a:t>
                      </a:r>
                    </a:p>
                  </a:txBody>
                  <a:tcPr/>
                </a:tc>
                <a:tc>
                  <a:txBody>
                    <a:bodyPr/>
                    <a:lstStyle/>
                    <a:p>
                      <a:pPr algn="r"/>
                      <a:r>
                        <a:rPr lang="es-ES" sz="800" dirty="0">
                          <a:latin typeface="Arial"/>
                          <a:cs typeface="Arial"/>
                        </a:rPr>
                        <a:t>Green</a:t>
                      </a:r>
                    </a:p>
                  </a:txBody>
                  <a:tcPr/>
                </a:tc>
                <a:extLst>
                  <a:ext uri="{0D108BD9-81ED-4DB2-BD59-A6C34878D82A}">
                    <a16:rowId xmlns:a16="http://schemas.microsoft.com/office/drawing/2014/main" val="10004"/>
                  </a:ext>
                </a:extLst>
              </a:tr>
            </a:tbl>
          </a:graphicData>
        </a:graphic>
      </p:graphicFrame>
      <p:grpSp>
        <p:nvGrpSpPr>
          <p:cNvPr id="199" name="Group 198">
            <a:extLst>
              <a:ext uri="{FF2B5EF4-FFF2-40B4-BE49-F238E27FC236}">
                <a16:creationId xmlns:a16="http://schemas.microsoft.com/office/drawing/2014/main" id="{FA796B65-2129-9646-B76E-CF355D23CC08}"/>
              </a:ext>
            </a:extLst>
          </p:cNvPr>
          <p:cNvGrpSpPr/>
          <p:nvPr/>
        </p:nvGrpSpPr>
        <p:grpSpPr>
          <a:xfrm>
            <a:off x="5519858" y="1372467"/>
            <a:ext cx="2394214" cy="439616"/>
            <a:chOff x="5584594" y="1372467"/>
            <a:chExt cx="2394214" cy="439616"/>
          </a:xfrm>
        </p:grpSpPr>
        <p:sp>
          <p:nvSpPr>
            <p:cNvPr id="200" name="CuadroTexto 63">
              <a:extLst>
                <a:ext uri="{FF2B5EF4-FFF2-40B4-BE49-F238E27FC236}">
                  <a16:creationId xmlns:a16="http://schemas.microsoft.com/office/drawing/2014/main" id="{0CF843D6-84B4-FF4A-8B5C-AE11B95205BE}"/>
                </a:ext>
              </a:extLst>
            </p:cNvPr>
            <p:cNvSpPr txBox="1"/>
            <p:nvPr/>
          </p:nvSpPr>
          <p:spPr>
            <a:xfrm>
              <a:off x="6445426" y="1550473"/>
              <a:ext cx="275186" cy="261610"/>
            </a:xfrm>
            <a:prstGeom prst="rect">
              <a:avLst/>
            </a:prstGeom>
            <a:noFill/>
          </p:spPr>
          <p:txBody>
            <a:bodyPr wrap="none" rtlCol="0">
              <a:spAutoFit/>
            </a:bodyPr>
            <a:lstStyle/>
            <a:p>
              <a:r>
                <a:rPr lang="es-ES" sz="1100" b="1" dirty="0">
                  <a:solidFill>
                    <a:schemeClr val="tx2">
                      <a:lumMod val="60000"/>
                      <a:lumOff val="40000"/>
                    </a:schemeClr>
                  </a:solidFill>
                </a:rPr>
                <a:t>X</a:t>
              </a:r>
            </a:p>
          </p:txBody>
        </p:sp>
        <p:sp>
          <p:nvSpPr>
            <p:cNvPr id="201" name="CuadroTexto 64">
              <a:extLst>
                <a:ext uri="{FF2B5EF4-FFF2-40B4-BE49-F238E27FC236}">
                  <a16:creationId xmlns:a16="http://schemas.microsoft.com/office/drawing/2014/main" id="{608B8CE5-56D9-F942-942E-4C742BF13EB6}"/>
                </a:ext>
              </a:extLst>
            </p:cNvPr>
            <p:cNvSpPr txBox="1"/>
            <p:nvPr/>
          </p:nvSpPr>
          <p:spPr>
            <a:xfrm>
              <a:off x="6876256" y="1550473"/>
              <a:ext cx="274434" cy="261610"/>
            </a:xfrm>
            <a:prstGeom prst="rect">
              <a:avLst/>
            </a:prstGeom>
            <a:noFill/>
          </p:spPr>
          <p:txBody>
            <a:bodyPr wrap="none" rtlCol="0">
              <a:spAutoFit/>
            </a:bodyPr>
            <a:lstStyle/>
            <a:p>
              <a:r>
                <a:rPr lang="es-ES" sz="1100" b="1" dirty="0">
                  <a:solidFill>
                    <a:schemeClr val="tx2">
                      <a:lumMod val="60000"/>
                      <a:lumOff val="40000"/>
                    </a:schemeClr>
                  </a:solidFill>
                </a:rPr>
                <a:t>Y</a:t>
              </a:r>
            </a:p>
          </p:txBody>
        </p:sp>
        <p:sp>
          <p:nvSpPr>
            <p:cNvPr id="202" name="CuadroTexto 65">
              <a:extLst>
                <a:ext uri="{FF2B5EF4-FFF2-40B4-BE49-F238E27FC236}">
                  <a16:creationId xmlns:a16="http://schemas.microsoft.com/office/drawing/2014/main" id="{67A27798-8369-204C-9BBE-6697F7BB652C}"/>
                </a:ext>
              </a:extLst>
            </p:cNvPr>
            <p:cNvSpPr txBox="1"/>
            <p:nvPr/>
          </p:nvSpPr>
          <p:spPr>
            <a:xfrm>
              <a:off x="5584594" y="1545042"/>
              <a:ext cx="677013" cy="261610"/>
            </a:xfrm>
            <a:prstGeom prst="rect">
              <a:avLst/>
            </a:prstGeom>
            <a:noFill/>
          </p:spPr>
          <p:txBody>
            <a:bodyPr wrap="none" rtlCol="0">
              <a:spAutoFit/>
            </a:bodyPr>
            <a:lstStyle/>
            <a:p>
              <a:r>
                <a:rPr lang="es-ES" sz="1100" b="1" dirty="0">
                  <a:solidFill>
                    <a:schemeClr val="tx2">
                      <a:lumMod val="60000"/>
                      <a:lumOff val="40000"/>
                    </a:schemeClr>
                  </a:solidFill>
                </a:rPr>
                <a:t>Etiqueta</a:t>
              </a:r>
            </a:p>
          </p:txBody>
        </p:sp>
        <p:cxnSp>
          <p:nvCxnSpPr>
            <p:cNvPr id="203" name="Conector recto de flecha 66">
              <a:extLst>
                <a:ext uri="{FF2B5EF4-FFF2-40B4-BE49-F238E27FC236}">
                  <a16:creationId xmlns:a16="http://schemas.microsoft.com/office/drawing/2014/main" id="{DABD0594-33C4-B14F-BDA8-C13C803083D7}"/>
                </a:ext>
              </a:extLst>
            </p:cNvPr>
            <p:cNvCxnSpPr/>
            <p:nvPr/>
          </p:nvCxnSpPr>
          <p:spPr>
            <a:xfrm flipV="1">
              <a:off x="6053667" y="1372467"/>
              <a:ext cx="160866" cy="244583"/>
            </a:xfrm>
            <a:prstGeom prst="straightConnector1">
              <a:avLst/>
            </a:prstGeom>
            <a:ln w="19050" cmpd="sng">
              <a:solidFill>
                <a:schemeClr val="tx2">
                  <a:lumMod val="60000"/>
                  <a:lumOff val="40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04" name="Conector recto de flecha 67">
              <a:extLst>
                <a:ext uri="{FF2B5EF4-FFF2-40B4-BE49-F238E27FC236}">
                  <a16:creationId xmlns:a16="http://schemas.microsoft.com/office/drawing/2014/main" id="{1BF9FB20-2A98-D043-B40E-6ECA407852F8}"/>
                </a:ext>
              </a:extLst>
            </p:cNvPr>
            <p:cNvCxnSpPr/>
            <p:nvPr/>
          </p:nvCxnSpPr>
          <p:spPr>
            <a:xfrm flipV="1">
              <a:off x="6596649" y="1372467"/>
              <a:ext cx="160866" cy="244583"/>
            </a:xfrm>
            <a:prstGeom prst="straightConnector1">
              <a:avLst/>
            </a:prstGeom>
            <a:ln w="19050" cmpd="sng">
              <a:solidFill>
                <a:schemeClr val="tx2">
                  <a:lumMod val="60000"/>
                  <a:lumOff val="40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05" name="Conector recto de flecha 68">
              <a:extLst>
                <a:ext uri="{FF2B5EF4-FFF2-40B4-BE49-F238E27FC236}">
                  <a16:creationId xmlns:a16="http://schemas.microsoft.com/office/drawing/2014/main" id="{E717AA3C-4C3E-4E40-9F21-F325FDE34CAB}"/>
                </a:ext>
              </a:extLst>
            </p:cNvPr>
            <p:cNvCxnSpPr/>
            <p:nvPr/>
          </p:nvCxnSpPr>
          <p:spPr>
            <a:xfrm flipV="1">
              <a:off x="7020272" y="1372467"/>
              <a:ext cx="160866" cy="244583"/>
            </a:xfrm>
            <a:prstGeom prst="straightConnector1">
              <a:avLst/>
            </a:prstGeom>
            <a:ln w="19050" cmpd="sng">
              <a:solidFill>
                <a:schemeClr val="tx2">
                  <a:lumMod val="60000"/>
                  <a:lumOff val="40000"/>
                </a:schemeClr>
              </a:solidFill>
              <a:tailEnd type="arrow"/>
            </a:ln>
            <a:effectLst/>
          </p:spPr>
          <p:style>
            <a:lnRef idx="2">
              <a:schemeClr val="accent1"/>
            </a:lnRef>
            <a:fillRef idx="0">
              <a:schemeClr val="accent1"/>
            </a:fillRef>
            <a:effectRef idx="1">
              <a:schemeClr val="accent1"/>
            </a:effectRef>
            <a:fontRef idx="minor">
              <a:schemeClr val="tx1"/>
            </a:fontRef>
          </p:style>
        </p:cxnSp>
        <p:sp>
          <p:nvSpPr>
            <p:cNvPr id="206" name="CuadroTexto 64">
              <a:extLst>
                <a:ext uri="{FF2B5EF4-FFF2-40B4-BE49-F238E27FC236}">
                  <a16:creationId xmlns:a16="http://schemas.microsoft.com/office/drawing/2014/main" id="{8D969871-1A5C-3545-8790-50EF042ECB5B}"/>
                </a:ext>
              </a:extLst>
            </p:cNvPr>
            <p:cNvSpPr txBox="1"/>
            <p:nvPr/>
          </p:nvSpPr>
          <p:spPr>
            <a:xfrm>
              <a:off x="7483159" y="1550473"/>
              <a:ext cx="495649" cy="261610"/>
            </a:xfrm>
            <a:prstGeom prst="rect">
              <a:avLst/>
            </a:prstGeom>
            <a:noFill/>
          </p:spPr>
          <p:txBody>
            <a:bodyPr wrap="none" rtlCol="0">
              <a:spAutoFit/>
            </a:bodyPr>
            <a:lstStyle/>
            <a:p>
              <a:r>
                <a:rPr lang="es-ES" sz="1100" b="1" dirty="0">
                  <a:solidFill>
                    <a:schemeClr val="tx2">
                      <a:lumMod val="60000"/>
                      <a:lumOff val="40000"/>
                    </a:schemeClr>
                  </a:solidFill>
                </a:rPr>
                <a:t>Color</a:t>
              </a:r>
            </a:p>
          </p:txBody>
        </p:sp>
        <p:cxnSp>
          <p:nvCxnSpPr>
            <p:cNvPr id="207" name="Conector recto de flecha 68">
              <a:extLst>
                <a:ext uri="{FF2B5EF4-FFF2-40B4-BE49-F238E27FC236}">
                  <a16:creationId xmlns:a16="http://schemas.microsoft.com/office/drawing/2014/main" id="{364D5EDA-EB69-894D-8B04-2989F2D98AB3}"/>
                </a:ext>
              </a:extLst>
            </p:cNvPr>
            <p:cNvCxnSpPr/>
            <p:nvPr/>
          </p:nvCxnSpPr>
          <p:spPr>
            <a:xfrm flipV="1">
              <a:off x="7627175" y="1372467"/>
              <a:ext cx="160866" cy="244583"/>
            </a:xfrm>
            <a:prstGeom prst="straightConnector1">
              <a:avLst/>
            </a:prstGeom>
            <a:ln w="19050" cmpd="sng">
              <a:solidFill>
                <a:schemeClr val="tx2">
                  <a:lumMod val="60000"/>
                  <a:lumOff val="40000"/>
                </a:schemeClr>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208" name="Agrupar 35">
            <a:extLst>
              <a:ext uri="{FF2B5EF4-FFF2-40B4-BE49-F238E27FC236}">
                <a16:creationId xmlns:a16="http://schemas.microsoft.com/office/drawing/2014/main" id="{B070C697-A893-1042-AF4D-0AF604631C70}"/>
              </a:ext>
            </a:extLst>
          </p:cNvPr>
          <p:cNvGrpSpPr/>
          <p:nvPr/>
        </p:nvGrpSpPr>
        <p:grpSpPr>
          <a:xfrm>
            <a:off x="8161351" y="1832538"/>
            <a:ext cx="886966" cy="2152209"/>
            <a:chOff x="7740352" y="1832538"/>
            <a:chExt cx="886966" cy="2152209"/>
          </a:xfrm>
        </p:grpSpPr>
        <p:sp>
          <p:nvSpPr>
            <p:cNvPr id="209" name="Rombo 99">
              <a:extLst>
                <a:ext uri="{FF2B5EF4-FFF2-40B4-BE49-F238E27FC236}">
                  <a16:creationId xmlns:a16="http://schemas.microsoft.com/office/drawing/2014/main" id="{43393FAA-9BBC-1240-9EB0-A591F07D8CE3}"/>
                </a:ext>
              </a:extLst>
            </p:cNvPr>
            <p:cNvSpPr/>
            <p:nvPr/>
          </p:nvSpPr>
          <p:spPr>
            <a:xfrm>
              <a:off x="7812360" y="1832538"/>
              <a:ext cx="742950" cy="769224"/>
            </a:xfrm>
            <a:prstGeom prst="diamond">
              <a:avLst/>
            </a:prstGeom>
            <a:solidFill>
              <a:schemeClr val="accent6">
                <a:lumMod val="75000"/>
              </a:schemeClr>
            </a:solidFill>
            <a:ln w="190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s-ES" sz="700" b="1" dirty="0">
                  <a:solidFill>
                    <a:schemeClr val="bg1"/>
                  </a:solidFill>
                  <a:latin typeface="Arial"/>
                  <a:cs typeface="Arial"/>
                </a:rPr>
                <a:t>Importar tabla</a:t>
              </a:r>
            </a:p>
          </p:txBody>
        </p:sp>
        <p:sp>
          <p:nvSpPr>
            <p:cNvPr id="210" name="Rombo 100">
              <a:extLst>
                <a:ext uri="{FF2B5EF4-FFF2-40B4-BE49-F238E27FC236}">
                  <a16:creationId xmlns:a16="http://schemas.microsoft.com/office/drawing/2014/main" id="{75F5B118-2987-6A46-81FA-17A8E9B8E598}"/>
                </a:ext>
              </a:extLst>
            </p:cNvPr>
            <p:cNvSpPr/>
            <p:nvPr/>
          </p:nvSpPr>
          <p:spPr>
            <a:xfrm>
              <a:off x="7740352" y="3066413"/>
              <a:ext cx="886966" cy="918334"/>
            </a:xfrm>
            <a:prstGeom prst="diamond">
              <a:avLst/>
            </a:prstGeom>
            <a:solidFill>
              <a:schemeClr val="accent6">
                <a:lumMod val="75000"/>
              </a:schemeClr>
            </a:solidFill>
            <a:ln w="190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s-ES" sz="700" b="1" dirty="0">
                  <a:solidFill>
                    <a:schemeClr val="bg1"/>
                  </a:solidFill>
                  <a:latin typeface="Arial"/>
                  <a:cs typeface="Arial"/>
                </a:rPr>
                <a:t>Construir gráfica</a:t>
              </a:r>
            </a:p>
          </p:txBody>
        </p:sp>
        <p:cxnSp>
          <p:nvCxnSpPr>
            <p:cNvPr id="211" name="Conector recto de flecha 192">
              <a:extLst>
                <a:ext uri="{FF2B5EF4-FFF2-40B4-BE49-F238E27FC236}">
                  <a16:creationId xmlns:a16="http://schemas.microsoft.com/office/drawing/2014/main" id="{84722CD6-063F-2942-9427-673D70106009}"/>
                </a:ext>
              </a:extLst>
            </p:cNvPr>
            <p:cNvCxnSpPr>
              <a:cxnSpLocks/>
              <a:stCxn id="209" idx="2"/>
              <a:endCxn id="210" idx="0"/>
            </p:cNvCxnSpPr>
            <p:nvPr/>
          </p:nvCxnSpPr>
          <p:spPr>
            <a:xfrm>
              <a:off x="8183835" y="2601762"/>
              <a:ext cx="0" cy="464651"/>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grpSp>
      <p:pic>
        <p:nvPicPr>
          <p:cNvPr id="212" name="Picture 211">
            <a:extLst>
              <a:ext uri="{FF2B5EF4-FFF2-40B4-BE49-F238E27FC236}">
                <a16:creationId xmlns:a16="http://schemas.microsoft.com/office/drawing/2014/main" id="{3EAC2573-EF36-EE41-A980-26B184C9ECCB}"/>
              </a:ext>
            </a:extLst>
          </p:cNvPr>
          <p:cNvPicPr>
            <a:picLocks noChangeAspect="1"/>
          </p:cNvPicPr>
          <p:nvPr/>
        </p:nvPicPr>
        <p:blipFill>
          <a:blip r:embed="rId9"/>
          <a:stretch>
            <a:fillRect/>
          </a:stretch>
        </p:blipFill>
        <p:spPr>
          <a:xfrm>
            <a:off x="6565709" y="4542136"/>
            <a:ext cx="2315191" cy="1560653"/>
          </a:xfrm>
          <a:prstGeom prst="rect">
            <a:avLst/>
          </a:prstGeom>
        </p:spPr>
      </p:pic>
      <p:grpSp>
        <p:nvGrpSpPr>
          <p:cNvPr id="213" name="Agrupar 13">
            <a:extLst>
              <a:ext uri="{FF2B5EF4-FFF2-40B4-BE49-F238E27FC236}">
                <a16:creationId xmlns:a16="http://schemas.microsoft.com/office/drawing/2014/main" id="{E3E9B6B8-3AB4-7344-8091-534ABA6540A2}"/>
              </a:ext>
            </a:extLst>
          </p:cNvPr>
          <p:cNvGrpSpPr/>
          <p:nvPr/>
        </p:nvGrpSpPr>
        <p:grpSpPr>
          <a:xfrm>
            <a:off x="8216960" y="524108"/>
            <a:ext cx="742950" cy="1308430"/>
            <a:chOff x="7812360" y="524108"/>
            <a:chExt cx="742950" cy="1308430"/>
          </a:xfrm>
        </p:grpSpPr>
        <p:sp>
          <p:nvSpPr>
            <p:cNvPr id="214" name="Rombo 169">
              <a:extLst>
                <a:ext uri="{FF2B5EF4-FFF2-40B4-BE49-F238E27FC236}">
                  <a16:creationId xmlns:a16="http://schemas.microsoft.com/office/drawing/2014/main" id="{676B0ABF-3574-7D40-A3D6-1D017D30A451}"/>
                </a:ext>
              </a:extLst>
            </p:cNvPr>
            <p:cNvSpPr/>
            <p:nvPr/>
          </p:nvSpPr>
          <p:spPr>
            <a:xfrm>
              <a:off x="7812360" y="524108"/>
              <a:ext cx="742950" cy="769224"/>
            </a:xfrm>
            <a:prstGeom prst="diamond">
              <a:avLst/>
            </a:prstGeom>
            <a:solidFill>
              <a:schemeClr val="tx2">
                <a:lumMod val="60000"/>
                <a:lumOff val="40000"/>
              </a:schemeClr>
            </a:solidFill>
            <a:ln w="190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s-ES" sz="700" b="1" dirty="0">
                  <a:solidFill>
                    <a:schemeClr val="bg1"/>
                  </a:solidFill>
                  <a:latin typeface="Arial"/>
                  <a:cs typeface="Arial"/>
                </a:rPr>
                <a:t>Exportar tabla a texto</a:t>
              </a:r>
            </a:p>
          </p:txBody>
        </p:sp>
        <p:cxnSp>
          <p:nvCxnSpPr>
            <p:cNvPr id="215" name="Conector recto de flecha 171">
              <a:extLst>
                <a:ext uri="{FF2B5EF4-FFF2-40B4-BE49-F238E27FC236}">
                  <a16:creationId xmlns:a16="http://schemas.microsoft.com/office/drawing/2014/main" id="{801474C2-4A30-6F42-8B26-FDB790EB2F49}"/>
                </a:ext>
              </a:extLst>
            </p:cNvPr>
            <p:cNvCxnSpPr>
              <a:cxnSpLocks/>
              <a:stCxn id="214" idx="2"/>
            </p:cNvCxnSpPr>
            <p:nvPr/>
          </p:nvCxnSpPr>
          <p:spPr>
            <a:xfrm>
              <a:off x="8183835" y="1293332"/>
              <a:ext cx="0" cy="539206"/>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216" name="Agrupar 171">
            <a:extLst>
              <a:ext uri="{FF2B5EF4-FFF2-40B4-BE49-F238E27FC236}">
                <a16:creationId xmlns:a16="http://schemas.microsoft.com/office/drawing/2014/main" id="{DDB8635B-FFFE-4649-A5E3-85CC5021D2F1}"/>
              </a:ext>
            </a:extLst>
          </p:cNvPr>
          <p:cNvGrpSpPr/>
          <p:nvPr/>
        </p:nvGrpSpPr>
        <p:grpSpPr>
          <a:xfrm>
            <a:off x="7841059" y="2594358"/>
            <a:ext cx="250916" cy="250916"/>
            <a:chOff x="5581464" y="4190410"/>
            <a:chExt cx="250916" cy="250916"/>
          </a:xfrm>
        </p:grpSpPr>
        <p:sp>
          <p:nvSpPr>
            <p:cNvPr id="217" name="Elipse 172">
              <a:extLst>
                <a:ext uri="{FF2B5EF4-FFF2-40B4-BE49-F238E27FC236}">
                  <a16:creationId xmlns:a16="http://schemas.microsoft.com/office/drawing/2014/main" id="{2E5FC7EE-9237-C343-A51D-60F7FB041FCB}"/>
                </a:ext>
              </a:extLst>
            </p:cNvPr>
            <p:cNvSpPr/>
            <p:nvPr/>
          </p:nvSpPr>
          <p:spPr>
            <a:xfrm>
              <a:off x="5581464" y="4190410"/>
              <a:ext cx="250916" cy="250916"/>
            </a:xfrm>
            <a:prstGeom prst="ellipse">
              <a:avLst/>
            </a:prstGeom>
            <a:solidFill>
              <a:srgbClr val="9C3F9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dirty="0"/>
            </a:p>
          </p:txBody>
        </p:sp>
        <p:sp>
          <p:nvSpPr>
            <p:cNvPr id="218" name="CuadroTexto 173">
              <a:extLst>
                <a:ext uri="{FF2B5EF4-FFF2-40B4-BE49-F238E27FC236}">
                  <a16:creationId xmlns:a16="http://schemas.microsoft.com/office/drawing/2014/main" id="{6ABDB0F0-C605-E44C-AEB0-CF3EE22A38BC}"/>
                </a:ext>
              </a:extLst>
            </p:cNvPr>
            <p:cNvSpPr txBox="1"/>
            <p:nvPr/>
          </p:nvSpPr>
          <p:spPr>
            <a:xfrm>
              <a:off x="5581510" y="4208146"/>
              <a:ext cx="250825" cy="215444"/>
            </a:xfrm>
            <a:prstGeom prst="rect">
              <a:avLst/>
            </a:prstGeom>
            <a:noFill/>
          </p:spPr>
          <p:txBody>
            <a:bodyPr wrap="square" lIns="0" tIns="0" rIns="0" bIns="0" rtlCol="0">
              <a:spAutoFit/>
            </a:bodyPr>
            <a:lstStyle/>
            <a:p>
              <a:pPr algn="ctr"/>
              <a:r>
                <a:rPr lang="es-ES" sz="1400" dirty="0">
                  <a:solidFill>
                    <a:schemeClr val="bg1"/>
                  </a:solidFill>
                  <a:latin typeface="Arial"/>
                  <a:cs typeface="Arial"/>
                </a:rPr>
                <a:t>6</a:t>
              </a:r>
            </a:p>
          </p:txBody>
        </p:sp>
      </p:grpSp>
    </p:spTree>
    <p:extLst>
      <p:ext uri="{BB962C8B-B14F-4D97-AF65-F5344CB8AC3E}">
        <p14:creationId xmlns:p14="http://schemas.microsoft.com/office/powerpoint/2010/main" val="3274983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Agrupar 1"/>
          <p:cNvGrpSpPr/>
          <p:nvPr/>
        </p:nvGrpSpPr>
        <p:grpSpPr>
          <a:xfrm>
            <a:off x="385378" y="272974"/>
            <a:ext cx="671459" cy="671459"/>
            <a:chOff x="5581464" y="4190410"/>
            <a:chExt cx="250916" cy="250916"/>
          </a:xfrm>
        </p:grpSpPr>
        <p:sp>
          <p:nvSpPr>
            <p:cNvPr id="3" name="Elipse 2"/>
            <p:cNvSpPr/>
            <p:nvPr/>
          </p:nvSpPr>
          <p:spPr>
            <a:xfrm>
              <a:off x="5581464" y="4190410"/>
              <a:ext cx="250916" cy="250916"/>
            </a:xfrm>
            <a:prstGeom prst="ellipse">
              <a:avLst/>
            </a:prstGeom>
            <a:solidFill>
              <a:srgbClr val="9C3F9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sz="4400" dirty="0">
                <a:latin typeface="Arial"/>
                <a:cs typeface="Arial"/>
              </a:endParaRPr>
            </a:p>
          </p:txBody>
        </p:sp>
        <p:sp>
          <p:nvSpPr>
            <p:cNvPr id="4" name="CuadroTexto 3"/>
            <p:cNvSpPr txBox="1"/>
            <p:nvPr/>
          </p:nvSpPr>
          <p:spPr>
            <a:xfrm>
              <a:off x="5581510" y="4208146"/>
              <a:ext cx="250825" cy="207022"/>
            </a:xfrm>
            <a:prstGeom prst="rect">
              <a:avLst/>
            </a:prstGeom>
            <a:noFill/>
          </p:spPr>
          <p:txBody>
            <a:bodyPr wrap="square" lIns="0" tIns="0" rIns="0" bIns="0" rtlCol="0">
              <a:spAutoFit/>
            </a:bodyPr>
            <a:lstStyle/>
            <a:p>
              <a:pPr algn="ctr"/>
              <a:r>
                <a:rPr lang="es-ES" sz="3600" dirty="0">
                  <a:solidFill>
                    <a:schemeClr val="bg1"/>
                  </a:solidFill>
                  <a:latin typeface="Arial"/>
                  <a:cs typeface="Arial"/>
                </a:rPr>
                <a:t>0</a:t>
              </a:r>
            </a:p>
          </p:txBody>
        </p:sp>
      </p:grpSp>
      <p:sp>
        <p:nvSpPr>
          <p:cNvPr id="5" name="CuadroTexto 4"/>
          <p:cNvSpPr txBox="1"/>
          <p:nvPr/>
        </p:nvSpPr>
        <p:spPr>
          <a:xfrm>
            <a:off x="948166" y="424037"/>
            <a:ext cx="7898678" cy="369332"/>
          </a:xfrm>
          <a:prstGeom prst="rect">
            <a:avLst/>
          </a:prstGeom>
          <a:solidFill>
            <a:srgbClr val="9C3F97"/>
          </a:solidFill>
          <a:ln>
            <a:noFill/>
          </a:ln>
        </p:spPr>
        <p:txBody>
          <a:bodyPr wrap="square" rtlCol="0">
            <a:spAutoFit/>
          </a:bodyPr>
          <a:lstStyle/>
          <a:p>
            <a:r>
              <a:rPr lang="es-ES" b="1" dirty="0">
                <a:solidFill>
                  <a:srgbClr val="FFFFFF"/>
                </a:solidFill>
              </a:rPr>
              <a:t>Vistazo a la información aportada por el profesor</a:t>
            </a:r>
          </a:p>
        </p:txBody>
      </p:sp>
      <p:sp>
        <p:nvSpPr>
          <p:cNvPr id="6" name="CuadroTexto 5"/>
          <p:cNvSpPr txBox="1"/>
          <p:nvPr/>
        </p:nvSpPr>
        <p:spPr>
          <a:xfrm>
            <a:off x="948167" y="1123368"/>
            <a:ext cx="7898678" cy="615553"/>
          </a:xfrm>
          <a:prstGeom prst="rect">
            <a:avLst/>
          </a:prstGeom>
          <a:noFill/>
        </p:spPr>
        <p:txBody>
          <a:bodyPr wrap="square" rtlCol="0">
            <a:spAutoFit/>
          </a:bodyPr>
          <a:lstStyle/>
          <a:p>
            <a:r>
              <a:rPr lang="es-ES" sz="2000" dirty="0">
                <a:solidFill>
                  <a:srgbClr val="9C3F97"/>
                </a:solidFill>
              </a:rPr>
              <a:t>Una vez descargados y descomprimidos los archivos verás lo siguiente</a:t>
            </a:r>
          </a:p>
          <a:p>
            <a:r>
              <a:rPr lang="es-ES" sz="1400" dirty="0">
                <a:solidFill>
                  <a:srgbClr val="9C3F97"/>
                </a:solidFill>
              </a:rPr>
              <a:t>(por favor, no descomprimas el </a:t>
            </a:r>
            <a:r>
              <a:rPr lang="es-ES" sz="1400" dirty="0" err="1">
                <a:solidFill>
                  <a:srgbClr val="9C3F97"/>
                </a:solidFill>
              </a:rPr>
              <a:t>zip</a:t>
            </a:r>
            <a:r>
              <a:rPr lang="es-ES" sz="1400" dirty="0">
                <a:solidFill>
                  <a:srgbClr val="9C3F97"/>
                </a:solidFill>
              </a:rPr>
              <a:t> en el escritorio de Windows. Hazlo en tu carpeta personal)</a:t>
            </a:r>
          </a:p>
        </p:txBody>
      </p:sp>
      <p:pic>
        <p:nvPicPr>
          <p:cNvPr id="23" name="Picture 22">
            <a:extLst>
              <a:ext uri="{FF2B5EF4-FFF2-40B4-BE49-F238E27FC236}">
                <a16:creationId xmlns:a16="http://schemas.microsoft.com/office/drawing/2014/main" id="{B3AE18C9-5176-8D4E-82FD-FD9E1DB0C115}"/>
              </a:ext>
            </a:extLst>
          </p:cNvPr>
          <p:cNvPicPr>
            <a:picLocks noChangeAspect="1"/>
          </p:cNvPicPr>
          <p:nvPr/>
        </p:nvPicPr>
        <p:blipFill>
          <a:blip r:embed="rId2"/>
          <a:stretch>
            <a:fillRect/>
          </a:stretch>
        </p:blipFill>
        <p:spPr>
          <a:xfrm>
            <a:off x="1056716" y="2068920"/>
            <a:ext cx="2176839" cy="2470712"/>
          </a:xfrm>
          <a:prstGeom prst="rect">
            <a:avLst/>
          </a:prstGeom>
          <a:ln w="57150" cmpd="sng">
            <a:solidFill>
              <a:srgbClr val="9C3F97"/>
            </a:solidFill>
          </a:ln>
        </p:spPr>
      </p:pic>
    </p:spTree>
    <p:extLst>
      <p:ext uri="{BB962C8B-B14F-4D97-AF65-F5344CB8AC3E}">
        <p14:creationId xmlns:p14="http://schemas.microsoft.com/office/powerpoint/2010/main" val="3895057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Agrupar 1"/>
          <p:cNvGrpSpPr/>
          <p:nvPr/>
        </p:nvGrpSpPr>
        <p:grpSpPr>
          <a:xfrm>
            <a:off x="385378" y="272974"/>
            <a:ext cx="671459" cy="671459"/>
            <a:chOff x="5581464" y="4190410"/>
            <a:chExt cx="250916" cy="250916"/>
          </a:xfrm>
        </p:grpSpPr>
        <p:sp>
          <p:nvSpPr>
            <p:cNvPr id="3" name="Elipse 2"/>
            <p:cNvSpPr/>
            <p:nvPr/>
          </p:nvSpPr>
          <p:spPr>
            <a:xfrm>
              <a:off x="5581464" y="4190410"/>
              <a:ext cx="250916" cy="250916"/>
            </a:xfrm>
            <a:prstGeom prst="ellipse">
              <a:avLst/>
            </a:prstGeom>
            <a:solidFill>
              <a:srgbClr val="9C3F9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sz="4400" dirty="0">
                <a:latin typeface="Arial"/>
                <a:cs typeface="Arial"/>
              </a:endParaRPr>
            </a:p>
          </p:txBody>
        </p:sp>
        <p:sp>
          <p:nvSpPr>
            <p:cNvPr id="4" name="CuadroTexto 3"/>
            <p:cNvSpPr txBox="1"/>
            <p:nvPr/>
          </p:nvSpPr>
          <p:spPr>
            <a:xfrm>
              <a:off x="5581510" y="4208146"/>
              <a:ext cx="250825" cy="207022"/>
            </a:xfrm>
            <a:prstGeom prst="rect">
              <a:avLst/>
            </a:prstGeom>
            <a:noFill/>
          </p:spPr>
          <p:txBody>
            <a:bodyPr wrap="square" lIns="0" tIns="0" rIns="0" bIns="0" rtlCol="0">
              <a:spAutoFit/>
            </a:bodyPr>
            <a:lstStyle/>
            <a:p>
              <a:pPr algn="ctr"/>
              <a:r>
                <a:rPr lang="es-ES" sz="3600" dirty="0">
                  <a:solidFill>
                    <a:schemeClr val="bg1"/>
                  </a:solidFill>
                  <a:latin typeface="Arial"/>
                  <a:cs typeface="Arial"/>
                </a:rPr>
                <a:t>0</a:t>
              </a:r>
            </a:p>
          </p:txBody>
        </p:sp>
      </p:grpSp>
      <p:sp>
        <p:nvSpPr>
          <p:cNvPr id="5" name="CuadroTexto 4"/>
          <p:cNvSpPr txBox="1"/>
          <p:nvPr/>
        </p:nvSpPr>
        <p:spPr>
          <a:xfrm>
            <a:off x="948166" y="424037"/>
            <a:ext cx="7898678" cy="369332"/>
          </a:xfrm>
          <a:prstGeom prst="rect">
            <a:avLst/>
          </a:prstGeom>
          <a:solidFill>
            <a:srgbClr val="9C3F97"/>
          </a:solidFill>
          <a:ln>
            <a:noFill/>
          </a:ln>
        </p:spPr>
        <p:txBody>
          <a:bodyPr wrap="square" rtlCol="0">
            <a:spAutoFit/>
          </a:bodyPr>
          <a:lstStyle/>
          <a:p>
            <a:r>
              <a:rPr lang="es-ES" b="1" dirty="0">
                <a:solidFill>
                  <a:srgbClr val="FFFFFF"/>
                </a:solidFill>
              </a:rPr>
              <a:t>Vistazo a la información aportada por el profesor</a:t>
            </a:r>
          </a:p>
        </p:txBody>
      </p:sp>
      <p:sp>
        <p:nvSpPr>
          <p:cNvPr id="6" name="CuadroTexto 5"/>
          <p:cNvSpPr txBox="1"/>
          <p:nvPr/>
        </p:nvSpPr>
        <p:spPr>
          <a:xfrm>
            <a:off x="948167" y="1123368"/>
            <a:ext cx="7898678" cy="615553"/>
          </a:xfrm>
          <a:prstGeom prst="rect">
            <a:avLst/>
          </a:prstGeom>
          <a:noFill/>
        </p:spPr>
        <p:txBody>
          <a:bodyPr wrap="square" rtlCol="0">
            <a:spAutoFit/>
          </a:bodyPr>
          <a:lstStyle/>
          <a:p>
            <a:r>
              <a:rPr lang="es-ES" sz="2000" dirty="0">
                <a:solidFill>
                  <a:srgbClr val="9C3F97"/>
                </a:solidFill>
              </a:rPr>
              <a:t>Una vez descargados y descomprimidos los archivos verás lo siguiente</a:t>
            </a:r>
          </a:p>
          <a:p>
            <a:r>
              <a:rPr lang="es-ES" sz="1400" dirty="0">
                <a:solidFill>
                  <a:srgbClr val="9C3F97"/>
                </a:solidFill>
              </a:rPr>
              <a:t>(por favor, no descomprimas el </a:t>
            </a:r>
            <a:r>
              <a:rPr lang="es-ES" sz="1400" dirty="0" err="1">
                <a:solidFill>
                  <a:srgbClr val="9C3F97"/>
                </a:solidFill>
              </a:rPr>
              <a:t>zip</a:t>
            </a:r>
            <a:r>
              <a:rPr lang="es-ES" sz="1400" dirty="0">
                <a:solidFill>
                  <a:srgbClr val="9C3F97"/>
                </a:solidFill>
              </a:rPr>
              <a:t> en el escritorio de Windows. Hazlo en tu carpeta personal)</a:t>
            </a:r>
          </a:p>
        </p:txBody>
      </p:sp>
      <p:pic>
        <p:nvPicPr>
          <p:cNvPr id="9" name="Imagen 8" descr="Screen Shot 2019-09-29 at 10.28.2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08400" y="2120651"/>
            <a:ext cx="1727200" cy="1816100"/>
          </a:xfrm>
          <a:prstGeom prst="rect">
            <a:avLst/>
          </a:prstGeom>
          <a:ln w="57150" cmpd="sng">
            <a:solidFill>
              <a:srgbClr val="9C3F97"/>
            </a:solidFill>
          </a:ln>
        </p:spPr>
      </p:pic>
      <p:grpSp>
        <p:nvGrpSpPr>
          <p:cNvPr id="41" name="Agrupar 40"/>
          <p:cNvGrpSpPr/>
          <p:nvPr/>
        </p:nvGrpSpPr>
        <p:grpSpPr>
          <a:xfrm>
            <a:off x="893018" y="4250660"/>
            <a:ext cx="3822998" cy="2470742"/>
            <a:chOff x="893018" y="4250660"/>
            <a:chExt cx="3822998" cy="2470742"/>
          </a:xfrm>
        </p:grpSpPr>
        <p:pic>
          <p:nvPicPr>
            <p:cNvPr id="32" name="Imagen 31" descr="Screen Shot 2019-09-30 at 23.12.23.png"/>
            <p:cNvPicPr>
              <a:picLocks noChangeAspect="1"/>
            </p:cNvPicPr>
            <p:nvPr/>
          </p:nvPicPr>
          <p:blipFill rotWithShape="1">
            <a:blip r:embed="rId3">
              <a:extLst>
                <a:ext uri="{28A0092B-C50C-407E-A947-70E740481C1C}">
                  <a14:useLocalDpi xmlns:a14="http://schemas.microsoft.com/office/drawing/2010/main" val="0"/>
                </a:ext>
              </a:extLst>
            </a:blip>
            <a:srcRect b="42207"/>
            <a:stretch/>
          </p:blipFill>
          <p:spPr>
            <a:xfrm>
              <a:off x="1120549" y="4250660"/>
              <a:ext cx="3496080" cy="1911600"/>
            </a:xfrm>
            <a:prstGeom prst="rect">
              <a:avLst/>
            </a:prstGeom>
            <a:noFill/>
            <a:ln w="19050" cmpd="sng">
              <a:solidFill>
                <a:srgbClr val="9C3F97"/>
              </a:solidFill>
            </a:ln>
          </p:spPr>
        </p:pic>
        <p:sp>
          <p:nvSpPr>
            <p:cNvPr id="12" name="CuadroTexto 11"/>
            <p:cNvSpPr txBox="1"/>
            <p:nvPr/>
          </p:nvSpPr>
          <p:spPr>
            <a:xfrm>
              <a:off x="893018" y="6259737"/>
              <a:ext cx="3822998" cy="461665"/>
            </a:xfrm>
            <a:prstGeom prst="rect">
              <a:avLst/>
            </a:prstGeom>
            <a:noFill/>
          </p:spPr>
          <p:txBody>
            <a:bodyPr wrap="square" rtlCol="0">
              <a:spAutoFit/>
            </a:bodyPr>
            <a:lstStyle>
              <a:defPPr>
                <a:defRPr lang="es-ES"/>
              </a:defPPr>
              <a:lvl1pPr>
                <a:defRPr sz="2000">
                  <a:solidFill>
                    <a:srgbClr val="9C3F97"/>
                  </a:solidFill>
                </a:defRPr>
              </a:lvl1pPr>
            </a:lstStyle>
            <a:p>
              <a:pPr algn="ctr"/>
              <a:r>
                <a:rPr lang="es-ES" sz="1200" dirty="0"/>
                <a:t>Tabla de atributos. Un registro por cada polígono. Contiene información temática de cada polígono.</a:t>
              </a:r>
            </a:p>
          </p:txBody>
        </p:sp>
      </p:grpSp>
      <p:grpSp>
        <p:nvGrpSpPr>
          <p:cNvPr id="42" name="Agrupar 41"/>
          <p:cNvGrpSpPr/>
          <p:nvPr/>
        </p:nvGrpSpPr>
        <p:grpSpPr>
          <a:xfrm>
            <a:off x="6022746" y="4251739"/>
            <a:ext cx="2697806" cy="2469663"/>
            <a:chOff x="6022746" y="4251739"/>
            <a:chExt cx="2697806" cy="2469663"/>
          </a:xfrm>
        </p:grpSpPr>
        <p:pic>
          <p:nvPicPr>
            <p:cNvPr id="13" name="Imagen 12" descr="Screen Shot 2019-09-30 at 12.26.10.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22746" y="4251739"/>
              <a:ext cx="2697806" cy="1910521"/>
            </a:xfrm>
            <a:prstGeom prst="rect">
              <a:avLst/>
            </a:prstGeom>
            <a:noFill/>
            <a:ln w="19050" cmpd="sng">
              <a:solidFill>
                <a:srgbClr val="9C3F97"/>
              </a:solidFill>
            </a:ln>
          </p:spPr>
        </p:pic>
        <p:sp>
          <p:nvSpPr>
            <p:cNvPr id="14" name="CuadroTexto 13"/>
            <p:cNvSpPr txBox="1"/>
            <p:nvPr/>
          </p:nvSpPr>
          <p:spPr>
            <a:xfrm>
              <a:off x="6243467" y="6259737"/>
              <a:ext cx="2125982" cy="461665"/>
            </a:xfrm>
            <a:prstGeom prst="rect">
              <a:avLst/>
            </a:prstGeom>
            <a:noFill/>
          </p:spPr>
          <p:txBody>
            <a:bodyPr wrap="square" rtlCol="0">
              <a:spAutoFit/>
            </a:bodyPr>
            <a:lstStyle>
              <a:defPPr>
                <a:defRPr lang="es-ES"/>
              </a:defPPr>
              <a:lvl1pPr>
                <a:defRPr sz="2000">
                  <a:solidFill>
                    <a:srgbClr val="9C3F97"/>
                  </a:solidFill>
                </a:defRPr>
              </a:lvl1pPr>
            </a:lstStyle>
            <a:p>
              <a:pPr algn="ctr"/>
              <a:r>
                <a:rPr lang="es-ES" sz="1200" dirty="0"/>
                <a:t>Delimitación geográfica de biomas. Polígonos</a:t>
              </a:r>
            </a:p>
          </p:txBody>
        </p:sp>
      </p:grpSp>
      <p:grpSp>
        <p:nvGrpSpPr>
          <p:cNvPr id="22" name="Agrupar 21"/>
          <p:cNvGrpSpPr/>
          <p:nvPr/>
        </p:nvGrpSpPr>
        <p:grpSpPr>
          <a:xfrm>
            <a:off x="3865210" y="3082925"/>
            <a:ext cx="2269562" cy="1168814"/>
            <a:chOff x="5102087" y="3082925"/>
            <a:chExt cx="2269562" cy="1168814"/>
          </a:xfrm>
        </p:grpSpPr>
        <p:sp>
          <p:nvSpPr>
            <p:cNvPr id="15" name="Rectángulo 14"/>
            <p:cNvSpPr/>
            <p:nvPr/>
          </p:nvSpPr>
          <p:spPr>
            <a:xfrm>
              <a:off x="5102087" y="3082925"/>
              <a:ext cx="1733826" cy="323159"/>
            </a:xfrm>
            <a:prstGeom prst="rect">
              <a:avLst/>
            </a:prstGeom>
            <a:noFill/>
            <a:ln w="19050" cmpd="sng">
              <a:solidFill>
                <a:srgbClr val="9C3F97"/>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cxnSp>
          <p:nvCxnSpPr>
            <p:cNvPr id="18" name="Conector recto de flecha 17"/>
            <p:cNvCxnSpPr>
              <a:stCxn id="15" idx="3"/>
              <a:endCxn id="13" idx="0"/>
            </p:cNvCxnSpPr>
            <p:nvPr/>
          </p:nvCxnSpPr>
          <p:spPr>
            <a:xfrm>
              <a:off x="6835913" y="3244505"/>
              <a:ext cx="535736" cy="1007234"/>
            </a:xfrm>
            <a:prstGeom prst="straightConnector1">
              <a:avLst/>
            </a:prstGeom>
            <a:ln>
              <a:solidFill>
                <a:srgbClr val="9C3F97"/>
              </a:solidFill>
              <a:tailEnd type="triangle" w="lg" len="lg"/>
            </a:ln>
            <a:effectLst/>
          </p:spPr>
          <p:style>
            <a:lnRef idx="2">
              <a:schemeClr val="accent1"/>
            </a:lnRef>
            <a:fillRef idx="0">
              <a:schemeClr val="accent1"/>
            </a:fillRef>
            <a:effectRef idx="1">
              <a:schemeClr val="accent1"/>
            </a:effectRef>
            <a:fontRef idx="minor">
              <a:schemeClr val="tx1"/>
            </a:fontRef>
          </p:style>
        </p:cxnSp>
      </p:grpSp>
      <p:grpSp>
        <p:nvGrpSpPr>
          <p:cNvPr id="21" name="Agrupar 20"/>
          <p:cNvGrpSpPr/>
          <p:nvPr/>
        </p:nvGrpSpPr>
        <p:grpSpPr>
          <a:xfrm>
            <a:off x="2964932" y="2564904"/>
            <a:ext cx="2617302" cy="1686835"/>
            <a:chOff x="4218611" y="2564904"/>
            <a:chExt cx="2617302" cy="1686835"/>
          </a:xfrm>
        </p:grpSpPr>
        <p:sp>
          <p:nvSpPr>
            <p:cNvPr id="16" name="Rectángulo 15"/>
            <p:cNvSpPr/>
            <p:nvPr/>
          </p:nvSpPr>
          <p:spPr>
            <a:xfrm>
              <a:off x="5102087" y="2564904"/>
              <a:ext cx="1733826" cy="323159"/>
            </a:xfrm>
            <a:prstGeom prst="rect">
              <a:avLst/>
            </a:prstGeom>
            <a:noFill/>
            <a:ln w="19050" cmpd="sng">
              <a:solidFill>
                <a:srgbClr val="9C3F97"/>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cxnSp>
          <p:nvCxnSpPr>
            <p:cNvPr id="20" name="Conector recto de flecha 19"/>
            <p:cNvCxnSpPr>
              <a:stCxn id="16" idx="1"/>
            </p:cNvCxnSpPr>
            <p:nvPr/>
          </p:nvCxnSpPr>
          <p:spPr>
            <a:xfrm flipH="1">
              <a:off x="4218611" y="2726484"/>
              <a:ext cx="883476" cy="1525255"/>
            </a:xfrm>
            <a:prstGeom prst="straightConnector1">
              <a:avLst/>
            </a:prstGeom>
            <a:ln>
              <a:solidFill>
                <a:srgbClr val="9C3F97"/>
              </a:solidFill>
              <a:tailEnd type="triangle" w="lg" len="lg"/>
            </a:ln>
            <a:effectLst/>
          </p:spPr>
          <p:style>
            <a:lnRef idx="2">
              <a:schemeClr val="accent1"/>
            </a:lnRef>
            <a:fillRef idx="0">
              <a:schemeClr val="accent1"/>
            </a:fillRef>
            <a:effectRef idx="1">
              <a:schemeClr val="accent1"/>
            </a:effectRef>
            <a:fontRef idx="minor">
              <a:schemeClr val="tx1"/>
            </a:fontRef>
          </p:style>
        </p:cxnSp>
      </p:grpSp>
      <p:grpSp>
        <p:nvGrpSpPr>
          <p:cNvPr id="37" name="Agrupar 36"/>
          <p:cNvGrpSpPr/>
          <p:nvPr/>
        </p:nvGrpSpPr>
        <p:grpSpPr>
          <a:xfrm>
            <a:off x="1056715" y="4322233"/>
            <a:ext cx="6361577" cy="775654"/>
            <a:chOff x="1056715" y="4322233"/>
            <a:chExt cx="6361577" cy="775654"/>
          </a:xfrm>
        </p:grpSpPr>
        <p:sp>
          <p:nvSpPr>
            <p:cNvPr id="33" name="Forma libre 32"/>
            <p:cNvSpPr/>
            <p:nvPr/>
          </p:nvSpPr>
          <p:spPr>
            <a:xfrm>
              <a:off x="7260167" y="4322233"/>
              <a:ext cx="158125" cy="144172"/>
            </a:xfrm>
            <a:custGeom>
              <a:avLst/>
              <a:gdLst>
                <a:gd name="connsiteX0" fmla="*/ 67733 w 158125"/>
                <a:gd name="connsiteY0" fmla="*/ 21167 h 144172"/>
                <a:gd name="connsiteX1" fmla="*/ 67733 w 158125"/>
                <a:gd name="connsiteY1" fmla="*/ 21167 h 144172"/>
                <a:gd name="connsiteX2" fmla="*/ 21166 w 158125"/>
                <a:gd name="connsiteY2" fmla="*/ 46567 h 144172"/>
                <a:gd name="connsiteX3" fmla="*/ 0 w 158125"/>
                <a:gd name="connsiteY3" fmla="*/ 63500 h 144172"/>
                <a:gd name="connsiteX4" fmla="*/ 4233 w 158125"/>
                <a:gd name="connsiteY4" fmla="*/ 105834 h 144172"/>
                <a:gd name="connsiteX5" fmla="*/ 8466 w 158125"/>
                <a:gd name="connsiteY5" fmla="*/ 118534 h 144172"/>
                <a:gd name="connsiteX6" fmla="*/ 21166 w 158125"/>
                <a:gd name="connsiteY6" fmla="*/ 127000 h 144172"/>
                <a:gd name="connsiteX7" fmla="*/ 42333 w 158125"/>
                <a:gd name="connsiteY7" fmla="*/ 143934 h 144172"/>
                <a:gd name="connsiteX8" fmla="*/ 55033 w 158125"/>
                <a:gd name="connsiteY8" fmla="*/ 135467 h 144172"/>
                <a:gd name="connsiteX9" fmla="*/ 63500 w 158125"/>
                <a:gd name="connsiteY9" fmla="*/ 122767 h 144172"/>
                <a:gd name="connsiteX10" fmla="*/ 67733 w 158125"/>
                <a:gd name="connsiteY10" fmla="*/ 110067 h 144172"/>
                <a:gd name="connsiteX11" fmla="*/ 80433 w 158125"/>
                <a:gd name="connsiteY11" fmla="*/ 105834 h 144172"/>
                <a:gd name="connsiteX12" fmla="*/ 110066 w 158125"/>
                <a:gd name="connsiteY12" fmla="*/ 110067 h 144172"/>
                <a:gd name="connsiteX13" fmla="*/ 122766 w 158125"/>
                <a:gd name="connsiteY13" fmla="*/ 118534 h 144172"/>
                <a:gd name="connsiteX14" fmla="*/ 131233 w 158125"/>
                <a:gd name="connsiteY14" fmla="*/ 105834 h 144172"/>
                <a:gd name="connsiteX15" fmla="*/ 122766 w 158125"/>
                <a:gd name="connsiteY15" fmla="*/ 80434 h 144172"/>
                <a:gd name="connsiteX16" fmla="*/ 152400 w 158125"/>
                <a:gd name="connsiteY16" fmla="*/ 46567 h 144172"/>
                <a:gd name="connsiteX17" fmla="*/ 152400 w 158125"/>
                <a:gd name="connsiteY17" fmla="*/ 4234 h 144172"/>
                <a:gd name="connsiteX18" fmla="*/ 139700 w 158125"/>
                <a:gd name="connsiteY18" fmla="*/ 0 h 144172"/>
                <a:gd name="connsiteX19" fmla="*/ 122766 w 158125"/>
                <a:gd name="connsiteY19" fmla="*/ 4234 h 144172"/>
                <a:gd name="connsiteX20" fmla="*/ 110066 w 158125"/>
                <a:gd name="connsiteY20" fmla="*/ 12700 h 144172"/>
                <a:gd name="connsiteX21" fmla="*/ 67733 w 158125"/>
                <a:gd name="connsiteY21" fmla="*/ 21167 h 144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8125" h="144172">
                  <a:moveTo>
                    <a:pt x="67733" y="21167"/>
                  </a:moveTo>
                  <a:lnTo>
                    <a:pt x="67733" y="21167"/>
                  </a:lnTo>
                  <a:cubicBezTo>
                    <a:pt x="67683" y="21192"/>
                    <a:pt x="28901" y="38832"/>
                    <a:pt x="21166" y="46567"/>
                  </a:cubicBezTo>
                  <a:cubicBezTo>
                    <a:pt x="2019" y="65715"/>
                    <a:pt x="24724" y="55259"/>
                    <a:pt x="0" y="63500"/>
                  </a:cubicBezTo>
                  <a:cubicBezTo>
                    <a:pt x="1411" y="77611"/>
                    <a:pt x="2077" y="91817"/>
                    <a:pt x="4233" y="105834"/>
                  </a:cubicBezTo>
                  <a:cubicBezTo>
                    <a:pt x="4911" y="110244"/>
                    <a:pt x="5678" y="115050"/>
                    <a:pt x="8466" y="118534"/>
                  </a:cubicBezTo>
                  <a:cubicBezTo>
                    <a:pt x="11644" y="122507"/>
                    <a:pt x="16933" y="124178"/>
                    <a:pt x="21166" y="127000"/>
                  </a:cubicBezTo>
                  <a:cubicBezTo>
                    <a:pt x="26113" y="134420"/>
                    <a:pt x="30065" y="145979"/>
                    <a:pt x="42333" y="143934"/>
                  </a:cubicBezTo>
                  <a:cubicBezTo>
                    <a:pt x="47352" y="143098"/>
                    <a:pt x="50800" y="138289"/>
                    <a:pt x="55033" y="135467"/>
                  </a:cubicBezTo>
                  <a:cubicBezTo>
                    <a:pt x="57855" y="131234"/>
                    <a:pt x="61225" y="127318"/>
                    <a:pt x="63500" y="122767"/>
                  </a:cubicBezTo>
                  <a:cubicBezTo>
                    <a:pt x="65496" y="118776"/>
                    <a:pt x="64578" y="113222"/>
                    <a:pt x="67733" y="110067"/>
                  </a:cubicBezTo>
                  <a:cubicBezTo>
                    <a:pt x="70888" y="106912"/>
                    <a:pt x="76200" y="107245"/>
                    <a:pt x="80433" y="105834"/>
                  </a:cubicBezTo>
                  <a:cubicBezTo>
                    <a:pt x="90311" y="107245"/>
                    <a:pt x="100509" y="107200"/>
                    <a:pt x="110066" y="110067"/>
                  </a:cubicBezTo>
                  <a:cubicBezTo>
                    <a:pt x="114939" y="111529"/>
                    <a:pt x="117777" y="119532"/>
                    <a:pt x="122766" y="118534"/>
                  </a:cubicBezTo>
                  <a:cubicBezTo>
                    <a:pt x="127755" y="117536"/>
                    <a:pt x="128411" y="110067"/>
                    <a:pt x="131233" y="105834"/>
                  </a:cubicBezTo>
                  <a:cubicBezTo>
                    <a:pt x="128411" y="97367"/>
                    <a:pt x="117815" y="87860"/>
                    <a:pt x="122766" y="80434"/>
                  </a:cubicBezTo>
                  <a:cubicBezTo>
                    <a:pt x="142522" y="50801"/>
                    <a:pt x="131233" y="60679"/>
                    <a:pt x="152400" y="46567"/>
                  </a:cubicBezTo>
                  <a:cubicBezTo>
                    <a:pt x="157613" y="30927"/>
                    <a:pt x="162128" y="23691"/>
                    <a:pt x="152400" y="4234"/>
                  </a:cubicBezTo>
                  <a:cubicBezTo>
                    <a:pt x="150404" y="243"/>
                    <a:pt x="143933" y="1411"/>
                    <a:pt x="139700" y="0"/>
                  </a:cubicBezTo>
                  <a:cubicBezTo>
                    <a:pt x="134055" y="1411"/>
                    <a:pt x="128114" y="1942"/>
                    <a:pt x="122766" y="4234"/>
                  </a:cubicBezTo>
                  <a:cubicBezTo>
                    <a:pt x="118090" y="6238"/>
                    <a:pt x="114830" y="10914"/>
                    <a:pt x="110066" y="12700"/>
                  </a:cubicBezTo>
                  <a:cubicBezTo>
                    <a:pt x="95823" y="18041"/>
                    <a:pt x="74789" y="19756"/>
                    <a:pt x="67733" y="21167"/>
                  </a:cubicBezTo>
                  <a:close/>
                </a:path>
              </a:pathLst>
            </a:custGeom>
            <a:noFill/>
            <a:ln>
              <a:solidFill>
                <a:srgbClr val="9C3F97"/>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34" name="Rectángulo 33"/>
            <p:cNvSpPr/>
            <p:nvPr/>
          </p:nvSpPr>
          <p:spPr>
            <a:xfrm>
              <a:off x="1056715" y="4774728"/>
              <a:ext cx="3752351" cy="323159"/>
            </a:xfrm>
            <a:prstGeom prst="rect">
              <a:avLst/>
            </a:prstGeom>
            <a:noFill/>
            <a:ln w="19050" cmpd="sng">
              <a:solidFill>
                <a:srgbClr val="9C3F97"/>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cxnSp>
          <p:nvCxnSpPr>
            <p:cNvPr id="36" name="Conector recto de flecha 35"/>
            <p:cNvCxnSpPr>
              <a:stCxn id="34" idx="3"/>
              <a:endCxn id="33" idx="4"/>
            </p:cNvCxnSpPr>
            <p:nvPr/>
          </p:nvCxnSpPr>
          <p:spPr>
            <a:xfrm flipV="1">
              <a:off x="4809066" y="4428067"/>
              <a:ext cx="2455334" cy="508241"/>
            </a:xfrm>
            <a:prstGeom prst="straightConnector1">
              <a:avLst/>
            </a:prstGeom>
            <a:ln>
              <a:solidFill>
                <a:srgbClr val="9C3F97"/>
              </a:solidFill>
              <a:headEnd type="arrow"/>
              <a:tailEnd type="arrow"/>
            </a:ln>
            <a:effectLst/>
          </p:spPr>
          <p:style>
            <a:lnRef idx="2">
              <a:schemeClr val="accent1"/>
            </a:lnRef>
            <a:fillRef idx="0">
              <a:schemeClr val="accent1"/>
            </a:fillRef>
            <a:effectRef idx="1">
              <a:schemeClr val="accent1"/>
            </a:effectRef>
            <a:fontRef idx="minor">
              <a:schemeClr val="tx1"/>
            </a:fontRef>
          </p:style>
        </p:cxnSp>
      </p:grpSp>
      <p:grpSp>
        <p:nvGrpSpPr>
          <p:cNvPr id="40" name="Agrupar 39"/>
          <p:cNvGrpSpPr/>
          <p:nvPr/>
        </p:nvGrpSpPr>
        <p:grpSpPr>
          <a:xfrm>
            <a:off x="5434616" y="2120651"/>
            <a:ext cx="2395202" cy="1384995"/>
            <a:chOff x="6671493" y="2120651"/>
            <a:chExt cx="2395202" cy="1384995"/>
          </a:xfrm>
        </p:grpSpPr>
        <p:sp>
          <p:nvSpPr>
            <p:cNvPr id="10" name="CuadroTexto 9"/>
            <p:cNvSpPr txBox="1"/>
            <p:nvPr/>
          </p:nvSpPr>
          <p:spPr>
            <a:xfrm>
              <a:off x="6940713" y="2120651"/>
              <a:ext cx="2125982" cy="1384995"/>
            </a:xfrm>
            <a:prstGeom prst="rect">
              <a:avLst/>
            </a:prstGeom>
            <a:noFill/>
          </p:spPr>
          <p:txBody>
            <a:bodyPr wrap="square" rtlCol="0">
              <a:spAutoFit/>
            </a:bodyPr>
            <a:lstStyle>
              <a:defPPr>
                <a:defRPr lang="es-ES"/>
              </a:defPPr>
              <a:lvl1pPr>
                <a:defRPr sz="2000">
                  <a:solidFill>
                    <a:srgbClr val="9C3F97"/>
                  </a:solidFill>
                </a:defRPr>
              </a:lvl1pPr>
            </a:lstStyle>
            <a:p>
              <a:pPr algn="ctr"/>
              <a:r>
                <a:rPr lang="es-ES" sz="1200" dirty="0"/>
                <a:t>4 archivos con el mismo nombre y distintas extensiones. Es una capa vectorial que contiene la distribución espacial de los biomas. Este formato se llama </a:t>
              </a:r>
              <a:r>
                <a:rPr lang="es-ES" sz="1200" b="1" dirty="0" err="1"/>
                <a:t>shapefile</a:t>
              </a:r>
              <a:endParaRPr lang="es-ES" sz="1200" dirty="0"/>
            </a:p>
          </p:txBody>
        </p:sp>
        <p:cxnSp>
          <p:nvCxnSpPr>
            <p:cNvPr id="38" name="Conector recto de flecha 37"/>
            <p:cNvCxnSpPr/>
            <p:nvPr/>
          </p:nvCxnSpPr>
          <p:spPr>
            <a:xfrm>
              <a:off x="6671493" y="2361705"/>
              <a:ext cx="484681" cy="0"/>
            </a:xfrm>
            <a:prstGeom prst="straightConnector1">
              <a:avLst/>
            </a:prstGeom>
            <a:ln>
              <a:solidFill>
                <a:srgbClr val="9C3F97"/>
              </a:solidFill>
              <a:tailEnd type="triangle" w="lg" len="lg"/>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144927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 name="Imagen 81" descr="Screen Shot 2019-09-28 at 16.23.2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4263" y="1475308"/>
            <a:ext cx="4357876" cy="2454605"/>
          </a:xfrm>
          <a:prstGeom prst="rect">
            <a:avLst/>
          </a:prstGeom>
          <a:ln>
            <a:solidFill>
              <a:srgbClr val="7F7F7F"/>
            </a:solidFill>
          </a:ln>
        </p:spPr>
      </p:pic>
      <p:sp>
        <p:nvSpPr>
          <p:cNvPr id="83" name="Llamada ovalada 82"/>
          <p:cNvSpPr/>
          <p:nvPr/>
        </p:nvSpPr>
        <p:spPr>
          <a:xfrm>
            <a:off x="949386" y="4633205"/>
            <a:ext cx="3181058" cy="1814856"/>
          </a:xfrm>
          <a:prstGeom prst="wedgeEllipseCallout">
            <a:avLst>
              <a:gd name="adj1" fmla="val -43812"/>
              <a:gd name="adj2" fmla="val 80383"/>
            </a:avLst>
          </a:prstGeom>
          <a:solidFill>
            <a:schemeClr val="bg1"/>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s-ES" sz="1600" dirty="0">
                <a:solidFill>
                  <a:schemeClr val="accent6">
                    <a:lumMod val="75000"/>
                  </a:schemeClr>
                </a:solidFill>
                <a:latin typeface="Arial"/>
                <a:cs typeface="Arial"/>
              </a:rPr>
              <a:t>La temperatura y la precipitación explican y condicionan la distribución de los </a:t>
            </a:r>
            <a:r>
              <a:rPr lang="es-ES" sz="1600" b="1" dirty="0">
                <a:solidFill>
                  <a:schemeClr val="accent6">
                    <a:lumMod val="75000"/>
                  </a:schemeClr>
                </a:solidFill>
                <a:latin typeface="Arial"/>
                <a:cs typeface="Arial"/>
              </a:rPr>
              <a:t>biomas</a:t>
            </a:r>
            <a:r>
              <a:rPr lang="es-ES" sz="1600" dirty="0">
                <a:solidFill>
                  <a:schemeClr val="accent6">
                    <a:lumMod val="75000"/>
                  </a:schemeClr>
                </a:solidFill>
                <a:latin typeface="Arial"/>
                <a:cs typeface="Arial"/>
              </a:rPr>
              <a:t> en el planeta</a:t>
            </a:r>
          </a:p>
        </p:txBody>
      </p:sp>
      <p:sp>
        <p:nvSpPr>
          <p:cNvPr id="5" name="Llamada ovalada 4"/>
          <p:cNvSpPr/>
          <p:nvPr/>
        </p:nvSpPr>
        <p:spPr>
          <a:xfrm>
            <a:off x="4336885" y="4633205"/>
            <a:ext cx="4324905" cy="1814856"/>
          </a:xfrm>
          <a:prstGeom prst="wedgeEllipseCallout">
            <a:avLst>
              <a:gd name="adj1" fmla="val 41680"/>
              <a:gd name="adj2" fmla="val 73781"/>
            </a:avLst>
          </a:prstGeom>
          <a:solidFill>
            <a:schemeClr val="bg1"/>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s-ES" sz="1600" dirty="0">
                <a:solidFill>
                  <a:schemeClr val="accent6">
                    <a:lumMod val="75000"/>
                  </a:schemeClr>
                </a:solidFill>
                <a:latin typeface="Arial"/>
                <a:cs typeface="Arial"/>
              </a:rPr>
              <a:t>Representar la precipitación y temperatura media anual de una serie de puntos permite agrupar a los mismos en función del bioma en el que se encuentran</a:t>
            </a:r>
          </a:p>
        </p:txBody>
      </p:sp>
      <p:grpSp>
        <p:nvGrpSpPr>
          <p:cNvPr id="6" name="Agrupar 5"/>
          <p:cNvGrpSpPr/>
          <p:nvPr/>
        </p:nvGrpSpPr>
        <p:grpSpPr>
          <a:xfrm>
            <a:off x="4864022" y="1475308"/>
            <a:ext cx="3902429" cy="3029794"/>
            <a:chOff x="4864022" y="1475308"/>
            <a:chExt cx="3902429" cy="3029794"/>
          </a:xfrm>
        </p:grpSpPr>
        <p:pic>
          <p:nvPicPr>
            <p:cNvPr id="4" name="Imagen 3" descr="Macintosh HD:Users:fjbonet:Desktop:Screen Shot 2019-09-11 at 19.20.16.png"/>
            <p:cNvPicPr/>
            <p:nvPr/>
          </p:nvPicPr>
          <p:blipFill>
            <a:blip r:embed="rId3">
              <a:extLst>
                <a:ext uri="{28A0092B-C50C-407E-A947-70E740481C1C}">
                  <a14:useLocalDpi xmlns:a14="http://schemas.microsoft.com/office/drawing/2010/main" val="0"/>
                </a:ext>
              </a:extLst>
            </a:blip>
            <a:srcRect/>
            <a:stretch>
              <a:fillRect/>
            </a:stretch>
          </p:blipFill>
          <p:spPr bwMode="auto">
            <a:xfrm>
              <a:off x="5405406" y="1475308"/>
              <a:ext cx="3361045" cy="3029794"/>
            </a:xfrm>
            <a:prstGeom prst="rect">
              <a:avLst/>
            </a:prstGeom>
            <a:ln>
              <a:solidFill>
                <a:srgbClr val="7F7F7F"/>
              </a:solidFill>
            </a:ln>
          </p:spPr>
        </p:pic>
        <p:cxnSp>
          <p:nvCxnSpPr>
            <p:cNvPr id="3" name="Conector recto de flecha 2"/>
            <p:cNvCxnSpPr/>
            <p:nvPr/>
          </p:nvCxnSpPr>
          <p:spPr>
            <a:xfrm>
              <a:off x="4864022" y="2719836"/>
              <a:ext cx="517424" cy="0"/>
            </a:xfrm>
            <a:prstGeom prst="straightConnector1">
              <a:avLst/>
            </a:prstGeom>
            <a:ln w="44450" cmpd="sng">
              <a:solidFill>
                <a:schemeClr val="accent6">
                  <a:lumMod val="75000"/>
                </a:schemeClr>
              </a:solidFill>
              <a:headEnd type="none"/>
              <a:tailEnd type="triangle" w="lg" len="med"/>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7653374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Agrupar 12"/>
          <p:cNvGrpSpPr/>
          <p:nvPr/>
        </p:nvGrpSpPr>
        <p:grpSpPr>
          <a:xfrm>
            <a:off x="3282429" y="2118485"/>
            <a:ext cx="2579142" cy="1548088"/>
            <a:chOff x="5038256" y="2118485"/>
            <a:chExt cx="2579142" cy="1548088"/>
          </a:xfrm>
        </p:grpSpPr>
        <p:pic>
          <p:nvPicPr>
            <p:cNvPr id="9" name="Imagen 8" descr="Screen Shot 2019-10-01 at 19.08.59.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74140" y="2118485"/>
              <a:ext cx="2432614" cy="1259235"/>
            </a:xfrm>
            <a:prstGeom prst="rect">
              <a:avLst/>
            </a:prstGeom>
            <a:ln w="57150" cmpd="sng">
              <a:solidFill>
                <a:srgbClr val="9C3F97"/>
              </a:solidFill>
            </a:ln>
          </p:spPr>
        </p:pic>
        <p:sp>
          <p:nvSpPr>
            <p:cNvPr id="10" name="CuadroTexto 9"/>
            <p:cNvSpPr txBox="1"/>
            <p:nvPr/>
          </p:nvSpPr>
          <p:spPr>
            <a:xfrm>
              <a:off x="5038256" y="3389574"/>
              <a:ext cx="2579142" cy="276999"/>
            </a:xfrm>
            <a:prstGeom prst="rect">
              <a:avLst/>
            </a:prstGeom>
            <a:noFill/>
          </p:spPr>
          <p:txBody>
            <a:bodyPr wrap="square" rtlCol="0">
              <a:spAutoFit/>
            </a:bodyPr>
            <a:lstStyle>
              <a:defPPr>
                <a:defRPr lang="es-ES"/>
              </a:defPPr>
              <a:lvl1pPr>
                <a:defRPr sz="2000">
                  <a:solidFill>
                    <a:srgbClr val="9C3F97"/>
                  </a:solidFill>
                </a:defRPr>
              </a:lvl1pPr>
            </a:lstStyle>
            <a:p>
              <a:pPr algn="ctr"/>
              <a:r>
                <a:rPr lang="es-ES" sz="1200" dirty="0"/>
                <a:t>2 archivos </a:t>
              </a:r>
              <a:r>
                <a:rPr lang="es-ES" sz="1200" dirty="0" err="1"/>
                <a:t>raster</a:t>
              </a:r>
              <a:r>
                <a:rPr lang="es-ES" sz="1200" dirty="0"/>
                <a:t> en formato TIFF</a:t>
              </a:r>
            </a:p>
          </p:txBody>
        </p:sp>
      </p:grpSp>
      <p:grpSp>
        <p:nvGrpSpPr>
          <p:cNvPr id="2" name="Agrupar 1"/>
          <p:cNvGrpSpPr/>
          <p:nvPr/>
        </p:nvGrpSpPr>
        <p:grpSpPr>
          <a:xfrm>
            <a:off x="385378" y="272974"/>
            <a:ext cx="671459" cy="671459"/>
            <a:chOff x="5581464" y="4190410"/>
            <a:chExt cx="250916" cy="250916"/>
          </a:xfrm>
        </p:grpSpPr>
        <p:sp>
          <p:nvSpPr>
            <p:cNvPr id="3" name="Elipse 2"/>
            <p:cNvSpPr/>
            <p:nvPr/>
          </p:nvSpPr>
          <p:spPr>
            <a:xfrm>
              <a:off x="5581464" y="4190410"/>
              <a:ext cx="250916" cy="250916"/>
            </a:xfrm>
            <a:prstGeom prst="ellipse">
              <a:avLst/>
            </a:prstGeom>
            <a:solidFill>
              <a:srgbClr val="9C3F9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sz="4400" dirty="0">
                <a:latin typeface="Arial"/>
                <a:cs typeface="Arial"/>
              </a:endParaRPr>
            </a:p>
          </p:txBody>
        </p:sp>
        <p:sp>
          <p:nvSpPr>
            <p:cNvPr id="4" name="CuadroTexto 3"/>
            <p:cNvSpPr txBox="1"/>
            <p:nvPr/>
          </p:nvSpPr>
          <p:spPr>
            <a:xfrm>
              <a:off x="5581510" y="4208146"/>
              <a:ext cx="250825" cy="207022"/>
            </a:xfrm>
            <a:prstGeom prst="rect">
              <a:avLst/>
            </a:prstGeom>
            <a:noFill/>
          </p:spPr>
          <p:txBody>
            <a:bodyPr wrap="square" lIns="0" tIns="0" rIns="0" bIns="0" rtlCol="0">
              <a:spAutoFit/>
            </a:bodyPr>
            <a:lstStyle/>
            <a:p>
              <a:pPr algn="ctr"/>
              <a:r>
                <a:rPr lang="es-ES" sz="3600" dirty="0">
                  <a:solidFill>
                    <a:schemeClr val="bg1"/>
                  </a:solidFill>
                  <a:latin typeface="Arial"/>
                  <a:cs typeface="Arial"/>
                </a:rPr>
                <a:t>0</a:t>
              </a:r>
            </a:p>
          </p:txBody>
        </p:sp>
      </p:grpSp>
      <p:sp>
        <p:nvSpPr>
          <p:cNvPr id="5" name="CuadroTexto 4"/>
          <p:cNvSpPr txBox="1"/>
          <p:nvPr/>
        </p:nvSpPr>
        <p:spPr>
          <a:xfrm>
            <a:off x="948166" y="424037"/>
            <a:ext cx="7898678" cy="369332"/>
          </a:xfrm>
          <a:prstGeom prst="rect">
            <a:avLst/>
          </a:prstGeom>
          <a:solidFill>
            <a:srgbClr val="9C3F97"/>
          </a:solidFill>
          <a:ln>
            <a:noFill/>
          </a:ln>
        </p:spPr>
        <p:txBody>
          <a:bodyPr wrap="square" rtlCol="0">
            <a:spAutoFit/>
          </a:bodyPr>
          <a:lstStyle/>
          <a:p>
            <a:r>
              <a:rPr lang="es-ES" b="1" dirty="0">
                <a:solidFill>
                  <a:srgbClr val="FFFFFF"/>
                </a:solidFill>
              </a:rPr>
              <a:t>Vistazo a la información aportada por el profesor</a:t>
            </a:r>
          </a:p>
        </p:txBody>
      </p:sp>
      <p:grpSp>
        <p:nvGrpSpPr>
          <p:cNvPr id="39" name="Agrupar 38"/>
          <p:cNvGrpSpPr/>
          <p:nvPr/>
        </p:nvGrpSpPr>
        <p:grpSpPr>
          <a:xfrm>
            <a:off x="5595547" y="4180243"/>
            <a:ext cx="3121254" cy="2725825"/>
            <a:chOff x="5595547" y="4180243"/>
            <a:chExt cx="3121254" cy="2725825"/>
          </a:xfrm>
        </p:grpSpPr>
        <p:pic>
          <p:nvPicPr>
            <p:cNvPr id="30" name="Imagen 29" descr="Screen Shot 2019-09-30 at 23.27.4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95547" y="4180243"/>
              <a:ext cx="3121254" cy="1982017"/>
            </a:xfrm>
            <a:prstGeom prst="rect">
              <a:avLst/>
            </a:prstGeom>
            <a:noFill/>
            <a:ln w="19050" cmpd="sng">
              <a:solidFill>
                <a:srgbClr val="9C3F97"/>
              </a:solidFill>
            </a:ln>
          </p:spPr>
        </p:pic>
        <p:sp>
          <p:nvSpPr>
            <p:cNvPr id="14" name="CuadroTexto 13"/>
            <p:cNvSpPr txBox="1"/>
            <p:nvPr/>
          </p:nvSpPr>
          <p:spPr>
            <a:xfrm>
              <a:off x="6243467" y="6259737"/>
              <a:ext cx="2125982" cy="646331"/>
            </a:xfrm>
            <a:prstGeom prst="rect">
              <a:avLst/>
            </a:prstGeom>
            <a:noFill/>
          </p:spPr>
          <p:txBody>
            <a:bodyPr wrap="square" rtlCol="0">
              <a:spAutoFit/>
            </a:bodyPr>
            <a:lstStyle>
              <a:defPPr>
                <a:defRPr lang="es-ES"/>
              </a:defPPr>
              <a:lvl1pPr>
                <a:defRPr sz="2000">
                  <a:solidFill>
                    <a:srgbClr val="9C3F97"/>
                  </a:solidFill>
                </a:defRPr>
              </a:lvl1pPr>
            </a:lstStyle>
            <a:p>
              <a:pPr algn="ctr"/>
              <a:r>
                <a:rPr lang="es-ES" sz="1200" dirty="0"/>
                <a:t>Precipitación total anual (amarillo menos lluvia. Azul más lluvia)</a:t>
              </a:r>
            </a:p>
          </p:txBody>
        </p:sp>
      </p:grpSp>
      <p:grpSp>
        <p:nvGrpSpPr>
          <p:cNvPr id="43" name="Agrupar 42"/>
          <p:cNvGrpSpPr/>
          <p:nvPr/>
        </p:nvGrpSpPr>
        <p:grpSpPr>
          <a:xfrm>
            <a:off x="3205145" y="2930941"/>
            <a:ext cx="3169440" cy="1320798"/>
            <a:chOff x="4960972" y="2930941"/>
            <a:chExt cx="3169440" cy="1320798"/>
          </a:xfrm>
        </p:grpSpPr>
        <p:sp>
          <p:nvSpPr>
            <p:cNvPr id="15" name="Rectángulo 14"/>
            <p:cNvSpPr/>
            <p:nvPr/>
          </p:nvSpPr>
          <p:spPr>
            <a:xfrm>
              <a:off x="4960972" y="2930941"/>
              <a:ext cx="3169440" cy="323159"/>
            </a:xfrm>
            <a:prstGeom prst="rect">
              <a:avLst/>
            </a:prstGeom>
            <a:noFill/>
            <a:ln w="19050" cmpd="sng">
              <a:solidFill>
                <a:srgbClr val="9C3F97"/>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cxnSp>
          <p:nvCxnSpPr>
            <p:cNvPr id="18" name="Conector recto de flecha 17"/>
            <p:cNvCxnSpPr>
              <a:cxnSpLocks/>
            </p:cNvCxnSpPr>
            <p:nvPr/>
          </p:nvCxnSpPr>
          <p:spPr>
            <a:xfrm flipH="1">
              <a:off x="7371650" y="3254100"/>
              <a:ext cx="691210" cy="997639"/>
            </a:xfrm>
            <a:prstGeom prst="straightConnector1">
              <a:avLst/>
            </a:prstGeom>
            <a:ln>
              <a:solidFill>
                <a:srgbClr val="9C3F97"/>
              </a:solidFill>
              <a:tailEnd type="triangle" w="lg" len="lg"/>
            </a:ln>
            <a:effectLst/>
          </p:spPr>
          <p:style>
            <a:lnRef idx="2">
              <a:schemeClr val="accent1"/>
            </a:lnRef>
            <a:fillRef idx="0">
              <a:schemeClr val="accent1"/>
            </a:fillRef>
            <a:effectRef idx="1">
              <a:schemeClr val="accent1"/>
            </a:effectRef>
            <a:fontRef idx="minor">
              <a:schemeClr val="tx1"/>
            </a:fontRef>
          </p:style>
        </p:cxnSp>
      </p:grpSp>
      <p:grpSp>
        <p:nvGrpSpPr>
          <p:cNvPr id="35" name="Agrupar 34"/>
          <p:cNvGrpSpPr/>
          <p:nvPr/>
        </p:nvGrpSpPr>
        <p:grpSpPr>
          <a:xfrm>
            <a:off x="643353" y="4180244"/>
            <a:ext cx="3822998" cy="2356492"/>
            <a:chOff x="643353" y="4180244"/>
            <a:chExt cx="3822998" cy="2356492"/>
          </a:xfrm>
        </p:grpSpPr>
        <p:sp>
          <p:nvSpPr>
            <p:cNvPr id="12" name="CuadroTexto 11"/>
            <p:cNvSpPr txBox="1"/>
            <p:nvPr/>
          </p:nvSpPr>
          <p:spPr>
            <a:xfrm>
              <a:off x="643353" y="6259737"/>
              <a:ext cx="3822998" cy="276999"/>
            </a:xfrm>
            <a:prstGeom prst="rect">
              <a:avLst/>
            </a:prstGeom>
            <a:noFill/>
          </p:spPr>
          <p:txBody>
            <a:bodyPr wrap="square" rtlCol="0">
              <a:spAutoFit/>
            </a:bodyPr>
            <a:lstStyle>
              <a:defPPr>
                <a:defRPr lang="es-ES"/>
              </a:defPPr>
              <a:lvl1pPr>
                <a:defRPr sz="2000">
                  <a:solidFill>
                    <a:srgbClr val="9C3F97"/>
                  </a:solidFill>
                </a:defRPr>
              </a:lvl1pPr>
            </a:lstStyle>
            <a:p>
              <a:pPr algn="ctr"/>
              <a:r>
                <a:rPr lang="es-ES" sz="1200" dirty="0"/>
                <a:t>Temperatura media anual (rojo: calor)</a:t>
              </a:r>
            </a:p>
          </p:txBody>
        </p:sp>
        <p:pic>
          <p:nvPicPr>
            <p:cNvPr id="31" name="Imagen 30" descr="Screen Shot 2019-09-30 at 23.32.05.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0502" y="4180244"/>
              <a:ext cx="3043955" cy="1982016"/>
            </a:xfrm>
            <a:prstGeom prst="rect">
              <a:avLst/>
            </a:prstGeom>
            <a:noFill/>
            <a:ln w="19050" cmpd="sng">
              <a:solidFill>
                <a:srgbClr val="9C3F97"/>
              </a:solidFill>
            </a:ln>
          </p:spPr>
        </p:pic>
      </p:grpSp>
      <p:grpSp>
        <p:nvGrpSpPr>
          <p:cNvPr id="44" name="Agrupar 43"/>
          <p:cNvGrpSpPr/>
          <p:nvPr/>
        </p:nvGrpSpPr>
        <p:grpSpPr>
          <a:xfrm>
            <a:off x="2462786" y="2576568"/>
            <a:ext cx="3911799" cy="1686835"/>
            <a:chOff x="4218613" y="2586616"/>
            <a:chExt cx="3911799" cy="1686835"/>
          </a:xfrm>
        </p:grpSpPr>
        <p:sp>
          <p:nvSpPr>
            <p:cNvPr id="16" name="Rectángulo 15"/>
            <p:cNvSpPr/>
            <p:nvPr/>
          </p:nvSpPr>
          <p:spPr>
            <a:xfrm>
              <a:off x="4939035" y="2586616"/>
              <a:ext cx="3191377" cy="323159"/>
            </a:xfrm>
            <a:prstGeom prst="rect">
              <a:avLst/>
            </a:prstGeom>
            <a:noFill/>
            <a:ln w="19050" cmpd="sng">
              <a:solidFill>
                <a:srgbClr val="9C3F97"/>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cxnSp>
          <p:nvCxnSpPr>
            <p:cNvPr id="20" name="Conector recto de flecha 19"/>
            <p:cNvCxnSpPr>
              <a:stCxn id="16" idx="1"/>
            </p:cNvCxnSpPr>
            <p:nvPr/>
          </p:nvCxnSpPr>
          <p:spPr>
            <a:xfrm flipH="1">
              <a:off x="4218613" y="2748196"/>
              <a:ext cx="720422" cy="1525255"/>
            </a:xfrm>
            <a:prstGeom prst="straightConnector1">
              <a:avLst/>
            </a:prstGeom>
            <a:ln>
              <a:solidFill>
                <a:srgbClr val="9C3F97"/>
              </a:solidFill>
              <a:tailEnd type="triangle" w="lg" len="lg"/>
            </a:ln>
            <a:effectLst/>
          </p:spPr>
          <p:style>
            <a:lnRef idx="2">
              <a:schemeClr val="accent1"/>
            </a:lnRef>
            <a:fillRef idx="0">
              <a:schemeClr val="accent1"/>
            </a:fillRef>
            <a:effectRef idx="1">
              <a:schemeClr val="accent1"/>
            </a:effectRef>
            <a:fontRef idx="minor">
              <a:schemeClr val="tx1"/>
            </a:fontRef>
          </p:style>
        </p:cxnSp>
      </p:grpSp>
      <p:sp>
        <p:nvSpPr>
          <p:cNvPr id="28" name="CuadroTexto 5">
            <a:extLst>
              <a:ext uri="{FF2B5EF4-FFF2-40B4-BE49-F238E27FC236}">
                <a16:creationId xmlns:a16="http://schemas.microsoft.com/office/drawing/2014/main" id="{3705B6F2-0ED9-CE40-87C6-8E0E31E4D7E9}"/>
              </a:ext>
            </a:extLst>
          </p:cNvPr>
          <p:cNvSpPr txBox="1"/>
          <p:nvPr/>
        </p:nvSpPr>
        <p:spPr>
          <a:xfrm>
            <a:off x="948167" y="1123368"/>
            <a:ext cx="7898678" cy="615553"/>
          </a:xfrm>
          <a:prstGeom prst="rect">
            <a:avLst/>
          </a:prstGeom>
          <a:noFill/>
        </p:spPr>
        <p:txBody>
          <a:bodyPr wrap="square" rtlCol="0">
            <a:spAutoFit/>
          </a:bodyPr>
          <a:lstStyle/>
          <a:p>
            <a:r>
              <a:rPr lang="es-ES" sz="2000" dirty="0">
                <a:solidFill>
                  <a:srgbClr val="9C3F97"/>
                </a:solidFill>
              </a:rPr>
              <a:t>Una vez descargados y descomprimidos los archivos verás lo siguiente</a:t>
            </a:r>
          </a:p>
          <a:p>
            <a:r>
              <a:rPr lang="es-ES" sz="1400" dirty="0">
                <a:solidFill>
                  <a:srgbClr val="9C3F97"/>
                </a:solidFill>
              </a:rPr>
              <a:t>(por favor, no descomprimas el </a:t>
            </a:r>
            <a:r>
              <a:rPr lang="es-ES" sz="1400" dirty="0" err="1">
                <a:solidFill>
                  <a:srgbClr val="9C3F97"/>
                </a:solidFill>
              </a:rPr>
              <a:t>zip</a:t>
            </a:r>
            <a:r>
              <a:rPr lang="es-ES" sz="1400" dirty="0">
                <a:solidFill>
                  <a:srgbClr val="9C3F97"/>
                </a:solidFill>
              </a:rPr>
              <a:t> en el escritorio de Windows. Hazlo en tu carpeta personal)</a:t>
            </a:r>
          </a:p>
        </p:txBody>
      </p:sp>
    </p:spTree>
    <p:extLst>
      <p:ext uri="{BB962C8B-B14F-4D97-AF65-F5344CB8AC3E}">
        <p14:creationId xmlns:p14="http://schemas.microsoft.com/office/powerpoint/2010/main" val="1777043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Agrupar 1"/>
          <p:cNvGrpSpPr/>
          <p:nvPr/>
        </p:nvGrpSpPr>
        <p:grpSpPr>
          <a:xfrm>
            <a:off x="385378" y="272974"/>
            <a:ext cx="671459" cy="671459"/>
            <a:chOff x="5581464" y="4190410"/>
            <a:chExt cx="250916" cy="250916"/>
          </a:xfrm>
        </p:grpSpPr>
        <p:sp>
          <p:nvSpPr>
            <p:cNvPr id="3" name="Elipse 2"/>
            <p:cNvSpPr/>
            <p:nvPr/>
          </p:nvSpPr>
          <p:spPr>
            <a:xfrm>
              <a:off x="5581464" y="4190410"/>
              <a:ext cx="250916" cy="250916"/>
            </a:xfrm>
            <a:prstGeom prst="ellipse">
              <a:avLst/>
            </a:prstGeom>
            <a:solidFill>
              <a:srgbClr val="9C3F9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sz="4400" dirty="0">
                <a:latin typeface="Arial"/>
                <a:cs typeface="Arial"/>
              </a:endParaRPr>
            </a:p>
          </p:txBody>
        </p:sp>
        <p:sp>
          <p:nvSpPr>
            <p:cNvPr id="4" name="CuadroTexto 3"/>
            <p:cNvSpPr txBox="1"/>
            <p:nvPr/>
          </p:nvSpPr>
          <p:spPr>
            <a:xfrm>
              <a:off x="5581510" y="4208146"/>
              <a:ext cx="250825" cy="207022"/>
            </a:xfrm>
            <a:prstGeom prst="rect">
              <a:avLst/>
            </a:prstGeom>
            <a:noFill/>
          </p:spPr>
          <p:txBody>
            <a:bodyPr wrap="square" lIns="0" tIns="0" rIns="0" bIns="0" rtlCol="0">
              <a:spAutoFit/>
            </a:bodyPr>
            <a:lstStyle/>
            <a:p>
              <a:pPr algn="ctr"/>
              <a:r>
                <a:rPr lang="es-ES" sz="3600" dirty="0">
                  <a:solidFill>
                    <a:schemeClr val="bg1"/>
                  </a:solidFill>
                  <a:latin typeface="Arial"/>
                  <a:cs typeface="Arial"/>
                </a:rPr>
                <a:t>0</a:t>
              </a:r>
            </a:p>
          </p:txBody>
        </p:sp>
      </p:grpSp>
      <p:sp>
        <p:nvSpPr>
          <p:cNvPr id="5" name="CuadroTexto 4"/>
          <p:cNvSpPr txBox="1"/>
          <p:nvPr/>
        </p:nvSpPr>
        <p:spPr>
          <a:xfrm>
            <a:off x="948166" y="424037"/>
            <a:ext cx="7898678" cy="369332"/>
          </a:xfrm>
          <a:prstGeom prst="rect">
            <a:avLst/>
          </a:prstGeom>
          <a:solidFill>
            <a:srgbClr val="9C3F97"/>
          </a:solidFill>
          <a:ln>
            <a:noFill/>
          </a:ln>
        </p:spPr>
        <p:txBody>
          <a:bodyPr wrap="square" rtlCol="0">
            <a:spAutoFit/>
          </a:bodyPr>
          <a:lstStyle/>
          <a:p>
            <a:r>
              <a:rPr lang="es-ES" b="1" dirty="0">
                <a:solidFill>
                  <a:srgbClr val="FFFFFF"/>
                </a:solidFill>
              </a:rPr>
              <a:t>Vistazo a la información aportada por el profesor</a:t>
            </a:r>
          </a:p>
        </p:txBody>
      </p:sp>
      <p:sp>
        <p:nvSpPr>
          <p:cNvPr id="16" name="CuadroTexto 5">
            <a:extLst>
              <a:ext uri="{FF2B5EF4-FFF2-40B4-BE49-F238E27FC236}">
                <a16:creationId xmlns:a16="http://schemas.microsoft.com/office/drawing/2014/main" id="{E706E016-C660-314C-89E7-F6BEB69A09E3}"/>
              </a:ext>
            </a:extLst>
          </p:cNvPr>
          <p:cNvSpPr txBox="1"/>
          <p:nvPr/>
        </p:nvSpPr>
        <p:spPr>
          <a:xfrm>
            <a:off x="948167" y="1123368"/>
            <a:ext cx="7898678" cy="615553"/>
          </a:xfrm>
          <a:prstGeom prst="rect">
            <a:avLst/>
          </a:prstGeom>
          <a:noFill/>
        </p:spPr>
        <p:txBody>
          <a:bodyPr wrap="square" rtlCol="0">
            <a:spAutoFit/>
          </a:bodyPr>
          <a:lstStyle/>
          <a:p>
            <a:r>
              <a:rPr lang="es-ES" sz="2000" dirty="0">
                <a:solidFill>
                  <a:srgbClr val="9C3F97"/>
                </a:solidFill>
              </a:rPr>
              <a:t>Una vez descargados y descomprimidos los archivos verás lo siguiente</a:t>
            </a:r>
          </a:p>
          <a:p>
            <a:r>
              <a:rPr lang="es-ES" sz="1400" dirty="0">
                <a:solidFill>
                  <a:srgbClr val="9C3F97"/>
                </a:solidFill>
              </a:rPr>
              <a:t>(por favor, no descomprimas el </a:t>
            </a:r>
            <a:r>
              <a:rPr lang="es-ES" sz="1400" dirty="0" err="1">
                <a:solidFill>
                  <a:srgbClr val="9C3F97"/>
                </a:solidFill>
              </a:rPr>
              <a:t>zip</a:t>
            </a:r>
            <a:r>
              <a:rPr lang="es-ES" sz="1400" dirty="0">
                <a:solidFill>
                  <a:srgbClr val="9C3F97"/>
                </a:solidFill>
              </a:rPr>
              <a:t> en el escritorio de Windows. Hazlo en tu carpeta personal)</a:t>
            </a:r>
          </a:p>
        </p:txBody>
      </p:sp>
      <p:grpSp>
        <p:nvGrpSpPr>
          <p:cNvPr id="11" name="Group 10">
            <a:extLst>
              <a:ext uri="{FF2B5EF4-FFF2-40B4-BE49-F238E27FC236}">
                <a16:creationId xmlns:a16="http://schemas.microsoft.com/office/drawing/2014/main" id="{90E050FD-2FD1-3F42-A1F7-0B1060043BFA}"/>
              </a:ext>
            </a:extLst>
          </p:cNvPr>
          <p:cNvGrpSpPr/>
          <p:nvPr/>
        </p:nvGrpSpPr>
        <p:grpSpPr>
          <a:xfrm>
            <a:off x="948167" y="2120651"/>
            <a:ext cx="2438400" cy="1545041"/>
            <a:chOff x="948167" y="2120651"/>
            <a:chExt cx="2438400" cy="1545041"/>
          </a:xfrm>
        </p:grpSpPr>
        <p:pic>
          <p:nvPicPr>
            <p:cNvPr id="7" name="Imagen 6" descr="Screen Shot 2019-09-29 at 10.27.58.png"/>
            <p:cNvPicPr>
              <a:picLocks noChangeAspect="1"/>
            </p:cNvPicPr>
            <p:nvPr/>
          </p:nvPicPr>
          <p:blipFill rotWithShape="1">
            <a:blip r:embed="rId2">
              <a:extLst>
                <a:ext uri="{28A0092B-C50C-407E-A947-70E740481C1C}">
                  <a14:useLocalDpi xmlns:a14="http://schemas.microsoft.com/office/drawing/2010/main" val="0"/>
                </a:ext>
              </a:extLst>
            </a:blip>
            <a:srcRect b="14925"/>
            <a:stretch/>
          </p:blipFill>
          <p:spPr>
            <a:xfrm>
              <a:off x="948167" y="2120651"/>
              <a:ext cx="2438400" cy="1545041"/>
            </a:xfrm>
            <a:prstGeom prst="rect">
              <a:avLst/>
            </a:prstGeom>
            <a:ln w="57150" cmpd="sng">
              <a:solidFill>
                <a:srgbClr val="9C3F97"/>
              </a:solidFill>
            </a:ln>
          </p:spPr>
        </p:pic>
        <p:sp>
          <p:nvSpPr>
            <p:cNvPr id="9" name="Rectangle 8">
              <a:extLst>
                <a:ext uri="{FF2B5EF4-FFF2-40B4-BE49-F238E27FC236}">
                  <a16:creationId xmlns:a16="http://schemas.microsoft.com/office/drawing/2014/main" id="{8CAF5BFF-B807-CB48-A038-A98D510E85E9}"/>
                </a:ext>
              </a:extLst>
            </p:cNvPr>
            <p:cNvSpPr/>
            <p:nvPr/>
          </p:nvSpPr>
          <p:spPr>
            <a:xfrm>
              <a:off x="1078923" y="3301550"/>
              <a:ext cx="2307644" cy="36414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ES"/>
            </a:p>
          </p:txBody>
        </p:sp>
        <p:sp>
          <p:nvSpPr>
            <p:cNvPr id="20" name="Rectangle 19">
              <a:extLst>
                <a:ext uri="{FF2B5EF4-FFF2-40B4-BE49-F238E27FC236}">
                  <a16:creationId xmlns:a16="http://schemas.microsoft.com/office/drawing/2014/main" id="{E8F809D4-2670-444F-99EC-F87A4A556A0C}"/>
                </a:ext>
              </a:extLst>
            </p:cNvPr>
            <p:cNvSpPr/>
            <p:nvPr/>
          </p:nvSpPr>
          <p:spPr>
            <a:xfrm>
              <a:off x="1078923" y="2486987"/>
              <a:ext cx="2307644" cy="55500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ES"/>
            </a:p>
          </p:txBody>
        </p:sp>
      </p:grpSp>
      <p:grpSp>
        <p:nvGrpSpPr>
          <p:cNvPr id="17" name="Agrupar 16"/>
          <p:cNvGrpSpPr/>
          <p:nvPr/>
        </p:nvGrpSpPr>
        <p:grpSpPr>
          <a:xfrm>
            <a:off x="1078923" y="2638763"/>
            <a:ext cx="7203366" cy="1015663"/>
            <a:chOff x="1078923" y="2638763"/>
            <a:chExt cx="7203366" cy="1015663"/>
          </a:xfrm>
        </p:grpSpPr>
        <p:sp>
          <p:nvSpPr>
            <p:cNvPr id="8" name="CuadroTexto 7"/>
            <p:cNvSpPr txBox="1"/>
            <p:nvPr/>
          </p:nvSpPr>
          <p:spPr>
            <a:xfrm>
              <a:off x="5423520" y="2638763"/>
              <a:ext cx="2858769" cy="1015663"/>
            </a:xfrm>
            <a:prstGeom prst="rect">
              <a:avLst/>
            </a:prstGeom>
            <a:solidFill>
              <a:schemeClr val="accent1">
                <a:lumMod val="40000"/>
                <a:lumOff val="60000"/>
              </a:schemeClr>
            </a:solidFill>
          </p:spPr>
          <p:txBody>
            <a:bodyPr wrap="square" rtlCol="0">
              <a:spAutoFit/>
            </a:bodyPr>
            <a:lstStyle>
              <a:defPPr>
                <a:defRPr lang="es-ES"/>
              </a:defPPr>
              <a:lvl1pPr>
                <a:defRPr sz="2000">
                  <a:solidFill>
                    <a:srgbClr val="9C3F97"/>
                  </a:solidFill>
                </a:defRPr>
              </a:lvl1pPr>
            </a:lstStyle>
            <a:p>
              <a:pPr algn="ctr"/>
              <a:r>
                <a:rPr lang="es-ES" sz="1200" dirty="0"/>
                <a:t>“Proyecto” de QGIS. Al abrirlo veremos la información cartográfica descrita anteriormente. Un proyecto permite visualizar y analizar la información geográfica contenida en otros archivos </a:t>
              </a:r>
            </a:p>
          </p:txBody>
        </p:sp>
        <p:sp>
          <p:nvSpPr>
            <p:cNvPr id="25" name="Rectángulo 24"/>
            <p:cNvSpPr/>
            <p:nvPr/>
          </p:nvSpPr>
          <p:spPr>
            <a:xfrm>
              <a:off x="1078923" y="3041995"/>
              <a:ext cx="2466042" cy="323159"/>
            </a:xfrm>
            <a:prstGeom prst="rect">
              <a:avLst/>
            </a:prstGeom>
            <a:noFill/>
            <a:ln w="19050" cmpd="sng">
              <a:solidFill>
                <a:srgbClr val="9C3F97"/>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cxnSp>
          <p:nvCxnSpPr>
            <p:cNvPr id="27" name="Conector recto de flecha 26"/>
            <p:cNvCxnSpPr>
              <a:cxnSpLocks/>
              <a:stCxn id="25" idx="3"/>
            </p:cNvCxnSpPr>
            <p:nvPr/>
          </p:nvCxnSpPr>
          <p:spPr>
            <a:xfrm flipV="1">
              <a:off x="3544965" y="3203574"/>
              <a:ext cx="2036953" cy="1"/>
            </a:xfrm>
            <a:prstGeom prst="straightConnector1">
              <a:avLst/>
            </a:prstGeom>
            <a:ln>
              <a:solidFill>
                <a:srgbClr val="9C3F97"/>
              </a:solidFill>
              <a:tailEnd type="triangle" w="lg" len="lg"/>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598445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631B5291-606A-BF40-BDE0-BE757BB3B7C4}"/>
              </a:ext>
            </a:extLst>
          </p:cNvPr>
          <p:cNvGrpSpPr/>
          <p:nvPr/>
        </p:nvGrpSpPr>
        <p:grpSpPr>
          <a:xfrm>
            <a:off x="987488" y="2431053"/>
            <a:ext cx="2438400" cy="1545041"/>
            <a:chOff x="948167" y="2120651"/>
            <a:chExt cx="2438400" cy="1545041"/>
          </a:xfrm>
        </p:grpSpPr>
        <p:pic>
          <p:nvPicPr>
            <p:cNvPr id="21" name="Imagen 6" descr="Screen Shot 2019-09-29 at 10.27.58.png">
              <a:extLst>
                <a:ext uri="{FF2B5EF4-FFF2-40B4-BE49-F238E27FC236}">
                  <a16:creationId xmlns:a16="http://schemas.microsoft.com/office/drawing/2014/main" id="{EE30872A-DE1F-6E47-975F-BC4DDBDB6BCB}"/>
                </a:ext>
              </a:extLst>
            </p:cNvPr>
            <p:cNvPicPr>
              <a:picLocks noChangeAspect="1"/>
            </p:cNvPicPr>
            <p:nvPr/>
          </p:nvPicPr>
          <p:blipFill rotWithShape="1">
            <a:blip r:embed="rId2">
              <a:extLst>
                <a:ext uri="{28A0092B-C50C-407E-A947-70E740481C1C}">
                  <a14:useLocalDpi xmlns:a14="http://schemas.microsoft.com/office/drawing/2010/main" val="0"/>
                </a:ext>
              </a:extLst>
            </a:blip>
            <a:srcRect b="14925"/>
            <a:stretch/>
          </p:blipFill>
          <p:spPr>
            <a:xfrm>
              <a:off x="948167" y="2120651"/>
              <a:ext cx="2438400" cy="1545041"/>
            </a:xfrm>
            <a:prstGeom prst="rect">
              <a:avLst/>
            </a:prstGeom>
            <a:ln w="57150" cmpd="sng">
              <a:solidFill>
                <a:srgbClr val="9C3F97"/>
              </a:solidFill>
            </a:ln>
          </p:spPr>
        </p:pic>
        <p:sp>
          <p:nvSpPr>
            <p:cNvPr id="22" name="Rectangle 21">
              <a:extLst>
                <a:ext uri="{FF2B5EF4-FFF2-40B4-BE49-F238E27FC236}">
                  <a16:creationId xmlns:a16="http://schemas.microsoft.com/office/drawing/2014/main" id="{ECF2E226-AC26-024C-AABC-09F45C7F5B1C}"/>
                </a:ext>
              </a:extLst>
            </p:cNvPr>
            <p:cNvSpPr/>
            <p:nvPr/>
          </p:nvSpPr>
          <p:spPr>
            <a:xfrm>
              <a:off x="1078923" y="3301550"/>
              <a:ext cx="2307644" cy="36414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ES"/>
            </a:p>
          </p:txBody>
        </p:sp>
        <p:sp>
          <p:nvSpPr>
            <p:cNvPr id="23" name="Rectangle 22">
              <a:extLst>
                <a:ext uri="{FF2B5EF4-FFF2-40B4-BE49-F238E27FC236}">
                  <a16:creationId xmlns:a16="http://schemas.microsoft.com/office/drawing/2014/main" id="{0BBC25C1-EC84-D846-9DE0-D560615BB965}"/>
                </a:ext>
              </a:extLst>
            </p:cNvPr>
            <p:cNvSpPr/>
            <p:nvPr/>
          </p:nvSpPr>
          <p:spPr>
            <a:xfrm>
              <a:off x="1078923" y="2486987"/>
              <a:ext cx="2307644" cy="91428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ES"/>
            </a:p>
          </p:txBody>
        </p:sp>
      </p:grpSp>
      <p:grpSp>
        <p:nvGrpSpPr>
          <p:cNvPr id="2" name="Agrupar 1"/>
          <p:cNvGrpSpPr/>
          <p:nvPr/>
        </p:nvGrpSpPr>
        <p:grpSpPr>
          <a:xfrm>
            <a:off x="385378" y="272974"/>
            <a:ext cx="671459" cy="671459"/>
            <a:chOff x="5581464" y="4190410"/>
            <a:chExt cx="250916" cy="250916"/>
          </a:xfrm>
        </p:grpSpPr>
        <p:sp>
          <p:nvSpPr>
            <p:cNvPr id="3" name="Elipse 2"/>
            <p:cNvSpPr/>
            <p:nvPr/>
          </p:nvSpPr>
          <p:spPr>
            <a:xfrm>
              <a:off x="5581464" y="4190410"/>
              <a:ext cx="250916" cy="250916"/>
            </a:xfrm>
            <a:prstGeom prst="ellipse">
              <a:avLst/>
            </a:prstGeom>
            <a:solidFill>
              <a:srgbClr val="9C3F9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sz="4400" dirty="0">
                <a:latin typeface="Arial"/>
                <a:cs typeface="Arial"/>
              </a:endParaRPr>
            </a:p>
          </p:txBody>
        </p:sp>
        <p:sp>
          <p:nvSpPr>
            <p:cNvPr id="4" name="CuadroTexto 3"/>
            <p:cNvSpPr txBox="1"/>
            <p:nvPr/>
          </p:nvSpPr>
          <p:spPr>
            <a:xfrm>
              <a:off x="5581510" y="4208146"/>
              <a:ext cx="250825" cy="207022"/>
            </a:xfrm>
            <a:prstGeom prst="rect">
              <a:avLst/>
            </a:prstGeom>
            <a:noFill/>
          </p:spPr>
          <p:txBody>
            <a:bodyPr wrap="square" lIns="0" tIns="0" rIns="0" bIns="0" rtlCol="0">
              <a:spAutoFit/>
            </a:bodyPr>
            <a:lstStyle/>
            <a:p>
              <a:pPr algn="ctr"/>
              <a:r>
                <a:rPr lang="es-ES" sz="3600" dirty="0">
                  <a:solidFill>
                    <a:schemeClr val="bg1"/>
                  </a:solidFill>
                  <a:latin typeface="Arial"/>
                  <a:cs typeface="Arial"/>
                </a:rPr>
                <a:t>0</a:t>
              </a:r>
            </a:p>
          </p:txBody>
        </p:sp>
      </p:grpSp>
      <p:sp>
        <p:nvSpPr>
          <p:cNvPr id="5" name="CuadroTexto 4"/>
          <p:cNvSpPr txBox="1"/>
          <p:nvPr/>
        </p:nvSpPr>
        <p:spPr>
          <a:xfrm>
            <a:off x="948166" y="424037"/>
            <a:ext cx="7898678" cy="369332"/>
          </a:xfrm>
          <a:prstGeom prst="rect">
            <a:avLst/>
          </a:prstGeom>
          <a:solidFill>
            <a:srgbClr val="9C3F97"/>
          </a:solidFill>
          <a:ln>
            <a:noFill/>
          </a:ln>
        </p:spPr>
        <p:txBody>
          <a:bodyPr wrap="square" rtlCol="0">
            <a:spAutoFit/>
          </a:bodyPr>
          <a:lstStyle/>
          <a:p>
            <a:r>
              <a:rPr lang="es-ES" b="1" dirty="0">
                <a:solidFill>
                  <a:srgbClr val="FFFFFF"/>
                </a:solidFill>
              </a:rPr>
              <a:t>Vistazo a la información aportada por el profesor</a:t>
            </a:r>
          </a:p>
        </p:txBody>
      </p:sp>
      <p:sp>
        <p:nvSpPr>
          <p:cNvPr id="16" name="CuadroTexto 5">
            <a:extLst>
              <a:ext uri="{FF2B5EF4-FFF2-40B4-BE49-F238E27FC236}">
                <a16:creationId xmlns:a16="http://schemas.microsoft.com/office/drawing/2014/main" id="{E706E016-C660-314C-89E7-F6BEB69A09E3}"/>
              </a:ext>
            </a:extLst>
          </p:cNvPr>
          <p:cNvSpPr txBox="1"/>
          <p:nvPr/>
        </p:nvSpPr>
        <p:spPr>
          <a:xfrm>
            <a:off x="948167" y="1123368"/>
            <a:ext cx="7898678" cy="615553"/>
          </a:xfrm>
          <a:prstGeom prst="rect">
            <a:avLst/>
          </a:prstGeom>
          <a:noFill/>
        </p:spPr>
        <p:txBody>
          <a:bodyPr wrap="square" rtlCol="0">
            <a:spAutoFit/>
          </a:bodyPr>
          <a:lstStyle/>
          <a:p>
            <a:r>
              <a:rPr lang="es-ES" sz="2000" dirty="0">
                <a:solidFill>
                  <a:srgbClr val="9C3F97"/>
                </a:solidFill>
              </a:rPr>
              <a:t>Una vez descargados y descomprimidos los archivos verás lo siguiente</a:t>
            </a:r>
          </a:p>
          <a:p>
            <a:r>
              <a:rPr lang="es-ES" sz="1400" dirty="0">
                <a:solidFill>
                  <a:srgbClr val="9C3F97"/>
                </a:solidFill>
              </a:rPr>
              <a:t>(por favor, no descomprimas el </a:t>
            </a:r>
            <a:r>
              <a:rPr lang="es-ES" sz="1400" dirty="0" err="1">
                <a:solidFill>
                  <a:srgbClr val="9C3F97"/>
                </a:solidFill>
              </a:rPr>
              <a:t>zip</a:t>
            </a:r>
            <a:r>
              <a:rPr lang="es-ES" sz="1400" dirty="0">
                <a:solidFill>
                  <a:srgbClr val="9C3F97"/>
                </a:solidFill>
              </a:rPr>
              <a:t> en el escritorio de Windows. Hazlo en tu carpeta personal)</a:t>
            </a:r>
          </a:p>
        </p:txBody>
      </p:sp>
      <p:grpSp>
        <p:nvGrpSpPr>
          <p:cNvPr id="6" name="Group 5">
            <a:extLst>
              <a:ext uri="{FF2B5EF4-FFF2-40B4-BE49-F238E27FC236}">
                <a16:creationId xmlns:a16="http://schemas.microsoft.com/office/drawing/2014/main" id="{6B0D8756-410C-3C4E-BEE5-6768F3E7ECD7}"/>
              </a:ext>
            </a:extLst>
          </p:cNvPr>
          <p:cNvGrpSpPr/>
          <p:nvPr/>
        </p:nvGrpSpPr>
        <p:grpSpPr>
          <a:xfrm>
            <a:off x="1078923" y="2638763"/>
            <a:ext cx="7203366" cy="1015663"/>
            <a:chOff x="1078923" y="2638763"/>
            <a:chExt cx="7203366" cy="1015663"/>
          </a:xfrm>
        </p:grpSpPr>
        <p:grpSp>
          <p:nvGrpSpPr>
            <p:cNvPr id="17" name="Agrupar 16"/>
            <p:cNvGrpSpPr/>
            <p:nvPr/>
          </p:nvGrpSpPr>
          <p:grpSpPr>
            <a:xfrm>
              <a:off x="3544965" y="2638763"/>
              <a:ext cx="4737324" cy="1015663"/>
              <a:chOff x="3544965" y="2638763"/>
              <a:chExt cx="4737324" cy="1015663"/>
            </a:xfrm>
          </p:grpSpPr>
          <p:sp>
            <p:nvSpPr>
              <p:cNvPr id="8" name="CuadroTexto 7"/>
              <p:cNvSpPr txBox="1"/>
              <p:nvPr/>
            </p:nvSpPr>
            <p:spPr>
              <a:xfrm>
                <a:off x="5656333" y="2638763"/>
                <a:ext cx="2625956" cy="1015663"/>
              </a:xfrm>
              <a:prstGeom prst="rect">
                <a:avLst/>
              </a:prstGeom>
              <a:solidFill>
                <a:schemeClr val="accent1">
                  <a:lumMod val="40000"/>
                  <a:lumOff val="60000"/>
                </a:schemeClr>
              </a:solidFill>
            </p:spPr>
            <p:txBody>
              <a:bodyPr wrap="square" rtlCol="0">
                <a:spAutoFit/>
              </a:bodyPr>
              <a:lstStyle>
                <a:defPPr>
                  <a:defRPr lang="es-ES"/>
                </a:defPPr>
                <a:lvl1pPr>
                  <a:defRPr sz="2000">
                    <a:solidFill>
                      <a:srgbClr val="9C3F97"/>
                    </a:solidFill>
                  </a:defRPr>
                </a:lvl1pPr>
              </a:lstStyle>
              <a:p>
                <a:pPr algn="ctr"/>
                <a:r>
                  <a:rPr lang="es-ES" sz="1200" dirty="0"/>
                  <a:t>Tabla que muestra la lista de biomas y un color asignado a cada uno. Esto permitirá que cada punto de la gráfica tenga un color correspondiente al bioma en el que está.</a:t>
                </a:r>
              </a:p>
            </p:txBody>
          </p:sp>
          <p:cxnSp>
            <p:nvCxnSpPr>
              <p:cNvPr id="27" name="Conector recto de flecha 26"/>
              <p:cNvCxnSpPr>
                <a:cxnSpLocks/>
              </p:cNvCxnSpPr>
              <p:nvPr/>
            </p:nvCxnSpPr>
            <p:spPr>
              <a:xfrm flipV="1">
                <a:off x="3544965" y="3203574"/>
                <a:ext cx="2036953" cy="1"/>
              </a:xfrm>
              <a:prstGeom prst="straightConnector1">
                <a:avLst/>
              </a:prstGeom>
              <a:ln>
                <a:solidFill>
                  <a:srgbClr val="9C3F97"/>
                </a:solidFill>
                <a:tailEnd type="triangle" w="lg" len="lg"/>
              </a:ln>
              <a:effectLst/>
            </p:spPr>
            <p:style>
              <a:lnRef idx="2">
                <a:schemeClr val="accent1"/>
              </a:lnRef>
              <a:fillRef idx="0">
                <a:schemeClr val="accent1"/>
              </a:fillRef>
              <a:effectRef idx="1">
                <a:schemeClr val="accent1"/>
              </a:effectRef>
              <a:fontRef idx="minor">
                <a:schemeClr val="tx1"/>
              </a:fontRef>
            </p:style>
          </p:cxnSp>
        </p:grpSp>
        <p:sp>
          <p:nvSpPr>
            <p:cNvPr id="24" name="Rectángulo 24">
              <a:extLst>
                <a:ext uri="{FF2B5EF4-FFF2-40B4-BE49-F238E27FC236}">
                  <a16:creationId xmlns:a16="http://schemas.microsoft.com/office/drawing/2014/main" id="{5C759A51-4760-D44E-ACDF-90FF8C964694}"/>
                </a:ext>
              </a:extLst>
            </p:cNvPr>
            <p:cNvSpPr/>
            <p:nvPr/>
          </p:nvSpPr>
          <p:spPr>
            <a:xfrm>
              <a:off x="1078923" y="3041995"/>
              <a:ext cx="2466042" cy="323159"/>
            </a:xfrm>
            <a:prstGeom prst="rect">
              <a:avLst/>
            </a:prstGeom>
            <a:noFill/>
            <a:ln w="19050" cmpd="sng">
              <a:solidFill>
                <a:srgbClr val="9C3F97"/>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pic>
        <p:nvPicPr>
          <p:cNvPr id="15" name="Picture 14">
            <a:extLst>
              <a:ext uri="{FF2B5EF4-FFF2-40B4-BE49-F238E27FC236}">
                <a16:creationId xmlns:a16="http://schemas.microsoft.com/office/drawing/2014/main" id="{E59C7D79-CD61-5C40-8DC5-8DC7C36A1D70}"/>
              </a:ext>
            </a:extLst>
          </p:cNvPr>
          <p:cNvPicPr>
            <a:picLocks noChangeAspect="1"/>
          </p:cNvPicPr>
          <p:nvPr/>
        </p:nvPicPr>
        <p:blipFill rotWithShape="1">
          <a:blip r:embed="rId3"/>
          <a:srcRect t="61025" b="28822"/>
          <a:stretch/>
        </p:blipFill>
        <p:spPr>
          <a:xfrm>
            <a:off x="1129972" y="3078759"/>
            <a:ext cx="2176839" cy="250853"/>
          </a:xfrm>
          <a:prstGeom prst="rect">
            <a:avLst/>
          </a:prstGeom>
          <a:ln w="57150" cmpd="sng">
            <a:noFill/>
          </a:ln>
        </p:spPr>
      </p:pic>
    </p:spTree>
    <p:extLst>
      <p:ext uri="{BB962C8B-B14F-4D97-AF65-F5344CB8AC3E}">
        <p14:creationId xmlns:p14="http://schemas.microsoft.com/office/powerpoint/2010/main" val="2078943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1A1165A0-B9EB-ED43-B4E6-D28441EC26F5}"/>
              </a:ext>
            </a:extLst>
          </p:cNvPr>
          <p:cNvPicPr>
            <a:picLocks noChangeAspect="1"/>
          </p:cNvPicPr>
          <p:nvPr/>
        </p:nvPicPr>
        <p:blipFill>
          <a:blip r:embed="rId2"/>
          <a:stretch>
            <a:fillRect/>
          </a:stretch>
        </p:blipFill>
        <p:spPr>
          <a:xfrm>
            <a:off x="702797" y="1874699"/>
            <a:ext cx="7835510" cy="4204021"/>
          </a:xfrm>
          <a:prstGeom prst="rect">
            <a:avLst/>
          </a:prstGeom>
        </p:spPr>
      </p:pic>
      <p:grpSp>
        <p:nvGrpSpPr>
          <p:cNvPr id="2" name="Agrupar 1"/>
          <p:cNvGrpSpPr/>
          <p:nvPr/>
        </p:nvGrpSpPr>
        <p:grpSpPr>
          <a:xfrm>
            <a:off x="385378" y="272974"/>
            <a:ext cx="671459" cy="671459"/>
            <a:chOff x="5581464" y="4190410"/>
            <a:chExt cx="250916" cy="250916"/>
          </a:xfrm>
        </p:grpSpPr>
        <p:sp>
          <p:nvSpPr>
            <p:cNvPr id="3" name="Elipse 2"/>
            <p:cNvSpPr/>
            <p:nvPr/>
          </p:nvSpPr>
          <p:spPr>
            <a:xfrm>
              <a:off x="5581464" y="4190410"/>
              <a:ext cx="250916" cy="250916"/>
            </a:xfrm>
            <a:prstGeom prst="ellipse">
              <a:avLst/>
            </a:prstGeom>
            <a:solidFill>
              <a:srgbClr val="9C3F9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sz="4400" dirty="0">
                <a:latin typeface="Arial"/>
                <a:cs typeface="Arial"/>
              </a:endParaRPr>
            </a:p>
          </p:txBody>
        </p:sp>
        <p:sp>
          <p:nvSpPr>
            <p:cNvPr id="4" name="CuadroTexto 3"/>
            <p:cNvSpPr txBox="1"/>
            <p:nvPr/>
          </p:nvSpPr>
          <p:spPr>
            <a:xfrm>
              <a:off x="5581510" y="4208146"/>
              <a:ext cx="250825" cy="207022"/>
            </a:xfrm>
            <a:prstGeom prst="rect">
              <a:avLst/>
            </a:prstGeom>
            <a:noFill/>
          </p:spPr>
          <p:txBody>
            <a:bodyPr wrap="square" lIns="0" tIns="0" rIns="0" bIns="0" rtlCol="0">
              <a:spAutoFit/>
            </a:bodyPr>
            <a:lstStyle/>
            <a:p>
              <a:pPr algn="ctr"/>
              <a:r>
                <a:rPr lang="es-ES" sz="3600" dirty="0">
                  <a:solidFill>
                    <a:schemeClr val="bg1"/>
                  </a:solidFill>
                  <a:latin typeface="Arial"/>
                  <a:cs typeface="Arial"/>
                </a:rPr>
                <a:t>1</a:t>
              </a:r>
            </a:p>
          </p:txBody>
        </p:sp>
      </p:grpSp>
      <p:sp>
        <p:nvSpPr>
          <p:cNvPr id="5" name="CuadroTexto 4"/>
          <p:cNvSpPr txBox="1"/>
          <p:nvPr/>
        </p:nvSpPr>
        <p:spPr>
          <a:xfrm>
            <a:off x="948166" y="424037"/>
            <a:ext cx="7898678" cy="369332"/>
          </a:xfrm>
          <a:prstGeom prst="rect">
            <a:avLst/>
          </a:prstGeom>
          <a:solidFill>
            <a:srgbClr val="9C3F97"/>
          </a:solidFill>
          <a:ln>
            <a:noFill/>
          </a:ln>
        </p:spPr>
        <p:txBody>
          <a:bodyPr wrap="square" rtlCol="0">
            <a:spAutoFit/>
          </a:bodyPr>
          <a:lstStyle/>
          <a:p>
            <a:r>
              <a:rPr lang="es-ES" b="1" dirty="0">
                <a:solidFill>
                  <a:srgbClr val="FFFFFF"/>
                </a:solidFill>
              </a:rPr>
              <a:t>Primeros pasos con QGIS</a:t>
            </a:r>
          </a:p>
        </p:txBody>
      </p:sp>
      <p:sp>
        <p:nvSpPr>
          <p:cNvPr id="6" name="CuadroTexto 5"/>
          <p:cNvSpPr txBox="1"/>
          <p:nvPr/>
        </p:nvSpPr>
        <p:spPr>
          <a:xfrm>
            <a:off x="948167" y="800432"/>
            <a:ext cx="7898678" cy="1015663"/>
          </a:xfrm>
          <a:prstGeom prst="rect">
            <a:avLst/>
          </a:prstGeom>
          <a:noFill/>
        </p:spPr>
        <p:txBody>
          <a:bodyPr wrap="square" rtlCol="0">
            <a:spAutoFit/>
          </a:bodyPr>
          <a:lstStyle/>
          <a:p>
            <a:r>
              <a:rPr lang="es-ES" sz="2000" dirty="0">
                <a:solidFill>
                  <a:srgbClr val="9C3F97"/>
                </a:solidFill>
              </a:rPr>
              <a:t>Busca en tu ordenador el icono de QGIS 2.16 y ábrelo.</a:t>
            </a:r>
          </a:p>
          <a:p>
            <a:r>
              <a:rPr lang="es-ES" sz="2000" dirty="0">
                <a:solidFill>
                  <a:srgbClr val="9C3F97"/>
                </a:solidFill>
              </a:rPr>
              <a:t>Ve al menú proyecto y dale al botón “abrir”. Navega hacia donde tengas los archivos y selecciona “</a:t>
            </a:r>
            <a:r>
              <a:rPr lang="es-ES" sz="2000" dirty="0" err="1">
                <a:solidFill>
                  <a:srgbClr val="9C3F97"/>
                </a:solidFill>
              </a:rPr>
              <a:t>clima_vs_biomas.qgs</a:t>
            </a:r>
            <a:r>
              <a:rPr lang="es-ES" sz="2000" dirty="0">
                <a:solidFill>
                  <a:srgbClr val="9C3F97"/>
                </a:solidFill>
              </a:rPr>
              <a:t>”. Dale a aceptar</a:t>
            </a:r>
            <a:endParaRPr lang="es-ES" sz="1400" dirty="0">
              <a:solidFill>
                <a:srgbClr val="9C3F97"/>
              </a:solidFill>
            </a:endParaRPr>
          </a:p>
        </p:txBody>
      </p:sp>
      <p:sp>
        <p:nvSpPr>
          <p:cNvPr id="8" name="Rectángulo 7"/>
          <p:cNvSpPr/>
          <p:nvPr/>
        </p:nvSpPr>
        <p:spPr>
          <a:xfrm>
            <a:off x="948166" y="2489200"/>
            <a:ext cx="1443893" cy="1371941"/>
          </a:xfrm>
          <a:prstGeom prst="rect">
            <a:avLst/>
          </a:prstGeom>
          <a:noFill/>
          <a:ln w="28575" cmpd="sng">
            <a:solidFill>
              <a:srgbClr val="9C3F97"/>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solidFill>
                <a:srgbClr val="9C3F97"/>
              </a:solidFill>
            </a:endParaRPr>
          </a:p>
        </p:txBody>
      </p:sp>
      <p:sp>
        <p:nvSpPr>
          <p:cNvPr id="12" name="Rectángulo 11"/>
          <p:cNvSpPr/>
          <p:nvPr/>
        </p:nvSpPr>
        <p:spPr>
          <a:xfrm>
            <a:off x="948166" y="3979596"/>
            <a:ext cx="1403266" cy="1968050"/>
          </a:xfrm>
          <a:prstGeom prst="rect">
            <a:avLst/>
          </a:prstGeom>
          <a:noFill/>
          <a:ln w="28575" cmpd="sng">
            <a:solidFill>
              <a:srgbClr val="9C3F97"/>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solidFill>
                <a:srgbClr val="9C3F97"/>
              </a:solidFill>
            </a:endParaRPr>
          </a:p>
        </p:txBody>
      </p:sp>
      <p:sp>
        <p:nvSpPr>
          <p:cNvPr id="14" name="Rectángulo 13"/>
          <p:cNvSpPr/>
          <p:nvPr/>
        </p:nvSpPr>
        <p:spPr>
          <a:xfrm>
            <a:off x="2516283" y="2409470"/>
            <a:ext cx="5924919" cy="3190218"/>
          </a:xfrm>
          <a:prstGeom prst="rect">
            <a:avLst/>
          </a:prstGeom>
          <a:noFill/>
          <a:ln w="28575" cmpd="sng">
            <a:solidFill>
              <a:srgbClr val="9C3F97"/>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solidFill>
                <a:srgbClr val="9C3F97"/>
              </a:solidFill>
            </a:endParaRPr>
          </a:p>
        </p:txBody>
      </p:sp>
      <p:sp>
        <p:nvSpPr>
          <p:cNvPr id="15" name="Rectángulo 14"/>
          <p:cNvSpPr/>
          <p:nvPr/>
        </p:nvSpPr>
        <p:spPr>
          <a:xfrm>
            <a:off x="5876442" y="4170505"/>
            <a:ext cx="2826716" cy="830997"/>
          </a:xfrm>
          <a:prstGeom prst="rect">
            <a:avLst/>
          </a:prstGeom>
          <a:solidFill>
            <a:srgbClr val="9C3F97"/>
          </a:solidFill>
        </p:spPr>
        <p:txBody>
          <a:bodyPr wrap="square">
            <a:spAutoFit/>
          </a:bodyPr>
          <a:lstStyle/>
          <a:p>
            <a:pPr algn="ctr"/>
            <a:r>
              <a:rPr lang="es-ES" sz="1600" dirty="0">
                <a:solidFill>
                  <a:schemeClr val="bg1"/>
                </a:solidFill>
                <a:latin typeface="Arial"/>
                <a:cs typeface="Arial"/>
              </a:rPr>
              <a:t>Visualizador de información geográfica. Aquí se despliegan las capas activas.</a:t>
            </a:r>
          </a:p>
        </p:txBody>
      </p:sp>
      <p:sp>
        <p:nvSpPr>
          <p:cNvPr id="11" name="Rectángulo 10"/>
          <p:cNvSpPr/>
          <p:nvPr/>
        </p:nvSpPr>
        <p:spPr>
          <a:xfrm>
            <a:off x="1266342" y="2783923"/>
            <a:ext cx="2826716" cy="1077218"/>
          </a:xfrm>
          <a:prstGeom prst="rect">
            <a:avLst/>
          </a:prstGeom>
          <a:solidFill>
            <a:srgbClr val="9C3F97"/>
          </a:solidFill>
        </p:spPr>
        <p:txBody>
          <a:bodyPr wrap="square">
            <a:spAutoFit/>
          </a:bodyPr>
          <a:lstStyle/>
          <a:p>
            <a:pPr algn="ctr"/>
            <a:r>
              <a:rPr lang="es-ES" sz="1600" dirty="0">
                <a:solidFill>
                  <a:schemeClr val="bg1"/>
                </a:solidFill>
                <a:latin typeface="Arial"/>
                <a:cs typeface="Arial"/>
              </a:rPr>
              <a:t>Explorador de archivos geográficos. Nos movemos por carpetas para cargar lo que queramos</a:t>
            </a:r>
          </a:p>
        </p:txBody>
      </p:sp>
      <p:sp>
        <p:nvSpPr>
          <p:cNvPr id="13" name="Rectángulo 12"/>
          <p:cNvSpPr/>
          <p:nvPr/>
        </p:nvSpPr>
        <p:spPr>
          <a:xfrm>
            <a:off x="1266342" y="5247723"/>
            <a:ext cx="2826716" cy="830997"/>
          </a:xfrm>
          <a:prstGeom prst="rect">
            <a:avLst/>
          </a:prstGeom>
          <a:solidFill>
            <a:srgbClr val="9C3F97"/>
          </a:solidFill>
        </p:spPr>
        <p:txBody>
          <a:bodyPr wrap="square">
            <a:spAutoFit/>
          </a:bodyPr>
          <a:lstStyle/>
          <a:p>
            <a:pPr algn="ctr"/>
            <a:r>
              <a:rPr lang="es-ES" sz="1600" dirty="0">
                <a:solidFill>
                  <a:schemeClr val="bg1"/>
                </a:solidFill>
                <a:latin typeface="Arial"/>
                <a:cs typeface="Arial"/>
              </a:rPr>
              <a:t>Tabla de contenidos. Vemos las capas que hay cargadas en el proyecto actual.</a:t>
            </a:r>
          </a:p>
        </p:txBody>
      </p:sp>
      <p:sp>
        <p:nvSpPr>
          <p:cNvPr id="16" name="Rectángulo 15"/>
          <p:cNvSpPr/>
          <p:nvPr/>
        </p:nvSpPr>
        <p:spPr>
          <a:xfrm>
            <a:off x="702797" y="1980577"/>
            <a:ext cx="7738406" cy="366622"/>
          </a:xfrm>
          <a:prstGeom prst="rect">
            <a:avLst/>
          </a:prstGeom>
          <a:noFill/>
          <a:ln w="28575" cmpd="sng">
            <a:solidFill>
              <a:srgbClr val="9C3F97"/>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solidFill>
                <a:srgbClr val="9C3F97"/>
              </a:solidFill>
            </a:endParaRPr>
          </a:p>
        </p:txBody>
      </p:sp>
      <p:sp>
        <p:nvSpPr>
          <p:cNvPr id="17" name="Rectángulo 16"/>
          <p:cNvSpPr/>
          <p:nvPr/>
        </p:nvSpPr>
        <p:spPr>
          <a:xfrm>
            <a:off x="4695342" y="2245314"/>
            <a:ext cx="2826716" cy="830997"/>
          </a:xfrm>
          <a:prstGeom prst="rect">
            <a:avLst/>
          </a:prstGeom>
          <a:solidFill>
            <a:srgbClr val="9C3F97"/>
          </a:solidFill>
        </p:spPr>
        <p:txBody>
          <a:bodyPr wrap="square">
            <a:spAutoFit/>
          </a:bodyPr>
          <a:lstStyle/>
          <a:p>
            <a:pPr algn="ctr"/>
            <a:r>
              <a:rPr lang="es-ES" sz="1600" dirty="0">
                <a:solidFill>
                  <a:schemeClr val="bg1"/>
                </a:solidFill>
                <a:latin typeface="Arial"/>
                <a:cs typeface="Arial"/>
              </a:rPr>
              <a:t>Barras de botones y menús. Aquí accedemos a las herramientas del SIG</a:t>
            </a:r>
          </a:p>
        </p:txBody>
      </p:sp>
    </p:spTree>
    <p:extLst>
      <p:ext uri="{BB962C8B-B14F-4D97-AF65-F5344CB8AC3E}">
        <p14:creationId xmlns:p14="http://schemas.microsoft.com/office/powerpoint/2010/main" val="3507162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animBg="1"/>
      <p:bldP spid="12" grpId="0" animBg="1"/>
      <p:bldP spid="14" grpId="0" animBg="1"/>
      <p:bldP spid="15" grpId="0" animBg="1"/>
      <p:bldP spid="11" grpId="0" animBg="1"/>
      <p:bldP spid="13" grpId="0" animBg="1"/>
      <p:bldP spid="16" grpId="0" animBg="1"/>
      <p:bldP spid="17"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D077DD06-B11B-CA4D-9C10-0EBDF5F68F89}"/>
              </a:ext>
            </a:extLst>
          </p:cNvPr>
          <p:cNvPicPr>
            <a:picLocks noChangeAspect="1"/>
          </p:cNvPicPr>
          <p:nvPr/>
        </p:nvPicPr>
        <p:blipFill>
          <a:blip r:embed="rId2"/>
          <a:stretch>
            <a:fillRect/>
          </a:stretch>
        </p:blipFill>
        <p:spPr>
          <a:xfrm>
            <a:off x="751840" y="1497877"/>
            <a:ext cx="7835510" cy="4204021"/>
          </a:xfrm>
          <a:prstGeom prst="rect">
            <a:avLst/>
          </a:prstGeom>
        </p:spPr>
      </p:pic>
      <p:grpSp>
        <p:nvGrpSpPr>
          <p:cNvPr id="2" name="Agrupar 1"/>
          <p:cNvGrpSpPr/>
          <p:nvPr/>
        </p:nvGrpSpPr>
        <p:grpSpPr>
          <a:xfrm>
            <a:off x="385378" y="272974"/>
            <a:ext cx="671459" cy="671459"/>
            <a:chOff x="5581464" y="4190410"/>
            <a:chExt cx="250916" cy="250916"/>
          </a:xfrm>
        </p:grpSpPr>
        <p:sp>
          <p:nvSpPr>
            <p:cNvPr id="3" name="Elipse 2"/>
            <p:cNvSpPr/>
            <p:nvPr/>
          </p:nvSpPr>
          <p:spPr>
            <a:xfrm>
              <a:off x="5581464" y="4190410"/>
              <a:ext cx="250916" cy="250916"/>
            </a:xfrm>
            <a:prstGeom prst="ellipse">
              <a:avLst/>
            </a:prstGeom>
            <a:solidFill>
              <a:srgbClr val="9C3F9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sz="4400" dirty="0">
                <a:latin typeface="Arial"/>
                <a:cs typeface="Arial"/>
              </a:endParaRPr>
            </a:p>
          </p:txBody>
        </p:sp>
        <p:sp>
          <p:nvSpPr>
            <p:cNvPr id="4" name="CuadroTexto 3"/>
            <p:cNvSpPr txBox="1"/>
            <p:nvPr/>
          </p:nvSpPr>
          <p:spPr>
            <a:xfrm>
              <a:off x="5581510" y="4208146"/>
              <a:ext cx="250825" cy="207022"/>
            </a:xfrm>
            <a:prstGeom prst="rect">
              <a:avLst/>
            </a:prstGeom>
            <a:noFill/>
          </p:spPr>
          <p:txBody>
            <a:bodyPr wrap="square" lIns="0" tIns="0" rIns="0" bIns="0" rtlCol="0">
              <a:spAutoFit/>
            </a:bodyPr>
            <a:lstStyle/>
            <a:p>
              <a:pPr algn="ctr"/>
              <a:r>
                <a:rPr lang="es-ES" sz="3600" dirty="0">
                  <a:solidFill>
                    <a:schemeClr val="bg1"/>
                  </a:solidFill>
                  <a:latin typeface="Arial"/>
                  <a:cs typeface="Arial"/>
                </a:rPr>
                <a:t>1</a:t>
              </a:r>
            </a:p>
          </p:txBody>
        </p:sp>
      </p:grpSp>
      <p:sp>
        <p:nvSpPr>
          <p:cNvPr id="5" name="CuadroTexto 4"/>
          <p:cNvSpPr txBox="1"/>
          <p:nvPr/>
        </p:nvSpPr>
        <p:spPr>
          <a:xfrm>
            <a:off x="948166" y="424037"/>
            <a:ext cx="7898678" cy="369332"/>
          </a:xfrm>
          <a:prstGeom prst="rect">
            <a:avLst/>
          </a:prstGeom>
          <a:solidFill>
            <a:srgbClr val="9C3F97"/>
          </a:solidFill>
          <a:ln>
            <a:noFill/>
          </a:ln>
        </p:spPr>
        <p:txBody>
          <a:bodyPr wrap="square" rtlCol="0">
            <a:spAutoFit/>
          </a:bodyPr>
          <a:lstStyle/>
          <a:p>
            <a:r>
              <a:rPr lang="es-ES" b="1" dirty="0">
                <a:solidFill>
                  <a:srgbClr val="FFFFFF"/>
                </a:solidFill>
              </a:rPr>
              <a:t>Primeros pasos con QGIS</a:t>
            </a:r>
          </a:p>
        </p:txBody>
      </p:sp>
      <p:sp>
        <p:nvSpPr>
          <p:cNvPr id="6" name="CuadroTexto 5"/>
          <p:cNvSpPr txBox="1"/>
          <p:nvPr/>
        </p:nvSpPr>
        <p:spPr>
          <a:xfrm>
            <a:off x="948167" y="945568"/>
            <a:ext cx="7898678" cy="400110"/>
          </a:xfrm>
          <a:prstGeom prst="rect">
            <a:avLst/>
          </a:prstGeom>
          <a:noFill/>
        </p:spPr>
        <p:txBody>
          <a:bodyPr wrap="square" rtlCol="0">
            <a:spAutoFit/>
          </a:bodyPr>
          <a:lstStyle/>
          <a:p>
            <a:r>
              <a:rPr lang="es-ES" sz="2000" dirty="0">
                <a:solidFill>
                  <a:srgbClr val="9C3F97"/>
                </a:solidFill>
              </a:rPr>
              <a:t>Practiquemos un poco con algunas herramientas sencillas:</a:t>
            </a:r>
            <a:endParaRPr lang="es-ES" sz="1400" dirty="0">
              <a:solidFill>
                <a:srgbClr val="9C3F97"/>
              </a:solidFill>
            </a:endParaRPr>
          </a:p>
        </p:txBody>
      </p:sp>
      <p:grpSp>
        <p:nvGrpSpPr>
          <p:cNvPr id="11" name="Agrupar 10"/>
          <p:cNvGrpSpPr/>
          <p:nvPr/>
        </p:nvGrpSpPr>
        <p:grpSpPr>
          <a:xfrm>
            <a:off x="1085744" y="3880311"/>
            <a:ext cx="3341218" cy="1479812"/>
            <a:chOff x="751840" y="4968240"/>
            <a:chExt cx="3341218" cy="1479812"/>
          </a:xfrm>
        </p:grpSpPr>
        <p:sp>
          <p:nvSpPr>
            <p:cNvPr id="8" name="Rectángulo 7"/>
            <p:cNvSpPr/>
            <p:nvPr/>
          </p:nvSpPr>
          <p:spPr>
            <a:xfrm>
              <a:off x="1266342" y="5247723"/>
              <a:ext cx="2826716" cy="1200329"/>
            </a:xfrm>
            <a:prstGeom prst="rect">
              <a:avLst/>
            </a:prstGeom>
            <a:solidFill>
              <a:srgbClr val="9C3F97"/>
            </a:solidFill>
          </p:spPr>
          <p:txBody>
            <a:bodyPr wrap="square">
              <a:spAutoFit/>
            </a:bodyPr>
            <a:lstStyle/>
            <a:p>
              <a:pPr algn="ctr"/>
              <a:r>
                <a:rPr lang="es-ES" sz="1200" dirty="0">
                  <a:solidFill>
                    <a:schemeClr val="bg1"/>
                  </a:solidFill>
                  <a:latin typeface="Arial"/>
                  <a:cs typeface="Arial"/>
                </a:rPr>
                <a:t>Activa y desactiva las distintas capas. Verás que el orden de visualización a la derecha coincide con el orden en el que se muestran aquí. Puedes arrastrar las de abajo hacia arriba para que se vean</a:t>
              </a:r>
            </a:p>
          </p:txBody>
        </p:sp>
        <p:cxnSp>
          <p:nvCxnSpPr>
            <p:cNvPr id="10" name="Conector recto de flecha 9"/>
            <p:cNvCxnSpPr/>
            <p:nvPr/>
          </p:nvCxnSpPr>
          <p:spPr>
            <a:xfrm flipH="1" flipV="1">
              <a:off x="751840" y="4968240"/>
              <a:ext cx="514502" cy="279483"/>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19" name="Agrupar 18"/>
          <p:cNvGrpSpPr/>
          <p:nvPr/>
        </p:nvGrpSpPr>
        <p:grpSpPr>
          <a:xfrm>
            <a:off x="2411760" y="1737360"/>
            <a:ext cx="3341218" cy="3716672"/>
            <a:chOff x="2411760" y="1737360"/>
            <a:chExt cx="3341218" cy="3716672"/>
          </a:xfrm>
        </p:grpSpPr>
        <p:grpSp>
          <p:nvGrpSpPr>
            <p:cNvPr id="12" name="Agrupar 11"/>
            <p:cNvGrpSpPr/>
            <p:nvPr/>
          </p:nvGrpSpPr>
          <p:grpSpPr>
            <a:xfrm>
              <a:off x="2411760" y="1737360"/>
              <a:ext cx="3341218" cy="1915958"/>
              <a:chOff x="751840" y="4716760"/>
              <a:chExt cx="3341218" cy="1915958"/>
            </a:xfrm>
          </p:grpSpPr>
          <p:sp>
            <p:nvSpPr>
              <p:cNvPr id="13" name="Rectángulo 12"/>
              <p:cNvSpPr/>
              <p:nvPr/>
            </p:nvSpPr>
            <p:spPr>
              <a:xfrm>
                <a:off x="1266342" y="5247723"/>
                <a:ext cx="2826716" cy="1384995"/>
              </a:xfrm>
              <a:prstGeom prst="rect">
                <a:avLst/>
              </a:prstGeom>
              <a:solidFill>
                <a:srgbClr val="9C3F97"/>
              </a:solidFill>
            </p:spPr>
            <p:txBody>
              <a:bodyPr wrap="square">
                <a:spAutoFit/>
              </a:bodyPr>
              <a:lstStyle/>
              <a:p>
                <a:pPr algn="ctr"/>
                <a:r>
                  <a:rPr lang="es-ES" sz="1200" dirty="0">
                    <a:solidFill>
                      <a:schemeClr val="bg1"/>
                    </a:solidFill>
                    <a:latin typeface="Arial"/>
                    <a:cs typeface="Arial"/>
                  </a:rPr>
                  <a:t>Usa el Zoom (+ y -) para alejarte y acercarte a cualquier sitio que quieras. Verás como la capa “</a:t>
                </a:r>
                <a:r>
                  <a:rPr lang="es-ES" sz="1200" dirty="0" err="1">
                    <a:solidFill>
                      <a:schemeClr val="bg1"/>
                    </a:solidFill>
                    <a:latin typeface="Arial"/>
                    <a:cs typeface="Arial"/>
                  </a:rPr>
                  <a:t>google</a:t>
                </a:r>
                <a:r>
                  <a:rPr lang="es-ES" sz="1200" dirty="0">
                    <a:solidFill>
                      <a:schemeClr val="bg1"/>
                    </a:solidFill>
                    <a:latin typeface="Arial"/>
                    <a:cs typeface="Arial"/>
                  </a:rPr>
                  <a:t> </a:t>
                </a:r>
                <a:r>
                  <a:rPr lang="es-ES" sz="1200" dirty="0" err="1">
                    <a:solidFill>
                      <a:schemeClr val="bg1"/>
                    </a:solidFill>
                    <a:latin typeface="Arial"/>
                    <a:cs typeface="Arial"/>
                  </a:rPr>
                  <a:t>satellites</a:t>
                </a:r>
                <a:r>
                  <a:rPr lang="es-ES" sz="1200" dirty="0">
                    <a:solidFill>
                      <a:schemeClr val="bg1"/>
                    </a:solidFill>
                    <a:latin typeface="Arial"/>
                    <a:cs typeface="Arial"/>
                  </a:rPr>
                  <a:t>” va mostrando imágenes cada vez más detalladas. También verás cómo cambian la escala y las coordenadas de tu ubicación</a:t>
                </a:r>
              </a:p>
            </p:txBody>
          </p:sp>
          <p:cxnSp>
            <p:nvCxnSpPr>
              <p:cNvPr id="14" name="Conector recto de flecha 13"/>
              <p:cNvCxnSpPr/>
              <p:nvPr/>
            </p:nvCxnSpPr>
            <p:spPr>
              <a:xfrm flipH="1" flipV="1">
                <a:off x="751840" y="4716760"/>
                <a:ext cx="514502" cy="530964"/>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cxnSp>
          <p:nvCxnSpPr>
            <p:cNvPr id="16" name="Conector recto de flecha 15"/>
            <p:cNvCxnSpPr>
              <a:cxnSpLocks/>
            </p:cNvCxnSpPr>
            <p:nvPr/>
          </p:nvCxnSpPr>
          <p:spPr>
            <a:xfrm>
              <a:off x="4093058" y="3653318"/>
              <a:ext cx="1516699" cy="1800714"/>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21" name="Agrupar 20"/>
          <p:cNvGrpSpPr/>
          <p:nvPr/>
        </p:nvGrpSpPr>
        <p:grpSpPr>
          <a:xfrm>
            <a:off x="461385" y="1805214"/>
            <a:ext cx="2035301" cy="1650670"/>
            <a:chOff x="461385" y="1805214"/>
            <a:chExt cx="2035301" cy="1650670"/>
          </a:xfrm>
        </p:grpSpPr>
        <p:cxnSp>
          <p:nvCxnSpPr>
            <p:cNvPr id="20" name="Conector recto de flecha 19"/>
            <p:cNvCxnSpPr/>
            <p:nvPr/>
          </p:nvCxnSpPr>
          <p:spPr>
            <a:xfrm flipV="1">
              <a:off x="1641929" y="1805214"/>
              <a:ext cx="299357" cy="544286"/>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sp>
          <p:nvSpPr>
            <p:cNvPr id="17" name="Rectángulo 16"/>
            <p:cNvSpPr/>
            <p:nvPr/>
          </p:nvSpPr>
          <p:spPr>
            <a:xfrm>
              <a:off x="461385" y="2070889"/>
              <a:ext cx="2035301" cy="1384995"/>
            </a:xfrm>
            <a:prstGeom prst="rect">
              <a:avLst/>
            </a:prstGeom>
            <a:solidFill>
              <a:srgbClr val="9C3F97"/>
            </a:solidFill>
          </p:spPr>
          <p:txBody>
            <a:bodyPr wrap="square">
              <a:spAutoFit/>
            </a:bodyPr>
            <a:lstStyle/>
            <a:p>
              <a:pPr algn="ctr"/>
              <a:r>
                <a:rPr lang="es-ES" sz="1200" dirty="0">
                  <a:solidFill>
                    <a:schemeClr val="bg1"/>
                  </a:solidFill>
                  <a:latin typeface="Arial"/>
                  <a:cs typeface="Arial"/>
                </a:rPr>
                <a:t>La herramienta “desplazar mapa” (o pan en inglés” nos permite movernos por el mapa. Hay que seleccionarla, pinchar en el mapa y arrastrar para ir a donde queramos.</a:t>
              </a:r>
            </a:p>
          </p:txBody>
        </p:sp>
      </p:grpSp>
    </p:spTree>
    <p:extLst>
      <p:ext uri="{BB962C8B-B14F-4D97-AF65-F5344CB8AC3E}">
        <p14:creationId xmlns:p14="http://schemas.microsoft.com/office/powerpoint/2010/main" val="2904824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n 8" descr="Screen Shot 2019-10-01 at 10.38.3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036" y="1150689"/>
            <a:ext cx="8415543" cy="5479574"/>
          </a:xfrm>
          <a:prstGeom prst="rect">
            <a:avLst/>
          </a:prstGeom>
        </p:spPr>
      </p:pic>
      <p:grpSp>
        <p:nvGrpSpPr>
          <p:cNvPr id="2" name="Agrupar 1"/>
          <p:cNvGrpSpPr/>
          <p:nvPr/>
        </p:nvGrpSpPr>
        <p:grpSpPr>
          <a:xfrm>
            <a:off x="385378" y="88422"/>
            <a:ext cx="671459" cy="671459"/>
            <a:chOff x="5581464" y="4190410"/>
            <a:chExt cx="250916" cy="250916"/>
          </a:xfrm>
        </p:grpSpPr>
        <p:sp>
          <p:nvSpPr>
            <p:cNvPr id="3" name="Elipse 2"/>
            <p:cNvSpPr/>
            <p:nvPr/>
          </p:nvSpPr>
          <p:spPr>
            <a:xfrm>
              <a:off x="5581464" y="4190410"/>
              <a:ext cx="250916" cy="250916"/>
            </a:xfrm>
            <a:prstGeom prst="ellipse">
              <a:avLst/>
            </a:prstGeom>
            <a:solidFill>
              <a:srgbClr val="9C3F9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sz="4400" dirty="0">
                <a:latin typeface="Arial"/>
                <a:cs typeface="Arial"/>
              </a:endParaRPr>
            </a:p>
          </p:txBody>
        </p:sp>
        <p:sp>
          <p:nvSpPr>
            <p:cNvPr id="4" name="CuadroTexto 3"/>
            <p:cNvSpPr txBox="1"/>
            <p:nvPr/>
          </p:nvSpPr>
          <p:spPr>
            <a:xfrm>
              <a:off x="5581510" y="4208146"/>
              <a:ext cx="250825" cy="207022"/>
            </a:xfrm>
            <a:prstGeom prst="rect">
              <a:avLst/>
            </a:prstGeom>
            <a:noFill/>
          </p:spPr>
          <p:txBody>
            <a:bodyPr wrap="square" lIns="0" tIns="0" rIns="0" bIns="0" rtlCol="0">
              <a:spAutoFit/>
            </a:bodyPr>
            <a:lstStyle/>
            <a:p>
              <a:pPr algn="ctr"/>
              <a:r>
                <a:rPr lang="es-ES" sz="3600" dirty="0">
                  <a:solidFill>
                    <a:schemeClr val="bg1"/>
                  </a:solidFill>
                  <a:latin typeface="Arial"/>
                  <a:cs typeface="Arial"/>
                </a:rPr>
                <a:t>1</a:t>
              </a:r>
            </a:p>
          </p:txBody>
        </p:sp>
      </p:grpSp>
      <p:sp>
        <p:nvSpPr>
          <p:cNvPr id="5" name="CuadroTexto 4"/>
          <p:cNvSpPr txBox="1"/>
          <p:nvPr/>
        </p:nvSpPr>
        <p:spPr>
          <a:xfrm>
            <a:off x="948166" y="239485"/>
            <a:ext cx="7898678" cy="369332"/>
          </a:xfrm>
          <a:prstGeom prst="rect">
            <a:avLst/>
          </a:prstGeom>
          <a:solidFill>
            <a:srgbClr val="9C3F97"/>
          </a:solidFill>
          <a:ln>
            <a:noFill/>
          </a:ln>
        </p:spPr>
        <p:txBody>
          <a:bodyPr wrap="square" rtlCol="0">
            <a:spAutoFit/>
          </a:bodyPr>
          <a:lstStyle/>
          <a:p>
            <a:r>
              <a:rPr lang="es-ES" b="1" dirty="0">
                <a:solidFill>
                  <a:srgbClr val="FFFFFF"/>
                </a:solidFill>
              </a:rPr>
              <a:t>Primeros pasos con QGIS</a:t>
            </a:r>
          </a:p>
        </p:txBody>
      </p:sp>
      <p:sp>
        <p:nvSpPr>
          <p:cNvPr id="6" name="CuadroTexto 5"/>
          <p:cNvSpPr txBox="1"/>
          <p:nvPr/>
        </p:nvSpPr>
        <p:spPr>
          <a:xfrm>
            <a:off x="948167" y="598176"/>
            <a:ext cx="7898678" cy="400110"/>
          </a:xfrm>
          <a:prstGeom prst="rect">
            <a:avLst/>
          </a:prstGeom>
          <a:noFill/>
        </p:spPr>
        <p:txBody>
          <a:bodyPr wrap="square" rtlCol="0">
            <a:spAutoFit/>
          </a:bodyPr>
          <a:lstStyle/>
          <a:p>
            <a:r>
              <a:rPr lang="es-ES" sz="2000" dirty="0">
                <a:solidFill>
                  <a:srgbClr val="9C3F97"/>
                </a:solidFill>
              </a:rPr>
              <a:t>Veamos con detalle el mapa de biomas</a:t>
            </a:r>
            <a:endParaRPr lang="es-ES" sz="1400" dirty="0">
              <a:solidFill>
                <a:srgbClr val="9C3F97"/>
              </a:solidFill>
            </a:endParaRPr>
          </a:p>
        </p:txBody>
      </p:sp>
      <p:grpSp>
        <p:nvGrpSpPr>
          <p:cNvPr id="11" name="Agrupar 10"/>
          <p:cNvGrpSpPr/>
          <p:nvPr/>
        </p:nvGrpSpPr>
        <p:grpSpPr>
          <a:xfrm>
            <a:off x="685036" y="3890476"/>
            <a:ext cx="4775754" cy="1493731"/>
            <a:chOff x="-682696" y="4954321"/>
            <a:chExt cx="4775754" cy="1493731"/>
          </a:xfrm>
        </p:grpSpPr>
        <p:sp>
          <p:nvSpPr>
            <p:cNvPr id="8" name="Rectángulo 7"/>
            <p:cNvSpPr/>
            <p:nvPr/>
          </p:nvSpPr>
          <p:spPr>
            <a:xfrm>
              <a:off x="1266342" y="5247723"/>
              <a:ext cx="2826716" cy="1200329"/>
            </a:xfrm>
            <a:prstGeom prst="rect">
              <a:avLst/>
            </a:prstGeom>
            <a:solidFill>
              <a:srgbClr val="9C3F97"/>
            </a:solidFill>
          </p:spPr>
          <p:txBody>
            <a:bodyPr wrap="square">
              <a:spAutoFit/>
            </a:bodyPr>
            <a:lstStyle/>
            <a:p>
              <a:r>
                <a:rPr lang="es-ES" sz="1200" dirty="0">
                  <a:solidFill>
                    <a:schemeClr val="bg1"/>
                  </a:solidFill>
                  <a:latin typeface="Arial"/>
                  <a:cs typeface="Arial"/>
                </a:rPr>
                <a:t>Arrástralo hacia arriba para verlo en primera posición.</a:t>
              </a:r>
            </a:p>
            <a:p>
              <a:r>
                <a:rPr lang="es-ES" sz="1200" dirty="0">
                  <a:solidFill>
                    <a:schemeClr val="bg1"/>
                  </a:solidFill>
                  <a:latin typeface="Arial"/>
                  <a:cs typeface="Arial"/>
                </a:rPr>
                <a:t>Despliega también la leyenda haciendo </a:t>
              </a:r>
              <a:r>
                <a:rPr lang="es-ES" sz="1200" dirty="0" err="1">
                  <a:solidFill>
                    <a:schemeClr val="bg1"/>
                  </a:solidFill>
                  <a:latin typeface="Arial"/>
                  <a:cs typeface="Arial"/>
                </a:rPr>
                <a:t>click</a:t>
              </a:r>
              <a:r>
                <a:rPr lang="es-ES" sz="1200" dirty="0">
                  <a:solidFill>
                    <a:schemeClr val="bg1"/>
                  </a:solidFill>
                  <a:latin typeface="Arial"/>
                  <a:cs typeface="Arial"/>
                </a:rPr>
                <a:t> en el triángulo negro. Cada color muestra un tipo de bioma.</a:t>
              </a:r>
            </a:p>
            <a:p>
              <a:r>
                <a:rPr lang="es-ES" sz="1200" dirty="0">
                  <a:solidFill>
                    <a:schemeClr val="bg1"/>
                  </a:solidFill>
                  <a:latin typeface="Arial"/>
                  <a:cs typeface="Arial"/>
                </a:rPr>
                <a:t>Haz zoom en una zona cualquiera</a:t>
              </a:r>
            </a:p>
          </p:txBody>
        </p:sp>
        <p:cxnSp>
          <p:nvCxnSpPr>
            <p:cNvPr id="10" name="Conector recto de flecha 9"/>
            <p:cNvCxnSpPr>
              <a:endCxn id="9" idx="1"/>
            </p:cNvCxnSpPr>
            <p:nvPr/>
          </p:nvCxnSpPr>
          <p:spPr>
            <a:xfrm flipH="1" flipV="1">
              <a:off x="-682696" y="4954321"/>
              <a:ext cx="1949038" cy="293403"/>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198190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descr="Screen Shot 2019-10-01 at 10.41.48.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8798" y="1122902"/>
            <a:ext cx="8458964" cy="5286853"/>
          </a:xfrm>
          <a:prstGeom prst="rect">
            <a:avLst/>
          </a:prstGeom>
        </p:spPr>
      </p:pic>
      <p:grpSp>
        <p:nvGrpSpPr>
          <p:cNvPr id="2" name="Agrupar 1"/>
          <p:cNvGrpSpPr/>
          <p:nvPr/>
        </p:nvGrpSpPr>
        <p:grpSpPr>
          <a:xfrm>
            <a:off x="385378" y="88422"/>
            <a:ext cx="671459" cy="671459"/>
            <a:chOff x="5581464" y="4190410"/>
            <a:chExt cx="250916" cy="250916"/>
          </a:xfrm>
        </p:grpSpPr>
        <p:sp>
          <p:nvSpPr>
            <p:cNvPr id="3" name="Elipse 2"/>
            <p:cNvSpPr/>
            <p:nvPr/>
          </p:nvSpPr>
          <p:spPr>
            <a:xfrm>
              <a:off x="5581464" y="4190410"/>
              <a:ext cx="250916" cy="250916"/>
            </a:xfrm>
            <a:prstGeom prst="ellipse">
              <a:avLst/>
            </a:prstGeom>
            <a:solidFill>
              <a:srgbClr val="9C3F9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sz="4400" dirty="0">
                <a:latin typeface="Arial"/>
                <a:cs typeface="Arial"/>
              </a:endParaRPr>
            </a:p>
          </p:txBody>
        </p:sp>
        <p:sp>
          <p:nvSpPr>
            <p:cNvPr id="4" name="CuadroTexto 3"/>
            <p:cNvSpPr txBox="1"/>
            <p:nvPr/>
          </p:nvSpPr>
          <p:spPr>
            <a:xfrm>
              <a:off x="5581510" y="4208146"/>
              <a:ext cx="250825" cy="207022"/>
            </a:xfrm>
            <a:prstGeom prst="rect">
              <a:avLst/>
            </a:prstGeom>
            <a:noFill/>
          </p:spPr>
          <p:txBody>
            <a:bodyPr wrap="square" lIns="0" tIns="0" rIns="0" bIns="0" rtlCol="0">
              <a:spAutoFit/>
            </a:bodyPr>
            <a:lstStyle/>
            <a:p>
              <a:pPr algn="ctr"/>
              <a:r>
                <a:rPr lang="es-ES" sz="3600" dirty="0">
                  <a:solidFill>
                    <a:schemeClr val="bg1"/>
                  </a:solidFill>
                  <a:latin typeface="Arial"/>
                  <a:cs typeface="Arial"/>
                </a:rPr>
                <a:t>1</a:t>
              </a:r>
            </a:p>
          </p:txBody>
        </p:sp>
      </p:grpSp>
      <p:sp>
        <p:nvSpPr>
          <p:cNvPr id="5" name="CuadroTexto 4"/>
          <p:cNvSpPr txBox="1"/>
          <p:nvPr/>
        </p:nvSpPr>
        <p:spPr>
          <a:xfrm>
            <a:off x="948166" y="239485"/>
            <a:ext cx="7898678" cy="369332"/>
          </a:xfrm>
          <a:prstGeom prst="rect">
            <a:avLst/>
          </a:prstGeom>
          <a:solidFill>
            <a:srgbClr val="9C3F97"/>
          </a:solidFill>
          <a:ln>
            <a:noFill/>
          </a:ln>
        </p:spPr>
        <p:txBody>
          <a:bodyPr wrap="square" rtlCol="0">
            <a:spAutoFit/>
          </a:bodyPr>
          <a:lstStyle/>
          <a:p>
            <a:r>
              <a:rPr lang="es-ES" b="1" dirty="0">
                <a:solidFill>
                  <a:srgbClr val="FFFFFF"/>
                </a:solidFill>
              </a:rPr>
              <a:t>Primeros pasos con QGIS</a:t>
            </a:r>
          </a:p>
        </p:txBody>
      </p:sp>
      <p:sp>
        <p:nvSpPr>
          <p:cNvPr id="6" name="CuadroTexto 5"/>
          <p:cNvSpPr txBox="1"/>
          <p:nvPr/>
        </p:nvSpPr>
        <p:spPr>
          <a:xfrm>
            <a:off x="948167" y="630744"/>
            <a:ext cx="7898678" cy="400110"/>
          </a:xfrm>
          <a:prstGeom prst="rect">
            <a:avLst/>
          </a:prstGeom>
          <a:noFill/>
        </p:spPr>
        <p:txBody>
          <a:bodyPr wrap="square" rtlCol="0">
            <a:spAutoFit/>
          </a:bodyPr>
          <a:lstStyle/>
          <a:p>
            <a:r>
              <a:rPr lang="es-ES" sz="2000" dirty="0">
                <a:solidFill>
                  <a:srgbClr val="9C3F97"/>
                </a:solidFill>
              </a:rPr>
              <a:t>Veamos con detalle el mapa de biomas</a:t>
            </a:r>
            <a:endParaRPr lang="es-ES" sz="1400" dirty="0">
              <a:solidFill>
                <a:srgbClr val="9C3F97"/>
              </a:solidFill>
            </a:endParaRPr>
          </a:p>
        </p:txBody>
      </p:sp>
      <p:grpSp>
        <p:nvGrpSpPr>
          <p:cNvPr id="11" name="Agrupar 10"/>
          <p:cNvGrpSpPr/>
          <p:nvPr/>
        </p:nvGrpSpPr>
        <p:grpSpPr>
          <a:xfrm>
            <a:off x="2753480" y="1400367"/>
            <a:ext cx="2826716" cy="3007623"/>
            <a:chOff x="1266342" y="3625095"/>
            <a:chExt cx="2826716" cy="3007623"/>
          </a:xfrm>
        </p:grpSpPr>
        <p:sp>
          <p:nvSpPr>
            <p:cNvPr id="8" name="Rectángulo 7"/>
            <p:cNvSpPr/>
            <p:nvPr/>
          </p:nvSpPr>
          <p:spPr>
            <a:xfrm>
              <a:off x="1266342" y="5247723"/>
              <a:ext cx="2826716" cy="1384995"/>
            </a:xfrm>
            <a:prstGeom prst="rect">
              <a:avLst/>
            </a:prstGeom>
            <a:solidFill>
              <a:srgbClr val="9C3F97"/>
            </a:solidFill>
          </p:spPr>
          <p:txBody>
            <a:bodyPr wrap="square">
              <a:spAutoFit/>
            </a:bodyPr>
            <a:lstStyle/>
            <a:p>
              <a:r>
                <a:rPr lang="es-ES" sz="1200" dirty="0">
                  <a:solidFill>
                    <a:schemeClr val="bg1"/>
                  </a:solidFill>
                  <a:latin typeface="Arial"/>
                  <a:cs typeface="Arial"/>
                </a:rPr>
                <a:t>Ahora vamos a seleccionar la herramienta “identificar”.</a:t>
              </a:r>
            </a:p>
            <a:p>
              <a:r>
                <a:rPr lang="es-ES" sz="1200" dirty="0">
                  <a:solidFill>
                    <a:schemeClr val="bg1"/>
                  </a:solidFill>
                  <a:latin typeface="Arial"/>
                  <a:cs typeface="Arial"/>
                </a:rPr>
                <a:t>Luego haremos </a:t>
              </a:r>
              <a:r>
                <a:rPr lang="es-ES" sz="1200" dirty="0" err="1">
                  <a:solidFill>
                    <a:schemeClr val="bg1"/>
                  </a:solidFill>
                  <a:latin typeface="Arial"/>
                  <a:cs typeface="Arial"/>
                </a:rPr>
                <a:t>click</a:t>
              </a:r>
              <a:r>
                <a:rPr lang="es-ES" sz="1200" dirty="0">
                  <a:solidFill>
                    <a:schemeClr val="bg1"/>
                  </a:solidFill>
                  <a:latin typeface="Arial"/>
                  <a:cs typeface="Arial"/>
                </a:rPr>
                <a:t> en cualquier sitio de la vista para obtener información del polígono señalado.</a:t>
              </a:r>
            </a:p>
            <a:p>
              <a:r>
                <a:rPr lang="es-ES" sz="1200" dirty="0">
                  <a:solidFill>
                    <a:schemeClr val="bg1"/>
                  </a:solidFill>
                  <a:latin typeface="Arial"/>
                  <a:cs typeface="Arial"/>
                </a:rPr>
                <a:t>Se abrirá un panel a la </a:t>
              </a:r>
              <a:r>
                <a:rPr lang="es-ES" sz="1200" dirty="0" err="1">
                  <a:solidFill>
                    <a:schemeClr val="bg1"/>
                  </a:solidFill>
                  <a:latin typeface="Arial"/>
                  <a:cs typeface="Arial"/>
                </a:rPr>
                <a:t>dercha</a:t>
              </a:r>
              <a:r>
                <a:rPr lang="es-ES" sz="1200" dirty="0">
                  <a:solidFill>
                    <a:schemeClr val="bg1"/>
                  </a:solidFill>
                  <a:latin typeface="Arial"/>
                  <a:cs typeface="Arial"/>
                </a:rPr>
                <a:t> con información valiosa.</a:t>
              </a:r>
            </a:p>
          </p:txBody>
        </p:sp>
        <p:cxnSp>
          <p:nvCxnSpPr>
            <p:cNvPr id="10" name="Conector recto de flecha 9"/>
            <p:cNvCxnSpPr/>
            <p:nvPr/>
          </p:nvCxnSpPr>
          <p:spPr>
            <a:xfrm flipV="1">
              <a:off x="2681192" y="3625095"/>
              <a:ext cx="629590" cy="1622628"/>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112073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n 8" descr="Screen Shot 2019-10-01 at 10.44.5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5378" y="1139834"/>
            <a:ext cx="8369719" cy="5285104"/>
          </a:xfrm>
          <a:prstGeom prst="rect">
            <a:avLst/>
          </a:prstGeom>
        </p:spPr>
      </p:pic>
      <p:grpSp>
        <p:nvGrpSpPr>
          <p:cNvPr id="2" name="Agrupar 1"/>
          <p:cNvGrpSpPr/>
          <p:nvPr/>
        </p:nvGrpSpPr>
        <p:grpSpPr>
          <a:xfrm>
            <a:off x="385378" y="88422"/>
            <a:ext cx="671459" cy="671459"/>
            <a:chOff x="5581464" y="4190410"/>
            <a:chExt cx="250916" cy="250916"/>
          </a:xfrm>
        </p:grpSpPr>
        <p:sp>
          <p:nvSpPr>
            <p:cNvPr id="3" name="Elipse 2"/>
            <p:cNvSpPr/>
            <p:nvPr/>
          </p:nvSpPr>
          <p:spPr>
            <a:xfrm>
              <a:off x="5581464" y="4190410"/>
              <a:ext cx="250916" cy="250916"/>
            </a:xfrm>
            <a:prstGeom prst="ellipse">
              <a:avLst/>
            </a:prstGeom>
            <a:solidFill>
              <a:srgbClr val="9C3F9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sz="4400" dirty="0">
                <a:latin typeface="Arial"/>
                <a:cs typeface="Arial"/>
              </a:endParaRPr>
            </a:p>
          </p:txBody>
        </p:sp>
        <p:sp>
          <p:nvSpPr>
            <p:cNvPr id="4" name="CuadroTexto 3"/>
            <p:cNvSpPr txBox="1"/>
            <p:nvPr/>
          </p:nvSpPr>
          <p:spPr>
            <a:xfrm>
              <a:off x="5581510" y="4208146"/>
              <a:ext cx="250825" cy="207022"/>
            </a:xfrm>
            <a:prstGeom prst="rect">
              <a:avLst/>
            </a:prstGeom>
            <a:noFill/>
          </p:spPr>
          <p:txBody>
            <a:bodyPr wrap="square" lIns="0" tIns="0" rIns="0" bIns="0" rtlCol="0">
              <a:spAutoFit/>
            </a:bodyPr>
            <a:lstStyle/>
            <a:p>
              <a:pPr algn="ctr"/>
              <a:r>
                <a:rPr lang="es-ES" sz="3600" dirty="0">
                  <a:solidFill>
                    <a:schemeClr val="bg1"/>
                  </a:solidFill>
                  <a:latin typeface="Arial"/>
                  <a:cs typeface="Arial"/>
                </a:rPr>
                <a:t>1</a:t>
              </a:r>
            </a:p>
          </p:txBody>
        </p:sp>
      </p:grpSp>
      <p:sp>
        <p:nvSpPr>
          <p:cNvPr id="5" name="CuadroTexto 4"/>
          <p:cNvSpPr txBox="1"/>
          <p:nvPr/>
        </p:nvSpPr>
        <p:spPr>
          <a:xfrm>
            <a:off x="948166" y="239485"/>
            <a:ext cx="7898678" cy="369332"/>
          </a:xfrm>
          <a:prstGeom prst="rect">
            <a:avLst/>
          </a:prstGeom>
          <a:solidFill>
            <a:srgbClr val="9C3F97"/>
          </a:solidFill>
          <a:ln>
            <a:noFill/>
          </a:ln>
        </p:spPr>
        <p:txBody>
          <a:bodyPr wrap="square" rtlCol="0">
            <a:spAutoFit/>
          </a:bodyPr>
          <a:lstStyle/>
          <a:p>
            <a:r>
              <a:rPr lang="es-ES" b="1" dirty="0">
                <a:solidFill>
                  <a:srgbClr val="FFFFFF"/>
                </a:solidFill>
              </a:rPr>
              <a:t>Primeros pasos con QGIS</a:t>
            </a:r>
          </a:p>
        </p:txBody>
      </p:sp>
      <p:sp>
        <p:nvSpPr>
          <p:cNvPr id="6" name="CuadroTexto 5"/>
          <p:cNvSpPr txBox="1"/>
          <p:nvPr/>
        </p:nvSpPr>
        <p:spPr>
          <a:xfrm>
            <a:off x="948167" y="630744"/>
            <a:ext cx="7898678" cy="400110"/>
          </a:xfrm>
          <a:prstGeom prst="rect">
            <a:avLst/>
          </a:prstGeom>
          <a:noFill/>
        </p:spPr>
        <p:txBody>
          <a:bodyPr wrap="square" rtlCol="0">
            <a:spAutoFit/>
          </a:bodyPr>
          <a:lstStyle/>
          <a:p>
            <a:r>
              <a:rPr lang="es-ES" sz="2000" dirty="0">
                <a:solidFill>
                  <a:srgbClr val="9C3F97"/>
                </a:solidFill>
              </a:rPr>
              <a:t>Veamos con detalle el mapa de biomas</a:t>
            </a:r>
            <a:endParaRPr lang="es-ES" sz="1400" dirty="0">
              <a:solidFill>
                <a:srgbClr val="9C3F97"/>
              </a:solidFill>
            </a:endParaRPr>
          </a:p>
        </p:txBody>
      </p:sp>
      <p:grpSp>
        <p:nvGrpSpPr>
          <p:cNvPr id="11" name="Agrupar 10"/>
          <p:cNvGrpSpPr/>
          <p:nvPr/>
        </p:nvGrpSpPr>
        <p:grpSpPr>
          <a:xfrm>
            <a:off x="2753480" y="2583623"/>
            <a:ext cx="3444738" cy="1639701"/>
            <a:chOff x="1266342" y="4808351"/>
            <a:chExt cx="3444738" cy="1639701"/>
          </a:xfrm>
        </p:grpSpPr>
        <p:sp>
          <p:nvSpPr>
            <p:cNvPr id="8" name="Rectángulo 7"/>
            <p:cNvSpPr/>
            <p:nvPr/>
          </p:nvSpPr>
          <p:spPr>
            <a:xfrm>
              <a:off x="1266342" y="5247723"/>
              <a:ext cx="2826716" cy="1200329"/>
            </a:xfrm>
            <a:prstGeom prst="rect">
              <a:avLst/>
            </a:prstGeom>
            <a:solidFill>
              <a:srgbClr val="9C3F97"/>
            </a:solidFill>
          </p:spPr>
          <p:txBody>
            <a:bodyPr wrap="square">
              <a:spAutoFit/>
            </a:bodyPr>
            <a:lstStyle/>
            <a:p>
              <a:r>
                <a:rPr lang="es-ES" sz="1200" dirty="0">
                  <a:solidFill>
                    <a:schemeClr val="bg1"/>
                  </a:solidFill>
                  <a:latin typeface="Arial"/>
                  <a:cs typeface="Arial"/>
                </a:rPr>
                <a:t>Observamos que el polígono señalado contiene “Tropical and </a:t>
              </a:r>
              <a:r>
                <a:rPr lang="es-ES" sz="1200" dirty="0" err="1">
                  <a:solidFill>
                    <a:schemeClr val="bg1"/>
                  </a:solidFill>
                  <a:latin typeface="Arial"/>
                  <a:cs typeface="Arial"/>
                </a:rPr>
                <a:t>subropical</a:t>
              </a:r>
              <a:r>
                <a:rPr lang="es-ES" sz="1200" dirty="0">
                  <a:solidFill>
                    <a:schemeClr val="bg1"/>
                  </a:solidFill>
                  <a:latin typeface="Arial"/>
                  <a:cs typeface="Arial"/>
                </a:rPr>
                <a:t> </a:t>
              </a:r>
              <a:r>
                <a:rPr lang="es-ES" sz="1200" dirty="0" err="1">
                  <a:solidFill>
                    <a:schemeClr val="bg1"/>
                  </a:solidFill>
                  <a:latin typeface="Arial"/>
                  <a:cs typeface="Arial"/>
                </a:rPr>
                <a:t>grasslands</a:t>
              </a:r>
              <a:r>
                <a:rPr lang="mr-IN" sz="1200" dirty="0">
                  <a:solidFill>
                    <a:schemeClr val="bg1"/>
                  </a:solidFill>
                  <a:latin typeface="Arial"/>
                  <a:cs typeface="Arial"/>
                </a:rPr>
                <a:t>…</a:t>
              </a:r>
              <a:r>
                <a:rPr lang="es-ES_tradnl" sz="1200" dirty="0">
                  <a:solidFill>
                    <a:schemeClr val="bg1"/>
                  </a:solidFill>
                  <a:latin typeface="Arial"/>
                  <a:cs typeface="Arial"/>
                </a:rPr>
                <a:t>”. El código de este bioma (</a:t>
              </a:r>
              <a:r>
                <a:rPr lang="es-ES_tradnl" sz="1200" dirty="0" err="1">
                  <a:solidFill>
                    <a:schemeClr val="bg1"/>
                  </a:solidFill>
                  <a:latin typeface="Arial"/>
                  <a:cs typeface="Arial"/>
                </a:rPr>
                <a:t>biome_num</a:t>
              </a:r>
              <a:r>
                <a:rPr lang="es-ES_tradnl" sz="1200" dirty="0">
                  <a:solidFill>
                    <a:schemeClr val="bg1"/>
                  </a:solidFill>
                  <a:latin typeface="Arial"/>
                  <a:cs typeface="Arial"/>
                </a:rPr>
                <a:t>) es el </a:t>
              </a:r>
              <a:r>
                <a:rPr lang="es-ES_tradnl" sz="1200" b="1" dirty="0">
                  <a:solidFill>
                    <a:schemeClr val="bg1"/>
                  </a:solidFill>
                  <a:latin typeface="Arial"/>
                  <a:cs typeface="Arial"/>
                </a:rPr>
                <a:t>7</a:t>
              </a:r>
              <a:r>
                <a:rPr lang="es-ES_tradnl" sz="1200" dirty="0">
                  <a:solidFill>
                    <a:schemeClr val="bg1"/>
                  </a:solidFill>
                  <a:latin typeface="Arial"/>
                  <a:cs typeface="Arial"/>
                </a:rPr>
                <a:t>. Usaremos ese código para crear nuestra capa de puntos.</a:t>
              </a:r>
              <a:endParaRPr lang="es-ES" sz="1200" dirty="0">
                <a:solidFill>
                  <a:schemeClr val="bg1"/>
                </a:solidFill>
                <a:latin typeface="Arial"/>
                <a:cs typeface="Arial"/>
              </a:endParaRPr>
            </a:p>
          </p:txBody>
        </p:sp>
        <p:cxnSp>
          <p:nvCxnSpPr>
            <p:cNvPr id="10" name="Conector recto de flecha 9"/>
            <p:cNvCxnSpPr/>
            <p:nvPr/>
          </p:nvCxnSpPr>
          <p:spPr>
            <a:xfrm flipV="1">
              <a:off x="2681192" y="4808351"/>
              <a:ext cx="2029888" cy="439372"/>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96528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descr="Screen Shot 2019-10-01 at 15.32.5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867" y="1257101"/>
            <a:ext cx="7564742" cy="4780580"/>
          </a:xfrm>
          <a:prstGeom prst="rect">
            <a:avLst/>
          </a:prstGeom>
        </p:spPr>
      </p:pic>
      <p:grpSp>
        <p:nvGrpSpPr>
          <p:cNvPr id="2" name="Agrupar 1"/>
          <p:cNvGrpSpPr/>
          <p:nvPr/>
        </p:nvGrpSpPr>
        <p:grpSpPr>
          <a:xfrm>
            <a:off x="385378" y="88422"/>
            <a:ext cx="671459" cy="671459"/>
            <a:chOff x="5581464" y="4190410"/>
            <a:chExt cx="250916" cy="250916"/>
          </a:xfrm>
        </p:grpSpPr>
        <p:sp>
          <p:nvSpPr>
            <p:cNvPr id="3" name="Elipse 2"/>
            <p:cNvSpPr/>
            <p:nvPr/>
          </p:nvSpPr>
          <p:spPr>
            <a:xfrm>
              <a:off x="5581464" y="4190410"/>
              <a:ext cx="250916" cy="250916"/>
            </a:xfrm>
            <a:prstGeom prst="ellipse">
              <a:avLst/>
            </a:prstGeom>
            <a:solidFill>
              <a:srgbClr val="9C3F9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sz="4400" dirty="0">
                <a:latin typeface="Arial"/>
                <a:cs typeface="Arial"/>
              </a:endParaRPr>
            </a:p>
          </p:txBody>
        </p:sp>
        <p:sp>
          <p:nvSpPr>
            <p:cNvPr id="4" name="CuadroTexto 3"/>
            <p:cNvSpPr txBox="1"/>
            <p:nvPr/>
          </p:nvSpPr>
          <p:spPr>
            <a:xfrm>
              <a:off x="5581510" y="4208146"/>
              <a:ext cx="250825" cy="207022"/>
            </a:xfrm>
            <a:prstGeom prst="rect">
              <a:avLst/>
            </a:prstGeom>
            <a:noFill/>
          </p:spPr>
          <p:txBody>
            <a:bodyPr wrap="square" lIns="0" tIns="0" rIns="0" bIns="0" rtlCol="0">
              <a:spAutoFit/>
            </a:bodyPr>
            <a:lstStyle/>
            <a:p>
              <a:pPr algn="ctr"/>
              <a:r>
                <a:rPr lang="es-ES" sz="3600" dirty="0">
                  <a:solidFill>
                    <a:schemeClr val="bg1"/>
                  </a:solidFill>
                  <a:latin typeface="Arial"/>
                  <a:cs typeface="Arial"/>
                </a:rPr>
                <a:t>1</a:t>
              </a:r>
            </a:p>
          </p:txBody>
        </p:sp>
      </p:grpSp>
      <p:sp>
        <p:nvSpPr>
          <p:cNvPr id="5" name="CuadroTexto 4"/>
          <p:cNvSpPr txBox="1"/>
          <p:nvPr/>
        </p:nvSpPr>
        <p:spPr>
          <a:xfrm>
            <a:off x="948166" y="239485"/>
            <a:ext cx="7898678" cy="369332"/>
          </a:xfrm>
          <a:prstGeom prst="rect">
            <a:avLst/>
          </a:prstGeom>
          <a:solidFill>
            <a:srgbClr val="9C3F97"/>
          </a:solidFill>
          <a:ln>
            <a:noFill/>
          </a:ln>
        </p:spPr>
        <p:txBody>
          <a:bodyPr wrap="square" rtlCol="0">
            <a:spAutoFit/>
          </a:bodyPr>
          <a:lstStyle/>
          <a:p>
            <a:r>
              <a:rPr lang="es-ES" b="1" dirty="0">
                <a:solidFill>
                  <a:srgbClr val="FFFFFF"/>
                </a:solidFill>
              </a:rPr>
              <a:t>Primeros pasos con QGIS</a:t>
            </a:r>
          </a:p>
        </p:txBody>
      </p:sp>
      <p:sp>
        <p:nvSpPr>
          <p:cNvPr id="6" name="CuadroTexto 5"/>
          <p:cNvSpPr txBox="1"/>
          <p:nvPr/>
        </p:nvSpPr>
        <p:spPr>
          <a:xfrm>
            <a:off x="948167" y="630744"/>
            <a:ext cx="7898678" cy="400110"/>
          </a:xfrm>
          <a:prstGeom prst="rect">
            <a:avLst/>
          </a:prstGeom>
          <a:noFill/>
        </p:spPr>
        <p:txBody>
          <a:bodyPr wrap="square" rtlCol="0">
            <a:spAutoFit/>
          </a:bodyPr>
          <a:lstStyle/>
          <a:p>
            <a:r>
              <a:rPr lang="es-ES" sz="2000" dirty="0">
                <a:solidFill>
                  <a:srgbClr val="9C3F97"/>
                </a:solidFill>
              </a:rPr>
              <a:t>Veamos con detalle el mapa de biomas</a:t>
            </a:r>
            <a:endParaRPr lang="es-ES" sz="1400" dirty="0">
              <a:solidFill>
                <a:srgbClr val="9C3F97"/>
              </a:solidFill>
            </a:endParaRPr>
          </a:p>
        </p:txBody>
      </p:sp>
      <p:grpSp>
        <p:nvGrpSpPr>
          <p:cNvPr id="11" name="Agrupar 10"/>
          <p:cNvGrpSpPr/>
          <p:nvPr/>
        </p:nvGrpSpPr>
        <p:grpSpPr>
          <a:xfrm>
            <a:off x="3079131" y="3962279"/>
            <a:ext cx="2826716" cy="1498336"/>
            <a:chOff x="1266342" y="4580384"/>
            <a:chExt cx="2826716" cy="1498336"/>
          </a:xfrm>
        </p:grpSpPr>
        <p:sp>
          <p:nvSpPr>
            <p:cNvPr id="8" name="Rectángulo 7"/>
            <p:cNvSpPr/>
            <p:nvPr/>
          </p:nvSpPr>
          <p:spPr>
            <a:xfrm>
              <a:off x="1266342" y="5247723"/>
              <a:ext cx="2826716" cy="830997"/>
            </a:xfrm>
            <a:prstGeom prst="rect">
              <a:avLst/>
            </a:prstGeom>
            <a:solidFill>
              <a:srgbClr val="9C3F97"/>
            </a:solidFill>
          </p:spPr>
          <p:txBody>
            <a:bodyPr wrap="square">
              <a:spAutoFit/>
            </a:bodyPr>
            <a:lstStyle/>
            <a:p>
              <a:r>
                <a:rPr lang="es-ES_tradnl" sz="1200" dirty="0">
                  <a:solidFill>
                    <a:schemeClr val="bg1"/>
                  </a:solidFill>
                  <a:latin typeface="Arial"/>
                  <a:cs typeface="Arial"/>
                </a:rPr>
                <a:t>Además, para facilitarte las cosas, cada polígono de la capa biomas tiene una etiqueta que muestra el código de dicho bioma.</a:t>
              </a:r>
              <a:endParaRPr lang="es-ES" sz="1200" dirty="0">
                <a:solidFill>
                  <a:schemeClr val="bg1"/>
                </a:solidFill>
                <a:latin typeface="Arial"/>
                <a:cs typeface="Arial"/>
              </a:endParaRPr>
            </a:p>
          </p:txBody>
        </p:sp>
        <p:cxnSp>
          <p:nvCxnSpPr>
            <p:cNvPr id="10" name="Conector recto de flecha 9"/>
            <p:cNvCxnSpPr/>
            <p:nvPr/>
          </p:nvCxnSpPr>
          <p:spPr>
            <a:xfrm flipV="1">
              <a:off x="2681192" y="4580384"/>
              <a:ext cx="618735" cy="667339"/>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386564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Agrupar 1"/>
          <p:cNvGrpSpPr/>
          <p:nvPr/>
        </p:nvGrpSpPr>
        <p:grpSpPr>
          <a:xfrm>
            <a:off x="385378" y="88422"/>
            <a:ext cx="671459" cy="671459"/>
            <a:chOff x="5581464" y="4190410"/>
            <a:chExt cx="250916" cy="250916"/>
          </a:xfrm>
        </p:grpSpPr>
        <p:sp>
          <p:nvSpPr>
            <p:cNvPr id="3" name="Elipse 2"/>
            <p:cNvSpPr/>
            <p:nvPr/>
          </p:nvSpPr>
          <p:spPr>
            <a:xfrm>
              <a:off x="5581464" y="4190410"/>
              <a:ext cx="250916" cy="250916"/>
            </a:xfrm>
            <a:prstGeom prst="ellipse">
              <a:avLst/>
            </a:prstGeom>
            <a:solidFill>
              <a:srgbClr val="9C3F9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sz="4400" dirty="0">
                <a:latin typeface="Arial"/>
                <a:cs typeface="Arial"/>
              </a:endParaRPr>
            </a:p>
          </p:txBody>
        </p:sp>
        <p:sp>
          <p:nvSpPr>
            <p:cNvPr id="4" name="CuadroTexto 3"/>
            <p:cNvSpPr txBox="1"/>
            <p:nvPr/>
          </p:nvSpPr>
          <p:spPr>
            <a:xfrm>
              <a:off x="5581510" y="4208146"/>
              <a:ext cx="250825" cy="207022"/>
            </a:xfrm>
            <a:prstGeom prst="rect">
              <a:avLst/>
            </a:prstGeom>
            <a:noFill/>
          </p:spPr>
          <p:txBody>
            <a:bodyPr wrap="square" lIns="0" tIns="0" rIns="0" bIns="0" rtlCol="0">
              <a:spAutoFit/>
            </a:bodyPr>
            <a:lstStyle/>
            <a:p>
              <a:pPr algn="ctr"/>
              <a:r>
                <a:rPr lang="es-ES" sz="3600" dirty="0">
                  <a:solidFill>
                    <a:schemeClr val="bg1"/>
                  </a:solidFill>
                  <a:latin typeface="Arial"/>
                  <a:cs typeface="Arial"/>
                </a:rPr>
                <a:t>1</a:t>
              </a:r>
            </a:p>
          </p:txBody>
        </p:sp>
      </p:grpSp>
      <p:sp>
        <p:nvSpPr>
          <p:cNvPr id="5" name="CuadroTexto 4"/>
          <p:cNvSpPr txBox="1"/>
          <p:nvPr/>
        </p:nvSpPr>
        <p:spPr>
          <a:xfrm>
            <a:off x="948166" y="239485"/>
            <a:ext cx="7898678" cy="369332"/>
          </a:xfrm>
          <a:prstGeom prst="rect">
            <a:avLst/>
          </a:prstGeom>
          <a:solidFill>
            <a:srgbClr val="9C3F97"/>
          </a:solidFill>
          <a:ln>
            <a:noFill/>
          </a:ln>
        </p:spPr>
        <p:txBody>
          <a:bodyPr wrap="square" rtlCol="0">
            <a:spAutoFit/>
          </a:bodyPr>
          <a:lstStyle/>
          <a:p>
            <a:r>
              <a:rPr lang="es-ES" b="1" dirty="0">
                <a:solidFill>
                  <a:srgbClr val="FFFFFF"/>
                </a:solidFill>
              </a:rPr>
              <a:t>Primeros pasos con QGIS</a:t>
            </a:r>
          </a:p>
        </p:txBody>
      </p:sp>
      <p:sp>
        <p:nvSpPr>
          <p:cNvPr id="6" name="CuadroTexto 5"/>
          <p:cNvSpPr txBox="1"/>
          <p:nvPr/>
        </p:nvSpPr>
        <p:spPr>
          <a:xfrm>
            <a:off x="948167" y="630744"/>
            <a:ext cx="7898678" cy="707886"/>
          </a:xfrm>
          <a:prstGeom prst="rect">
            <a:avLst/>
          </a:prstGeom>
          <a:noFill/>
        </p:spPr>
        <p:txBody>
          <a:bodyPr wrap="square" rtlCol="0">
            <a:spAutoFit/>
          </a:bodyPr>
          <a:lstStyle/>
          <a:p>
            <a:r>
              <a:rPr lang="es-ES" sz="2000" dirty="0">
                <a:solidFill>
                  <a:srgbClr val="9C3F97"/>
                </a:solidFill>
              </a:rPr>
              <a:t>Esta tabla relaciona el nombre de cada bioma con su código. Os servirá más adelante</a:t>
            </a:r>
            <a:endParaRPr lang="es-ES" sz="1400" dirty="0">
              <a:solidFill>
                <a:srgbClr val="9C3F97"/>
              </a:solidFill>
            </a:endParaRPr>
          </a:p>
        </p:txBody>
      </p:sp>
      <p:grpSp>
        <p:nvGrpSpPr>
          <p:cNvPr id="7" name="Group 6">
            <a:extLst>
              <a:ext uri="{FF2B5EF4-FFF2-40B4-BE49-F238E27FC236}">
                <a16:creationId xmlns:a16="http://schemas.microsoft.com/office/drawing/2014/main" id="{C215B6FF-32F7-8D4D-9E88-A21D64CF10E1}"/>
              </a:ext>
            </a:extLst>
          </p:cNvPr>
          <p:cNvGrpSpPr/>
          <p:nvPr/>
        </p:nvGrpSpPr>
        <p:grpSpPr>
          <a:xfrm>
            <a:off x="1553931" y="1726034"/>
            <a:ext cx="5880100" cy="3733463"/>
            <a:chOff x="1553931" y="1726034"/>
            <a:chExt cx="5880100" cy="3733463"/>
          </a:xfrm>
        </p:grpSpPr>
        <p:pic>
          <p:nvPicPr>
            <p:cNvPr id="9" name="Imagen 8" descr="Screen Shot 2019-10-01 at 16.12.34.png"/>
            <p:cNvPicPr>
              <a:picLocks noChangeAspect="1"/>
            </p:cNvPicPr>
            <p:nvPr/>
          </p:nvPicPr>
          <p:blipFill rotWithShape="1">
            <a:blip r:embed="rId2">
              <a:extLst>
                <a:ext uri="{28A0092B-C50C-407E-A947-70E740481C1C}">
                  <a14:useLocalDpi xmlns:a14="http://schemas.microsoft.com/office/drawing/2010/main" val="0"/>
                </a:ext>
              </a:extLst>
            </a:blip>
            <a:srcRect b="33108"/>
            <a:stretch/>
          </p:blipFill>
          <p:spPr>
            <a:xfrm>
              <a:off x="1553931" y="1726034"/>
              <a:ext cx="5880100" cy="2676033"/>
            </a:xfrm>
            <a:prstGeom prst="rect">
              <a:avLst/>
            </a:prstGeom>
          </p:spPr>
        </p:pic>
        <p:pic>
          <p:nvPicPr>
            <p:cNvPr id="8" name="Imagen 8" descr="Screen Shot 2019-10-01 at 16.12.34.png">
              <a:extLst>
                <a:ext uri="{FF2B5EF4-FFF2-40B4-BE49-F238E27FC236}">
                  <a16:creationId xmlns:a16="http://schemas.microsoft.com/office/drawing/2014/main" id="{D3FB36DE-AE85-EB4F-BE78-F2223B91DDB0}"/>
                </a:ext>
              </a:extLst>
            </p:cNvPr>
            <p:cNvPicPr>
              <a:picLocks noChangeAspect="1"/>
            </p:cNvPicPr>
            <p:nvPr/>
          </p:nvPicPr>
          <p:blipFill rotWithShape="1">
            <a:blip r:embed="rId2">
              <a:extLst>
                <a:ext uri="{28A0092B-C50C-407E-A947-70E740481C1C}">
                  <a14:useLocalDpi xmlns:a14="http://schemas.microsoft.com/office/drawing/2010/main" val="0"/>
                </a:ext>
              </a:extLst>
            </a:blip>
            <a:srcRect t="73567"/>
            <a:stretch/>
          </p:blipFill>
          <p:spPr>
            <a:xfrm>
              <a:off x="1553931" y="4402067"/>
              <a:ext cx="5880100" cy="1057430"/>
            </a:xfrm>
            <a:prstGeom prst="rect">
              <a:avLst/>
            </a:prstGeom>
          </p:spPr>
        </p:pic>
      </p:grpSp>
    </p:spTree>
    <p:extLst>
      <p:ext uri="{BB962C8B-B14F-4D97-AF65-F5344CB8AC3E}">
        <p14:creationId xmlns:p14="http://schemas.microsoft.com/office/powerpoint/2010/main" val="42658275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 name="Imagen 81" descr="Screen Shot 2019-09-28 at 16.23.2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4263" y="1475308"/>
            <a:ext cx="4357876" cy="2454605"/>
          </a:xfrm>
          <a:prstGeom prst="rect">
            <a:avLst/>
          </a:prstGeom>
          <a:ln>
            <a:solidFill>
              <a:srgbClr val="7F7F7F"/>
            </a:solidFill>
          </a:ln>
        </p:spPr>
      </p:pic>
      <p:sp>
        <p:nvSpPr>
          <p:cNvPr id="83" name="Llamada ovalada 82"/>
          <p:cNvSpPr/>
          <p:nvPr/>
        </p:nvSpPr>
        <p:spPr>
          <a:xfrm>
            <a:off x="949386" y="4633205"/>
            <a:ext cx="3181058" cy="1814856"/>
          </a:xfrm>
          <a:prstGeom prst="wedgeEllipseCallout">
            <a:avLst>
              <a:gd name="adj1" fmla="val -43812"/>
              <a:gd name="adj2" fmla="val 80383"/>
            </a:avLst>
          </a:prstGeom>
          <a:solidFill>
            <a:schemeClr val="bg1"/>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s-ES" sz="1600" dirty="0">
                <a:solidFill>
                  <a:schemeClr val="accent6">
                    <a:lumMod val="75000"/>
                  </a:schemeClr>
                </a:solidFill>
                <a:latin typeface="Arial"/>
                <a:cs typeface="Arial"/>
              </a:rPr>
              <a:t>La temperatura y la precipitación explican y condicionan la distribución de los </a:t>
            </a:r>
            <a:r>
              <a:rPr lang="es-ES" sz="1600" b="1" dirty="0">
                <a:solidFill>
                  <a:schemeClr val="accent6">
                    <a:lumMod val="75000"/>
                  </a:schemeClr>
                </a:solidFill>
                <a:latin typeface="Arial"/>
                <a:cs typeface="Arial"/>
              </a:rPr>
              <a:t>biomas</a:t>
            </a:r>
            <a:r>
              <a:rPr lang="es-ES" sz="1600" dirty="0">
                <a:solidFill>
                  <a:schemeClr val="accent6">
                    <a:lumMod val="75000"/>
                  </a:schemeClr>
                </a:solidFill>
                <a:latin typeface="Arial"/>
                <a:cs typeface="Arial"/>
              </a:rPr>
              <a:t> en el planeta</a:t>
            </a:r>
          </a:p>
        </p:txBody>
      </p:sp>
      <p:sp>
        <p:nvSpPr>
          <p:cNvPr id="5" name="Llamada ovalada 4"/>
          <p:cNvSpPr/>
          <p:nvPr/>
        </p:nvSpPr>
        <p:spPr>
          <a:xfrm>
            <a:off x="4336885" y="4633205"/>
            <a:ext cx="4324905" cy="1814856"/>
          </a:xfrm>
          <a:prstGeom prst="wedgeEllipseCallout">
            <a:avLst>
              <a:gd name="adj1" fmla="val 41680"/>
              <a:gd name="adj2" fmla="val 73781"/>
            </a:avLst>
          </a:prstGeom>
          <a:solidFill>
            <a:schemeClr val="bg1"/>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s-ES" sz="1600" dirty="0">
                <a:solidFill>
                  <a:schemeClr val="accent6">
                    <a:lumMod val="75000"/>
                  </a:schemeClr>
                </a:solidFill>
                <a:latin typeface="Arial"/>
                <a:cs typeface="Arial"/>
              </a:rPr>
              <a:t>Representar la precipitación y temperatura media anual de una serie de puntos permite agrupar a los mismos en función del bioma en el que se encuentran</a:t>
            </a:r>
          </a:p>
        </p:txBody>
      </p:sp>
      <p:grpSp>
        <p:nvGrpSpPr>
          <p:cNvPr id="6" name="Agrupar 5"/>
          <p:cNvGrpSpPr/>
          <p:nvPr/>
        </p:nvGrpSpPr>
        <p:grpSpPr>
          <a:xfrm>
            <a:off x="4864022" y="1475308"/>
            <a:ext cx="3902429" cy="3029794"/>
            <a:chOff x="4864022" y="1475308"/>
            <a:chExt cx="3902429" cy="3029794"/>
          </a:xfrm>
        </p:grpSpPr>
        <p:pic>
          <p:nvPicPr>
            <p:cNvPr id="4" name="Imagen 3" descr="Macintosh HD:Users:fjbonet:Desktop:Screen Shot 2019-09-11 at 19.20.16.png"/>
            <p:cNvPicPr/>
            <p:nvPr/>
          </p:nvPicPr>
          <p:blipFill>
            <a:blip r:embed="rId3">
              <a:extLst>
                <a:ext uri="{28A0092B-C50C-407E-A947-70E740481C1C}">
                  <a14:useLocalDpi xmlns:a14="http://schemas.microsoft.com/office/drawing/2010/main" val="0"/>
                </a:ext>
              </a:extLst>
            </a:blip>
            <a:srcRect/>
            <a:stretch>
              <a:fillRect/>
            </a:stretch>
          </p:blipFill>
          <p:spPr bwMode="auto">
            <a:xfrm>
              <a:off x="5405406" y="1475308"/>
              <a:ext cx="3361045" cy="3029794"/>
            </a:xfrm>
            <a:prstGeom prst="rect">
              <a:avLst/>
            </a:prstGeom>
            <a:ln>
              <a:solidFill>
                <a:srgbClr val="7F7F7F"/>
              </a:solidFill>
            </a:ln>
          </p:spPr>
        </p:pic>
        <p:cxnSp>
          <p:nvCxnSpPr>
            <p:cNvPr id="3" name="Conector recto de flecha 2"/>
            <p:cNvCxnSpPr/>
            <p:nvPr/>
          </p:nvCxnSpPr>
          <p:spPr>
            <a:xfrm>
              <a:off x="4864022" y="2719836"/>
              <a:ext cx="517424" cy="0"/>
            </a:xfrm>
            <a:prstGeom prst="straightConnector1">
              <a:avLst/>
            </a:prstGeom>
            <a:ln w="44450" cmpd="sng">
              <a:solidFill>
                <a:schemeClr val="accent6">
                  <a:lumMod val="75000"/>
                </a:schemeClr>
              </a:solidFill>
              <a:headEnd type="none"/>
              <a:tailEnd type="triangle" w="lg" len="med"/>
            </a:ln>
          </p:spPr>
          <p:style>
            <a:lnRef idx="2">
              <a:schemeClr val="accent1"/>
            </a:lnRef>
            <a:fillRef idx="0">
              <a:schemeClr val="accent1"/>
            </a:fillRef>
            <a:effectRef idx="1">
              <a:schemeClr val="accent1"/>
            </a:effectRef>
            <a:fontRef idx="minor">
              <a:schemeClr val="tx1"/>
            </a:fontRef>
          </p:style>
        </p:cxnSp>
      </p:grpSp>
      <p:grpSp>
        <p:nvGrpSpPr>
          <p:cNvPr id="28" name="Agrupar 27"/>
          <p:cNvGrpSpPr/>
          <p:nvPr/>
        </p:nvGrpSpPr>
        <p:grpSpPr>
          <a:xfrm>
            <a:off x="859355" y="1545616"/>
            <a:ext cx="3720701" cy="828416"/>
            <a:chOff x="859355" y="1545616"/>
            <a:chExt cx="3720701" cy="828416"/>
          </a:xfrm>
        </p:grpSpPr>
        <p:grpSp>
          <p:nvGrpSpPr>
            <p:cNvPr id="9" name="Agrupar 8"/>
            <p:cNvGrpSpPr/>
            <p:nvPr/>
          </p:nvGrpSpPr>
          <p:grpSpPr>
            <a:xfrm>
              <a:off x="859355" y="1727196"/>
              <a:ext cx="753534" cy="423336"/>
              <a:chOff x="859355" y="1727196"/>
              <a:chExt cx="753534" cy="423336"/>
            </a:xfrm>
          </p:grpSpPr>
          <p:sp>
            <p:nvSpPr>
              <p:cNvPr id="2" name="CuadroTexto 1"/>
              <p:cNvSpPr txBox="1"/>
              <p:nvPr/>
            </p:nvSpPr>
            <p:spPr>
              <a:xfrm>
                <a:off x="859355" y="1727196"/>
                <a:ext cx="753534" cy="215444"/>
              </a:xfrm>
              <a:prstGeom prst="rect">
                <a:avLst/>
              </a:prstGeom>
              <a:noFill/>
            </p:spPr>
            <p:txBody>
              <a:bodyPr wrap="square" rtlCol="0">
                <a:spAutoFit/>
              </a:bodyPr>
              <a:lstStyle/>
              <a:p>
                <a:pPr algn="ctr"/>
                <a:r>
                  <a:rPr lang="es-ES" sz="800" b="1" dirty="0">
                    <a:latin typeface="Arial"/>
                    <a:cs typeface="Arial"/>
                  </a:rPr>
                  <a:t>P1:(T1, P1)</a:t>
                </a:r>
              </a:p>
            </p:txBody>
          </p:sp>
          <p:cxnSp>
            <p:nvCxnSpPr>
              <p:cNvPr id="8" name="Conector recto 7"/>
              <p:cNvCxnSpPr/>
              <p:nvPr/>
            </p:nvCxnSpPr>
            <p:spPr>
              <a:xfrm>
                <a:off x="1236122" y="1908776"/>
                <a:ext cx="0" cy="241756"/>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0" name="Agrupar 9"/>
            <p:cNvGrpSpPr/>
            <p:nvPr/>
          </p:nvGrpSpPr>
          <p:grpSpPr>
            <a:xfrm>
              <a:off x="2518172" y="1545616"/>
              <a:ext cx="753534" cy="423336"/>
              <a:chOff x="2518172" y="1545616"/>
              <a:chExt cx="753534" cy="423336"/>
            </a:xfrm>
          </p:grpSpPr>
          <p:sp>
            <p:nvSpPr>
              <p:cNvPr id="11" name="CuadroTexto 10"/>
              <p:cNvSpPr txBox="1"/>
              <p:nvPr/>
            </p:nvSpPr>
            <p:spPr>
              <a:xfrm>
                <a:off x="2518172" y="1545616"/>
                <a:ext cx="753534" cy="215444"/>
              </a:xfrm>
              <a:prstGeom prst="rect">
                <a:avLst/>
              </a:prstGeom>
              <a:noFill/>
            </p:spPr>
            <p:txBody>
              <a:bodyPr wrap="square" rtlCol="0">
                <a:spAutoFit/>
              </a:bodyPr>
              <a:lstStyle/>
              <a:p>
                <a:pPr algn="ctr"/>
                <a:r>
                  <a:rPr lang="es-ES" sz="800" b="1" dirty="0">
                    <a:latin typeface="Arial"/>
                    <a:cs typeface="Arial"/>
                  </a:rPr>
                  <a:t>P2:(T2, P2)</a:t>
                </a:r>
              </a:p>
            </p:txBody>
          </p:sp>
          <p:cxnSp>
            <p:nvCxnSpPr>
              <p:cNvPr id="12" name="Conector recto 11"/>
              <p:cNvCxnSpPr/>
              <p:nvPr/>
            </p:nvCxnSpPr>
            <p:spPr>
              <a:xfrm>
                <a:off x="2894939" y="1727196"/>
                <a:ext cx="0" cy="241756"/>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5" name="Agrupar 14"/>
            <p:cNvGrpSpPr/>
            <p:nvPr/>
          </p:nvGrpSpPr>
          <p:grpSpPr>
            <a:xfrm>
              <a:off x="3826522" y="1950696"/>
              <a:ext cx="753534" cy="423336"/>
              <a:chOff x="3826522" y="1950696"/>
              <a:chExt cx="753534" cy="423336"/>
            </a:xfrm>
          </p:grpSpPr>
          <p:sp>
            <p:nvSpPr>
              <p:cNvPr id="13" name="CuadroTexto 12"/>
              <p:cNvSpPr txBox="1"/>
              <p:nvPr/>
            </p:nvSpPr>
            <p:spPr>
              <a:xfrm>
                <a:off x="3826522" y="1950696"/>
                <a:ext cx="753534" cy="215444"/>
              </a:xfrm>
              <a:prstGeom prst="rect">
                <a:avLst/>
              </a:prstGeom>
              <a:noFill/>
            </p:spPr>
            <p:txBody>
              <a:bodyPr wrap="square" rtlCol="0">
                <a:spAutoFit/>
              </a:bodyPr>
              <a:lstStyle/>
              <a:p>
                <a:pPr algn="ctr"/>
                <a:r>
                  <a:rPr lang="es-ES" sz="800" b="1" dirty="0">
                    <a:latin typeface="Arial"/>
                    <a:cs typeface="Arial"/>
                  </a:rPr>
                  <a:t>P3:(T3, P3)</a:t>
                </a:r>
              </a:p>
            </p:txBody>
          </p:sp>
          <p:cxnSp>
            <p:nvCxnSpPr>
              <p:cNvPr id="14" name="Conector recto 13"/>
              <p:cNvCxnSpPr/>
              <p:nvPr/>
            </p:nvCxnSpPr>
            <p:spPr>
              <a:xfrm>
                <a:off x="4203289" y="2132276"/>
                <a:ext cx="0" cy="241756"/>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grpSp>
        <p:nvGrpSpPr>
          <p:cNvPr id="25" name="Agrupar 24"/>
          <p:cNvGrpSpPr/>
          <p:nvPr/>
        </p:nvGrpSpPr>
        <p:grpSpPr>
          <a:xfrm>
            <a:off x="6571033" y="3102767"/>
            <a:ext cx="909332" cy="868952"/>
            <a:chOff x="6571033" y="3102767"/>
            <a:chExt cx="909332" cy="868952"/>
          </a:xfrm>
        </p:grpSpPr>
        <p:sp>
          <p:nvSpPr>
            <p:cNvPr id="16" name="Elipse 15"/>
            <p:cNvSpPr/>
            <p:nvPr/>
          </p:nvSpPr>
          <p:spPr>
            <a:xfrm>
              <a:off x="6934200" y="3321050"/>
              <a:ext cx="45719" cy="45719"/>
            </a:xfrm>
            <a:prstGeom prst="ellipse">
              <a:avLst/>
            </a:prstGeom>
            <a:solidFill>
              <a:schemeClr val="tx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19" name="Elipse 18"/>
            <p:cNvSpPr/>
            <p:nvPr/>
          </p:nvSpPr>
          <p:spPr>
            <a:xfrm>
              <a:off x="6715125" y="3813175"/>
              <a:ext cx="45719" cy="45719"/>
            </a:xfrm>
            <a:prstGeom prst="ellipse">
              <a:avLst/>
            </a:prstGeom>
            <a:solidFill>
              <a:schemeClr val="tx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20" name="Elipse 19"/>
            <p:cNvSpPr/>
            <p:nvPr/>
          </p:nvSpPr>
          <p:spPr>
            <a:xfrm>
              <a:off x="6979919" y="3496309"/>
              <a:ext cx="45719" cy="45719"/>
            </a:xfrm>
            <a:prstGeom prst="ellipse">
              <a:avLst/>
            </a:prstGeom>
            <a:solidFill>
              <a:schemeClr val="tx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17" name="CuadroTexto 16"/>
            <p:cNvSpPr txBox="1"/>
            <p:nvPr/>
          </p:nvSpPr>
          <p:spPr>
            <a:xfrm>
              <a:off x="6571033" y="3102767"/>
              <a:ext cx="341522" cy="246221"/>
            </a:xfrm>
            <a:prstGeom prst="rect">
              <a:avLst/>
            </a:prstGeom>
            <a:noFill/>
          </p:spPr>
          <p:txBody>
            <a:bodyPr wrap="none" rtlCol="0">
              <a:spAutoFit/>
            </a:bodyPr>
            <a:lstStyle/>
            <a:p>
              <a:r>
                <a:rPr lang="es-ES" sz="1000" b="1" dirty="0">
                  <a:latin typeface="Arial"/>
                  <a:cs typeface="Arial"/>
                </a:rPr>
                <a:t>P1</a:t>
              </a:r>
            </a:p>
          </p:txBody>
        </p:sp>
        <p:cxnSp>
          <p:nvCxnSpPr>
            <p:cNvPr id="21" name="Conector recto 20"/>
            <p:cNvCxnSpPr>
              <a:endCxn id="16" idx="1"/>
            </p:cNvCxnSpPr>
            <p:nvPr/>
          </p:nvCxnSpPr>
          <p:spPr>
            <a:xfrm>
              <a:off x="6816725" y="3251200"/>
              <a:ext cx="124170" cy="765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26" name="CuadroTexto 25"/>
            <p:cNvSpPr txBox="1"/>
            <p:nvPr/>
          </p:nvSpPr>
          <p:spPr>
            <a:xfrm>
              <a:off x="7138843" y="3416301"/>
              <a:ext cx="341522" cy="246221"/>
            </a:xfrm>
            <a:prstGeom prst="rect">
              <a:avLst/>
            </a:prstGeom>
            <a:noFill/>
          </p:spPr>
          <p:txBody>
            <a:bodyPr wrap="none" rtlCol="0">
              <a:spAutoFit/>
            </a:bodyPr>
            <a:lstStyle/>
            <a:p>
              <a:r>
                <a:rPr lang="es-ES" sz="1000" b="1" dirty="0">
                  <a:latin typeface="Arial"/>
                  <a:cs typeface="Arial"/>
                </a:rPr>
                <a:t>P2</a:t>
              </a:r>
            </a:p>
          </p:txBody>
        </p:sp>
        <p:cxnSp>
          <p:nvCxnSpPr>
            <p:cNvPr id="27" name="Conector recto 26"/>
            <p:cNvCxnSpPr/>
            <p:nvPr/>
          </p:nvCxnSpPr>
          <p:spPr>
            <a:xfrm>
              <a:off x="7030195" y="3526461"/>
              <a:ext cx="179172" cy="15567"/>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29" name="CuadroTexto 28"/>
            <p:cNvSpPr txBox="1"/>
            <p:nvPr/>
          </p:nvSpPr>
          <p:spPr>
            <a:xfrm>
              <a:off x="6876256" y="3725498"/>
              <a:ext cx="341522" cy="246221"/>
            </a:xfrm>
            <a:prstGeom prst="rect">
              <a:avLst/>
            </a:prstGeom>
            <a:noFill/>
          </p:spPr>
          <p:txBody>
            <a:bodyPr wrap="none" rtlCol="0">
              <a:spAutoFit/>
            </a:bodyPr>
            <a:lstStyle/>
            <a:p>
              <a:r>
                <a:rPr lang="es-ES" sz="1000" b="1" dirty="0">
                  <a:latin typeface="Arial"/>
                  <a:cs typeface="Arial"/>
                </a:rPr>
                <a:t>P3</a:t>
              </a:r>
            </a:p>
          </p:txBody>
        </p:sp>
        <p:cxnSp>
          <p:nvCxnSpPr>
            <p:cNvPr id="30" name="Conector recto 29"/>
            <p:cNvCxnSpPr/>
            <p:nvPr/>
          </p:nvCxnSpPr>
          <p:spPr>
            <a:xfrm>
              <a:off x="6767608" y="3835658"/>
              <a:ext cx="179172" cy="15567"/>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32" name="Llamada ovalada 31"/>
          <p:cNvSpPr/>
          <p:nvPr/>
        </p:nvSpPr>
        <p:spPr>
          <a:xfrm>
            <a:off x="3642026" y="154096"/>
            <a:ext cx="3953514" cy="1573100"/>
          </a:xfrm>
          <a:prstGeom prst="wedgeEllipseCallout">
            <a:avLst>
              <a:gd name="adj1" fmla="val -31384"/>
              <a:gd name="adj2" fmla="val -68391"/>
            </a:avLst>
          </a:prstGeom>
          <a:solidFill>
            <a:schemeClr val="bg1"/>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s-ES" sz="1600" dirty="0">
                <a:solidFill>
                  <a:schemeClr val="accent6">
                    <a:lumMod val="75000"/>
                  </a:schemeClr>
                </a:solidFill>
                <a:latin typeface="Arial"/>
                <a:cs typeface="Arial"/>
              </a:rPr>
              <a:t>Los valores de temperatura y precipitación de una serie de puntos se usan como coordenadas X e Y de una gráfica de dispersión</a:t>
            </a:r>
          </a:p>
        </p:txBody>
      </p:sp>
    </p:spTree>
    <p:extLst>
      <p:ext uri="{BB962C8B-B14F-4D97-AF65-F5344CB8AC3E}">
        <p14:creationId xmlns:p14="http://schemas.microsoft.com/office/powerpoint/2010/main" val="113807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Agrupar 1"/>
          <p:cNvGrpSpPr/>
          <p:nvPr/>
        </p:nvGrpSpPr>
        <p:grpSpPr>
          <a:xfrm>
            <a:off x="385378" y="88422"/>
            <a:ext cx="671459" cy="671459"/>
            <a:chOff x="5581464" y="4190410"/>
            <a:chExt cx="250916" cy="250916"/>
          </a:xfrm>
        </p:grpSpPr>
        <p:sp>
          <p:nvSpPr>
            <p:cNvPr id="3" name="Elipse 2"/>
            <p:cNvSpPr/>
            <p:nvPr/>
          </p:nvSpPr>
          <p:spPr>
            <a:xfrm>
              <a:off x="5581464" y="4190410"/>
              <a:ext cx="250916" cy="250916"/>
            </a:xfrm>
            <a:prstGeom prst="ellipse">
              <a:avLst/>
            </a:prstGeom>
            <a:solidFill>
              <a:srgbClr val="9C3F9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sz="4400" dirty="0">
                <a:latin typeface="Arial"/>
                <a:cs typeface="Arial"/>
              </a:endParaRPr>
            </a:p>
          </p:txBody>
        </p:sp>
        <p:sp>
          <p:nvSpPr>
            <p:cNvPr id="4" name="CuadroTexto 3"/>
            <p:cNvSpPr txBox="1"/>
            <p:nvPr/>
          </p:nvSpPr>
          <p:spPr>
            <a:xfrm>
              <a:off x="5581510" y="4208146"/>
              <a:ext cx="250825" cy="207022"/>
            </a:xfrm>
            <a:prstGeom prst="rect">
              <a:avLst/>
            </a:prstGeom>
            <a:noFill/>
          </p:spPr>
          <p:txBody>
            <a:bodyPr wrap="square" lIns="0" tIns="0" rIns="0" bIns="0" rtlCol="0">
              <a:spAutoFit/>
            </a:bodyPr>
            <a:lstStyle/>
            <a:p>
              <a:pPr algn="ctr"/>
              <a:r>
                <a:rPr lang="es-ES" sz="3600" dirty="0">
                  <a:solidFill>
                    <a:schemeClr val="bg1"/>
                  </a:solidFill>
                  <a:latin typeface="Arial"/>
                  <a:cs typeface="Arial"/>
                </a:rPr>
                <a:t>2</a:t>
              </a:r>
            </a:p>
          </p:txBody>
        </p:sp>
      </p:grpSp>
      <p:sp>
        <p:nvSpPr>
          <p:cNvPr id="5" name="CuadroTexto 4"/>
          <p:cNvSpPr txBox="1"/>
          <p:nvPr/>
        </p:nvSpPr>
        <p:spPr>
          <a:xfrm>
            <a:off x="948166" y="239485"/>
            <a:ext cx="7898678" cy="369332"/>
          </a:xfrm>
          <a:prstGeom prst="rect">
            <a:avLst/>
          </a:prstGeom>
          <a:solidFill>
            <a:srgbClr val="9C3F97"/>
          </a:solidFill>
          <a:ln>
            <a:noFill/>
          </a:ln>
        </p:spPr>
        <p:txBody>
          <a:bodyPr wrap="square" rtlCol="0">
            <a:spAutoFit/>
          </a:bodyPr>
          <a:lstStyle/>
          <a:p>
            <a:r>
              <a:rPr lang="es-ES" b="1" dirty="0">
                <a:solidFill>
                  <a:srgbClr val="FFFFFF"/>
                </a:solidFill>
              </a:rPr>
              <a:t>Crear capa de puntos</a:t>
            </a:r>
          </a:p>
        </p:txBody>
      </p:sp>
      <p:sp>
        <p:nvSpPr>
          <p:cNvPr id="6" name="CuadroTexto 5"/>
          <p:cNvSpPr txBox="1"/>
          <p:nvPr/>
        </p:nvSpPr>
        <p:spPr>
          <a:xfrm>
            <a:off x="948167" y="1032416"/>
            <a:ext cx="7898678" cy="1015663"/>
          </a:xfrm>
          <a:prstGeom prst="rect">
            <a:avLst/>
          </a:prstGeom>
          <a:noFill/>
        </p:spPr>
        <p:txBody>
          <a:bodyPr wrap="square" rtlCol="0">
            <a:spAutoFit/>
          </a:bodyPr>
          <a:lstStyle/>
          <a:p>
            <a:r>
              <a:rPr lang="es-ES" sz="2000" dirty="0">
                <a:solidFill>
                  <a:srgbClr val="9C3F97"/>
                </a:solidFill>
              </a:rPr>
              <a:t>Crearemos una capa con 5 puntos por bioma. Como tenemos 13 biomas en el mapa, obtendremos un total de 65 puntos. Esos puntos son los que usaremos para construir la gráfica de dispersión.</a:t>
            </a:r>
            <a:endParaRPr lang="es-ES" sz="1400" dirty="0">
              <a:solidFill>
                <a:srgbClr val="9C3F97"/>
              </a:solidFill>
            </a:endParaRPr>
          </a:p>
        </p:txBody>
      </p:sp>
      <p:sp>
        <p:nvSpPr>
          <p:cNvPr id="12" name="CuadroTexto 11"/>
          <p:cNvSpPr txBox="1"/>
          <p:nvPr/>
        </p:nvSpPr>
        <p:spPr>
          <a:xfrm>
            <a:off x="948167" y="2349976"/>
            <a:ext cx="7898678" cy="1323439"/>
          </a:xfrm>
          <a:prstGeom prst="rect">
            <a:avLst/>
          </a:prstGeom>
          <a:noFill/>
        </p:spPr>
        <p:txBody>
          <a:bodyPr wrap="square" rtlCol="0">
            <a:spAutoFit/>
          </a:bodyPr>
          <a:lstStyle/>
          <a:p>
            <a:r>
              <a:rPr lang="es-ES" sz="2000" dirty="0">
                <a:solidFill>
                  <a:srgbClr val="9C3F97"/>
                </a:solidFill>
              </a:rPr>
              <a:t>En QGIS las capas de puntos se crean usando formato </a:t>
            </a:r>
            <a:r>
              <a:rPr lang="es-ES" sz="2000" b="1" dirty="0" err="1">
                <a:solidFill>
                  <a:srgbClr val="9C3F97"/>
                </a:solidFill>
              </a:rPr>
              <a:t>shapefile</a:t>
            </a:r>
            <a:r>
              <a:rPr lang="es-ES" sz="2000" dirty="0">
                <a:solidFill>
                  <a:srgbClr val="9C3F97"/>
                </a:solidFill>
              </a:rPr>
              <a:t> (el mismo formato que tiene el mapa de biomas). Un </a:t>
            </a:r>
            <a:r>
              <a:rPr lang="es-ES" sz="2000" dirty="0" err="1">
                <a:solidFill>
                  <a:srgbClr val="9C3F97"/>
                </a:solidFill>
              </a:rPr>
              <a:t>shapefile</a:t>
            </a:r>
            <a:r>
              <a:rPr lang="es-ES" sz="2000" dirty="0">
                <a:solidFill>
                  <a:srgbClr val="9C3F97"/>
                </a:solidFill>
              </a:rPr>
              <a:t> puede contener, puntos, líneas o polígonos. En nuestro caso crearemos un </a:t>
            </a:r>
            <a:r>
              <a:rPr lang="es-ES" sz="2000" dirty="0" err="1">
                <a:solidFill>
                  <a:srgbClr val="9C3F97"/>
                </a:solidFill>
              </a:rPr>
              <a:t>shapefile</a:t>
            </a:r>
            <a:r>
              <a:rPr lang="es-ES" sz="2000" dirty="0">
                <a:solidFill>
                  <a:srgbClr val="9C3F97"/>
                </a:solidFill>
              </a:rPr>
              <a:t> de puntos (el de biomas tiene polígonos). </a:t>
            </a:r>
            <a:endParaRPr lang="es-ES" sz="1400" dirty="0">
              <a:solidFill>
                <a:srgbClr val="9C3F97"/>
              </a:solidFill>
            </a:endParaRPr>
          </a:p>
        </p:txBody>
      </p:sp>
      <p:sp>
        <p:nvSpPr>
          <p:cNvPr id="13" name="CuadroTexto 12"/>
          <p:cNvSpPr txBox="1"/>
          <p:nvPr/>
        </p:nvSpPr>
        <p:spPr>
          <a:xfrm>
            <a:off x="948167" y="4006160"/>
            <a:ext cx="7898678" cy="707886"/>
          </a:xfrm>
          <a:prstGeom prst="rect">
            <a:avLst/>
          </a:prstGeom>
          <a:noFill/>
        </p:spPr>
        <p:txBody>
          <a:bodyPr wrap="square" rtlCol="0">
            <a:spAutoFit/>
          </a:bodyPr>
          <a:lstStyle/>
          <a:p>
            <a:r>
              <a:rPr lang="es-ES" sz="2000" dirty="0">
                <a:solidFill>
                  <a:srgbClr val="9C3F97"/>
                </a:solidFill>
              </a:rPr>
              <a:t>Primero lo crearemos vacío, lo guardaremos en el disco duro y luego iremos añadiendo los puntos.</a:t>
            </a:r>
            <a:endParaRPr lang="es-ES" sz="1400" dirty="0">
              <a:solidFill>
                <a:srgbClr val="9C3F97"/>
              </a:solidFill>
            </a:endParaRPr>
          </a:p>
        </p:txBody>
      </p:sp>
    </p:spTree>
    <p:extLst>
      <p:ext uri="{BB962C8B-B14F-4D97-AF65-F5344CB8AC3E}">
        <p14:creationId xmlns:p14="http://schemas.microsoft.com/office/powerpoint/2010/main" val="3600610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2" grpId="0"/>
      <p:bldP spid="13"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Agrupar 1"/>
          <p:cNvGrpSpPr/>
          <p:nvPr/>
        </p:nvGrpSpPr>
        <p:grpSpPr>
          <a:xfrm>
            <a:off x="385378" y="88422"/>
            <a:ext cx="671459" cy="671459"/>
            <a:chOff x="5581464" y="4190410"/>
            <a:chExt cx="250916" cy="250916"/>
          </a:xfrm>
        </p:grpSpPr>
        <p:sp>
          <p:nvSpPr>
            <p:cNvPr id="3" name="Elipse 2"/>
            <p:cNvSpPr/>
            <p:nvPr/>
          </p:nvSpPr>
          <p:spPr>
            <a:xfrm>
              <a:off x="5581464" y="4190410"/>
              <a:ext cx="250916" cy="250916"/>
            </a:xfrm>
            <a:prstGeom prst="ellipse">
              <a:avLst/>
            </a:prstGeom>
            <a:solidFill>
              <a:srgbClr val="9C3F9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sz="4400" dirty="0">
                <a:latin typeface="Arial"/>
                <a:cs typeface="Arial"/>
              </a:endParaRPr>
            </a:p>
          </p:txBody>
        </p:sp>
        <p:sp>
          <p:nvSpPr>
            <p:cNvPr id="4" name="CuadroTexto 3"/>
            <p:cNvSpPr txBox="1"/>
            <p:nvPr/>
          </p:nvSpPr>
          <p:spPr>
            <a:xfrm>
              <a:off x="5581510" y="4208146"/>
              <a:ext cx="250825" cy="207022"/>
            </a:xfrm>
            <a:prstGeom prst="rect">
              <a:avLst/>
            </a:prstGeom>
            <a:noFill/>
          </p:spPr>
          <p:txBody>
            <a:bodyPr wrap="square" lIns="0" tIns="0" rIns="0" bIns="0" rtlCol="0">
              <a:spAutoFit/>
            </a:bodyPr>
            <a:lstStyle/>
            <a:p>
              <a:pPr algn="ctr"/>
              <a:r>
                <a:rPr lang="es-ES" sz="3600" dirty="0">
                  <a:solidFill>
                    <a:schemeClr val="bg1"/>
                  </a:solidFill>
                  <a:latin typeface="Arial"/>
                  <a:cs typeface="Arial"/>
                </a:rPr>
                <a:t>2</a:t>
              </a:r>
            </a:p>
          </p:txBody>
        </p:sp>
      </p:grpSp>
      <p:sp>
        <p:nvSpPr>
          <p:cNvPr id="5" name="CuadroTexto 4"/>
          <p:cNvSpPr txBox="1"/>
          <p:nvPr/>
        </p:nvSpPr>
        <p:spPr>
          <a:xfrm>
            <a:off x="948166" y="239485"/>
            <a:ext cx="7898678" cy="369332"/>
          </a:xfrm>
          <a:prstGeom prst="rect">
            <a:avLst/>
          </a:prstGeom>
          <a:solidFill>
            <a:srgbClr val="9C3F97"/>
          </a:solidFill>
          <a:ln>
            <a:noFill/>
          </a:ln>
        </p:spPr>
        <p:txBody>
          <a:bodyPr wrap="square" rtlCol="0">
            <a:spAutoFit/>
          </a:bodyPr>
          <a:lstStyle/>
          <a:p>
            <a:r>
              <a:rPr lang="es-ES" b="1" dirty="0">
                <a:solidFill>
                  <a:srgbClr val="FFFFFF"/>
                </a:solidFill>
              </a:rPr>
              <a:t>Crear capa de puntos</a:t>
            </a:r>
          </a:p>
        </p:txBody>
      </p:sp>
      <p:pic>
        <p:nvPicPr>
          <p:cNvPr id="8" name="Imagen 7" descr="Screen Shot 2019-10-01 at 10.53.25 (2).png"/>
          <p:cNvPicPr>
            <a:picLocks noChangeAspect="1"/>
          </p:cNvPicPr>
          <p:nvPr/>
        </p:nvPicPr>
        <p:blipFill rotWithShape="1">
          <a:blip r:embed="rId2">
            <a:extLst>
              <a:ext uri="{28A0092B-C50C-407E-A947-70E740481C1C}">
                <a14:useLocalDpi xmlns:a14="http://schemas.microsoft.com/office/drawing/2010/main" val="0"/>
              </a:ext>
            </a:extLst>
          </a:blip>
          <a:srcRect t="8231" r="29757" b="63616"/>
          <a:stretch/>
        </p:blipFill>
        <p:spPr>
          <a:xfrm>
            <a:off x="600926" y="3191536"/>
            <a:ext cx="8019685" cy="2571388"/>
          </a:xfrm>
          <a:prstGeom prst="rect">
            <a:avLst/>
          </a:prstGeom>
        </p:spPr>
      </p:pic>
      <p:sp>
        <p:nvSpPr>
          <p:cNvPr id="11" name="CuadroTexto 10"/>
          <p:cNvSpPr txBox="1"/>
          <p:nvPr/>
        </p:nvSpPr>
        <p:spPr>
          <a:xfrm>
            <a:off x="948167" y="1216947"/>
            <a:ext cx="7898678" cy="1323439"/>
          </a:xfrm>
          <a:prstGeom prst="rect">
            <a:avLst/>
          </a:prstGeom>
          <a:noFill/>
        </p:spPr>
        <p:txBody>
          <a:bodyPr wrap="square" rtlCol="0">
            <a:spAutoFit/>
          </a:bodyPr>
          <a:lstStyle/>
          <a:p>
            <a:r>
              <a:rPr lang="es-ES" sz="2000" dirty="0">
                <a:solidFill>
                  <a:srgbClr val="9C3F97"/>
                </a:solidFill>
              </a:rPr>
              <a:t>Hacemos lo siguiente:</a:t>
            </a:r>
          </a:p>
          <a:p>
            <a:pPr marL="342900" indent="-342900">
              <a:buFontTx/>
              <a:buChar char="-"/>
            </a:pPr>
            <a:r>
              <a:rPr lang="es-ES" sz="2000" dirty="0">
                <a:solidFill>
                  <a:srgbClr val="9C3F97"/>
                </a:solidFill>
              </a:rPr>
              <a:t>Menú capa</a:t>
            </a:r>
          </a:p>
          <a:p>
            <a:pPr marL="342900" indent="-342900">
              <a:buFontTx/>
              <a:buChar char="-"/>
            </a:pPr>
            <a:r>
              <a:rPr lang="es-ES" sz="2000" dirty="0">
                <a:solidFill>
                  <a:srgbClr val="9C3F97"/>
                </a:solidFill>
              </a:rPr>
              <a:t>Crear capa</a:t>
            </a:r>
          </a:p>
          <a:p>
            <a:pPr marL="342900" indent="-342900">
              <a:buFontTx/>
              <a:buChar char="-"/>
            </a:pPr>
            <a:r>
              <a:rPr lang="es-ES" sz="2000" dirty="0">
                <a:solidFill>
                  <a:srgbClr val="9C3F97"/>
                </a:solidFill>
              </a:rPr>
              <a:t>Nueva capa de archivo </a:t>
            </a:r>
            <a:r>
              <a:rPr lang="es-ES" sz="2000" dirty="0" err="1">
                <a:solidFill>
                  <a:srgbClr val="9C3F97"/>
                </a:solidFill>
              </a:rPr>
              <a:t>shape</a:t>
            </a:r>
            <a:endParaRPr lang="es-ES" sz="1400" dirty="0">
              <a:solidFill>
                <a:srgbClr val="9C3F97"/>
              </a:solidFill>
            </a:endParaRPr>
          </a:p>
        </p:txBody>
      </p:sp>
    </p:spTree>
    <p:extLst>
      <p:ext uri="{BB962C8B-B14F-4D97-AF65-F5344CB8AC3E}">
        <p14:creationId xmlns:p14="http://schemas.microsoft.com/office/powerpoint/2010/main" val="420248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Agrupar 1"/>
          <p:cNvGrpSpPr/>
          <p:nvPr/>
        </p:nvGrpSpPr>
        <p:grpSpPr>
          <a:xfrm>
            <a:off x="385378" y="88422"/>
            <a:ext cx="671459" cy="671459"/>
            <a:chOff x="5581464" y="4190410"/>
            <a:chExt cx="250916" cy="250916"/>
          </a:xfrm>
        </p:grpSpPr>
        <p:sp>
          <p:nvSpPr>
            <p:cNvPr id="3" name="Elipse 2"/>
            <p:cNvSpPr/>
            <p:nvPr/>
          </p:nvSpPr>
          <p:spPr>
            <a:xfrm>
              <a:off x="5581464" y="4190410"/>
              <a:ext cx="250916" cy="250916"/>
            </a:xfrm>
            <a:prstGeom prst="ellipse">
              <a:avLst/>
            </a:prstGeom>
            <a:solidFill>
              <a:srgbClr val="9C3F9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sz="4400" dirty="0">
                <a:latin typeface="Arial"/>
                <a:cs typeface="Arial"/>
              </a:endParaRPr>
            </a:p>
          </p:txBody>
        </p:sp>
        <p:sp>
          <p:nvSpPr>
            <p:cNvPr id="4" name="CuadroTexto 3"/>
            <p:cNvSpPr txBox="1"/>
            <p:nvPr/>
          </p:nvSpPr>
          <p:spPr>
            <a:xfrm>
              <a:off x="5581510" y="4208146"/>
              <a:ext cx="250825" cy="207022"/>
            </a:xfrm>
            <a:prstGeom prst="rect">
              <a:avLst/>
            </a:prstGeom>
            <a:noFill/>
          </p:spPr>
          <p:txBody>
            <a:bodyPr wrap="square" lIns="0" tIns="0" rIns="0" bIns="0" rtlCol="0">
              <a:spAutoFit/>
            </a:bodyPr>
            <a:lstStyle/>
            <a:p>
              <a:pPr algn="ctr"/>
              <a:r>
                <a:rPr lang="es-ES" sz="3600" dirty="0">
                  <a:solidFill>
                    <a:schemeClr val="bg1"/>
                  </a:solidFill>
                  <a:latin typeface="Arial"/>
                  <a:cs typeface="Arial"/>
                </a:rPr>
                <a:t>2</a:t>
              </a:r>
            </a:p>
          </p:txBody>
        </p:sp>
      </p:grpSp>
      <p:sp>
        <p:nvSpPr>
          <p:cNvPr id="5" name="CuadroTexto 4"/>
          <p:cNvSpPr txBox="1"/>
          <p:nvPr/>
        </p:nvSpPr>
        <p:spPr>
          <a:xfrm>
            <a:off x="948166" y="239485"/>
            <a:ext cx="7898678" cy="369332"/>
          </a:xfrm>
          <a:prstGeom prst="rect">
            <a:avLst/>
          </a:prstGeom>
          <a:solidFill>
            <a:srgbClr val="9C3F97"/>
          </a:solidFill>
          <a:ln>
            <a:noFill/>
          </a:ln>
        </p:spPr>
        <p:txBody>
          <a:bodyPr wrap="square" rtlCol="0">
            <a:spAutoFit/>
          </a:bodyPr>
          <a:lstStyle/>
          <a:p>
            <a:r>
              <a:rPr lang="es-ES" b="1" dirty="0">
                <a:solidFill>
                  <a:srgbClr val="FFFFFF"/>
                </a:solidFill>
              </a:rPr>
              <a:t>Crear capa de puntos</a:t>
            </a:r>
          </a:p>
        </p:txBody>
      </p:sp>
      <p:sp>
        <p:nvSpPr>
          <p:cNvPr id="11" name="CuadroTexto 10"/>
          <p:cNvSpPr txBox="1"/>
          <p:nvPr/>
        </p:nvSpPr>
        <p:spPr>
          <a:xfrm>
            <a:off x="948167" y="837002"/>
            <a:ext cx="7898678" cy="400110"/>
          </a:xfrm>
          <a:prstGeom prst="rect">
            <a:avLst/>
          </a:prstGeom>
          <a:noFill/>
        </p:spPr>
        <p:txBody>
          <a:bodyPr wrap="square" rtlCol="0">
            <a:spAutoFit/>
          </a:bodyPr>
          <a:lstStyle/>
          <a:p>
            <a:r>
              <a:rPr lang="es-ES" sz="2000" dirty="0">
                <a:solidFill>
                  <a:srgbClr val="9C3F97"/>
                </a:solidFill>
              </a:rPr>
              <a:t>Sale un menú que nos permite configurar la creación de la capa</a:t>
            </a:r>
            <a:endParaRPr lang="es-ES" sz="1400" dirty="0">
              <a:solidFill>
                <a:srgbClr val="9C3F97"/>
              </a:solidFill>
            </a:endParaRPr>
          </a:p>
        </p:txBody>
      </p:sp>
      <p:pic>
        <p:nvPicPr>
          <p:cNvPr id="6" name="Imagen 5" descr="Screen Shot 2019-10-01 at 10.56.4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39531" y="1346090"/>
            <a:ext cx="5541211" cy="5273088"/>
          </a:xfrm>
          <a:prstGeom prst="rect">
            <a:avLst/>
          </a:prstGeom>
        </p:spPr>
      </p:pic>
      <p:grpSp>
        <p:nvGrpSpPr>
          <p:cNvPr id="9" name="Agrupar 8"/>
          <p:cNvGrpSpPr/>
          <p:nvPr/>
        </p:nvGrpSpPr>
        <p:grpSpPr>
          <a:xfrm>
            <a:off x="3350506" y="1921434"/>
            <a:ext cx="3444738" cy="1455035"/>
            <a:chOff x="1266342" y="4808351"/>
            <a:chExt cx="3444738" cy="1455035"/>
          </a:xfrm>
        </p:grpSpPr>
        <p:sp>
          <p:nvSpPr>
            <p:cNvPr id="10" name="Rectángulo 9"/>
            <p:cNvSpPr/>
            <p:nvPr/>
          </p:nvSpPr>
          <p:spPr>
            <a:xfrm>
              <a:off x="1266342" y="5247723"/>
              <a:ext cx="2826716" cy="1015663"/>
            </a:xfrm>
            <a:prstGeom prst="rect">
              <a:avLst/>
            </a:prstGeom>
            <a:solidFill>
              <a:srgbClr val="9C3F97"/>
            </a:solidFill>
          </p:spPr>
          <p:txBody>
            <a:bodyPr wrap="square">
              <a:spAutoFit/>
            </a:bodyPr>
            <a:lstStyle/>
            <a:p>
              <a:r>
                <a:rPr lang="es-ES_tradnl" sz="1200" dirty="0">
                  <a:solidFill>
                    <a:schemeClr val="bg1"/>
                  </a:solidFill>
                  <a:latin typeface="Arial"/>
                  <a:cs typeface="Arial"/>
                </a:rPr>
                <a:t>En primer lugar vamos a darle un nombre a la capa y a elegir dónde la guardamos. Pinchamos aquí para que se abra el menú de navegación del Windows Explorer. </a:t>
              </a:r>
              <a:endParaRPr lang="es-ES" sz="1200" dirty="0">
                <a:solidFill>
                  <a:schemeClr val="bg1"/>
                </a:solidFill>
                <a:latin typeface="Arial"/>
                <a:cs typeface="Arial"/>
              </a:endParaRPr>
            </a:p>
          </p:txBody>
        </p:sp>
        <p:cxnSp>
          <p:nvCxnSpPr>
            <p:cNvPr id="12" name="Conector recto de flecha 11"/>
            <p:cNvCxnSpPr/>
            <p:nvPr/>
          </p:nvCxnSpPr>
          <p:spPr>
            <a:xfrm flipV="1">
              <a:off x="2681192" y="4808351"/>
              <a:ext cx="2029888" cy="439372"/>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053738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descr="Screen Shot 2019-10-01 at 11.00.5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6837" y="1485202"/>
            <a:ext cx="7494037" cy="5217238"/>
          </a:xfrm>
          <a:prstGeom prst="rect">
            <a:avLst/>
          </a:prstGeom>
        </p:spPr>
      </p:pic>
      <p:grpSp>
        <p:nvGrpSpPr>
          <p:cNvPr id="2" name="Agrupar 1"/>
          <p:cNvGrpSpPr/>
          <p:nvPr/>
        </p:nvGrpSpPr>
        <p:grpSpPr>
          <a:xfrm>
            <a:off x="385378" y="88422"/>
            <a:ext cx="671459" cy="671459"/>
            <a:chOff x="5581464" y="4190410"/>
            <a:chExt cx="250916" cy="250916"/>
          </a:xfrm>
        </p:grpSpPr>
        <p:sp>
          <p:nvSpPr>
            <p:cNvPr id="3" name="Elipse 2"/>
            <p:cNvSpPr/>
            <p:nvPr/>
          </p:nvSpPr>
          <p:spPr>
            <a:xfrm>
              <a:off x="5581464" y="4190410"/>
              <a:ext cx="250916" cy="250916"/>
            </a:xfrm>
            <a:prstGeom prst="ellipse">
              <a:avLst/>
            </a:prstGeom>
            <a:solidFill>
              <a:srgbClr val="9C3F9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sz="4400" dirty="0">
                <a:latin typeface="Arial"/>
                <a:cs typeface="Arial"/>
              </a:endParaRPr>
            </a:p>
          </p:txBody>
        </p:sp>
        <p:sp>
          <p:nvSpPr>
            <p:cNvPr id="4" name="CuadroTexto 3"/>
            <p:cNvSpPr txBox="1"/>
            <p:nvPr/>
          </p:nvSpPr>
          <p:spPr>
            <a:xfrm>
              <a:off x="5581510" y="4208146"/>
              <a:ext cx="250825" cy="207022"/>
            </a:xfrm>
            <a:prstGeom prst="rect">
              <a:avLst/>
            </a:prstGeom>
            <a:noFill/>
          </p:spPr>
          <p:txBody>
            <a:bodyPr wrap="square" lIns="0" tIns="0" rIns="0" bIns="0" rtlCol="0">
              <a:spAutoFit/>
            </a:bodyPr>
            <a:lstStyle/>
            <a:p>
              <a:pPr algn="ctr"/>
              <a:r>
                <a:rPr lang="es-ES" sz="3600" dirty="0">
                  <a:solidFill>
                    <a:schemeClr val="bg1"/>
                  </a:solidFill>
                  <a:latin typeface="Arial"/>
                  <a:cs typeface="Arial"/>
                </a:rPr>
                <a:t>2</a:t>
              </a:r>
            </a:p>
          </p:txBody>
        </p:sp>
      </p:grpSp>
      <p:sp>
        <p:nvSpPr>
          <p:cNvPr id="5" name="CuadroTexto 4"/>
          <p:cNvSpPr txBox="1"/>
          <p:nvPr/>
        </p:nvSpPr>
        <p:spPr>
          <a:xfrm>
            <a:off x="948166" y="239485"/>
            <a:ext cx="7898678" cy="369332"/>
          </a:xfrm>
          <a:prstGeom prst="rect">
            <a:avLst/>
          </a:prstGeom>
          <a:solidFill>
            <a:srgbClr val="9C3F97"/>
          </a:solidFill>
          <a:ln>
            <a:noFill/>
          </a:ln>
        </p:spPr>
        <p:txBody>
          <a:bodyPr wrap="square" rtlCol="0">
            <a:spAutoFit/>
          </a:bodyPr>
          <a:lstStyle/>
          <a:p>
            <a:r>
              <a:rPr lang="es-ES" b="1" dirty="0">
                <a:solidFill>
                  <a:srgbClr val="FFFFFF"/>
                </a:solidFill>
              </a:rPr>
              <a:t>Crear capa de puntos</a:t>
            </a:r>
          </a:p>
        </p:txBody>
      </p:sp>
      <p:sp>
        <p:nvSpPr>
          <p:cNvPr id="11" name="CuadroTexto 10"/>
          <p:cNvSpPr txBox="1"/>
          <p:nvPr/>
        </p:nvSpPr>
        <p:spPr>
          <a:xfrm>
            <a:off x="948167" y="837002"/>
            <a:ext cx="7898678" cy="400110"/>
          </a:xfrm>
          <a:prstGeom prst="rect">
            <a:avLst/>
          </a:prstGeom>
          <a:noFill/>
        </p:spPr>
        <p:txBody>
          <a:bodyPr wrap="square" rtlCol="0">
            <a:spAutoFit/>
          </a:bodyPr>
          <a:lstStyle/>
          <a:p>
            <a:r>
              <a:rPr lang="es-ES" sz="2000" dirty="0">
                <a:solidFill>
                  <a:srgbClr val="9C3F97"/>
                </a:solidFill>
              </a:rPr>
              <a:t>Ahora escribimos el nombre del archivo</a:t>
            </a:r>
            <a:endParaRPr lang="es-ES" sz="1400" dirty="0">
              <a:solidFill>
                <a:srgbClr val="9C3F97"/>
              </a:solidFill>
            </a:endParaRPr>
          </a:p>
        </p:txBody>
      </p:sp>
      <p:grpSp>
        <p:nvGrpSpPr>
          <p:cNvPr id="13" name="Agrupar 12"/>
          <p:cNvGrpSpPr/>
          <p:nvPr/>
        </p:nvGrpSpPr>
        <p:grpSpPr>
          <a:xfrm>
            <a:off x="2887437" y="4760357"/>
            <a:ext cx="4158616" cy="917101"/>
            <a:chOff x="726858" y="6398412"/>
            <a:chExt cx="4158616" cy="917101"/>
          </a:xfrm>
        </p:grpSpPr>
        <p:sp>
          <p:nvSpPr>
            <p:cNvPr id="14" name="Rectángulo 13"/>
            <p:cNvSpPr/>
            <p:nvPr/>
          </p:nvSpPr>
          <p:spPr>
            <a:xfrm>
              <a:off x="2058758" y="6398412"/>
              <a:ext cx="2826716" cy="461665"/>
            </a:xfrm>
            <a:prstGeom prst="rect">
              <a:avLst/>
            </a:prstGeom>
            <a:solidFill>
              <a:srgbClr val="9C3F97"/>
            </a:solidFill>
          </p:spPr>
          <p:txBody>
            <a:bodyPr wrap="square">
              <a:spAutoFit/>
            </a:bodyPr>
            <a:lstStyle/>
            <a:p>
              <a:r>
                <a:rPr lang="es-ES_tradnl" sz="1200" dirty="0">
                  <a:solidFill>
                    <a:schemeClr val="bg1"/>
                  </a:solidFill>
                  <a:latin typeface="Arial"/>
                  <a:cs typeface="Arial"/>
                </a:rPr>
                <a:t>Tecleamos aquí “puntos” (Sin comillas</a:t>
              </a:r>
              <a:r>
                <a:rPr lang="mr-IN" sz="1200" dirty="0">
                  <a:solidFill>
                    <a:schemeClr val="bg1"/>
                  </a:solidFill>
                  <a:latin typeface="Arial"/>
                  <a:cs typeface="Arial"/>
                </a:rPr>
                <a:t>…</a:t>
              </a:r>
              <a:r>
                <a:rPr lang="es-ES_tradnl" sz="1200" dirty="0">
                  <a:solidFill>
                    <a:schemeClr val="bg1"/>
                  </a:solidFill>
                  <a:latin typeface="Arial"/>
                  <a:cs typeface="Arial"/>
                </a:rPr>
                <a:t>)</a:t>
              </a:r>
              <a:endParaRPr lang="es-ES" sz="1200" dirty="0">
                <a:solidFill>
                  <a:schemeClr val="bg1"/>
                </a:solidFill>
                <a:latin typeface="Arial"/>
                <a:cs typeface="Arial"/>
              </a:endParaRPr>
            </a:p>
          </p:txBody>
        </p:sp>
        <p:cxnSp>
          <p:nvCxnSpPr>
            <p:cNvPr id="15" name="Conector recto de flecha 14"/>
            <p:cNvCxnSpPr>
              <a:stCxn id="14" idx="2"/>
            </p:cNvCxnSpPr>
            <p:nvPr/>
          </p:nvCxnSpPr>
          <p:spPr>
            <a:xfrm flipH="1">
              <a:off x="726858" y="6860077"/>
              <a:ext cx="2745258" cy="455436"/>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836647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descr="Screen Shot 2019-10-01 at 11.02.47.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49294" y="1363172"/>
            <a:ext cx="5353225" cy="5060605"/>
          </a:xfrm>
          <a:prstGeom prst="rect">
            <a:avLst/>
          </a:prstGeom>
        </p:spPr>
      </p:pic>
      <p:grpSp>
        <p:nvGrpSpPr>
          <p:cNvPr id="2" name="Agrupar 1"/>
          <p:cNvGrpSpPr/>
          <p:nvPr/>
        </p:nvGrpSpPr>
        <p:grpSpPr>
          <a:xfrm>
            <a:off x="385378" y="88422"/>
            <a:ext cx="671459" cy="671459"/>
            <a:chOff x="5581464" y="4190410"/>
            <a:chExt cx="250916" cy="250916"/>
          </a:xfrm>
        </p:grpSpPr>
        <p:sp>
          <p:nvSpPr>
            <p:cNvPr id="3" name="Elipse 2"/>
            <p:cNvSpPr/>
            <p:nvPr/>
          </p:nvSpPr>
          <p:spPr>
            <a:xfrm>
              <a:off x="5581464" y="4190410"/>
              <a:ext cx="250916" cy="250916"/>
            </a:xfrm>
            <a:prstGeom prst="ellipse">
              <a:avLst/>
            </a:prstGeom>
            <a:solidFill>
              <a:srgbClr val="9C3F9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sz="4400" dirty="0">
                <a:latin typeface="Arial"/>
                <a:cs typeface="Arial"/>
              </a:endParaRPr>
            </a:p>
          </p:txBody>
        </p:sp>
        <p:sp>
          <p:nvSpPr>
            <p:cNvPr id="4" name="CuadroTexto 3"/>
            <p:cNvSpPr txBox="1"/>
            <p:nvPr/>
          </p:nvSpPr>
          <p:spPr>
            <a:xfrm>
              <a:off x="5581510" y="4208146"/>
              <a:ext cx="250825" cy="207022"/>
            </a:xfrm>
            <a:prstGeom prst="rect">
              <a:avLst/>
            </a:prstGeom>
            <a:noFill/>
          </p:spPr>
          <p:txBody>
            <a:bodyPr wrap="square" lIns="0" tIns="0" rIns="0" bIns="0" rtlCol="0">
              <a:spAutoFit/>
            </a:bodyPr>
            <a:lstStyle/>
            <a:p>
              <a:pPr algn="ctr"/>
              <a:r>
                <a:rPr lang="es-ES" sz="3600" dirty="0">
                  <a:solidFill>
                    <a:schemeClr val="bg1"/>
                  </a:solidFill>
                  <a:latin typeface="Arial"/>
                  <a:cs typeface="Arial"/>
                </a:rPr>
                <a:t>2</a:t>
              </a:r>
            </a:p>
          </p:txBody>
        </p:sp>
      </p:grpSp>
      <p:sp>
        <p:nvSpPr>
          <p:cNvPr id="5" name="CuadroTexto 4"/>
          <p:cNvSpPr txBox="1"/>
          <p:nvPr/>
        </p:nvSpPr>
        <p:spPr>
          <a:xfrm>
            <a:off x="948166" y="239485"/>
            <a:ext cx="7898678" cy="369332"/>
          </a:xfrm>
          <a:prstGeom prst="rect">
            <a:avLst/>
          </a:prstGeom>
          <a:solidFill>
            <a:srgbClr val="9C3F97"/>
          </a:solidFill>
          <a:ln>
            <a:noFill/>
          </a:ln>
        </p:spPr>
        <p:txBody>
          <a:bodyPr wrap="square" rtlCol="0">
            <a:spAutoFit/>
          </a:bodyPr>
          <a:lstStyle/>
          <a:p>
            <a:r>
              <a:rPr lang="es-ES" b="1" dirty="0">
                <a:solidFill>
                  <a:srgbClr val="FFFFFF"/>
                </a:solidFill>
              </a:rPr>
              <a:t>Crear capa de puntos</a:t>
            </a:r>
          </a:p>
        </p:txBody>
      </p:sp>
      <p:sp>
        <p:nvSpPr>
          <p:cNvPr id="11" name="CuadroTexto 10"/>
          <p:cNvSpPr txBox="1"/>
          <p:nvPr/>
        </p:nvSpPr>
        <p:spPr>
          <a:xfrm>
            <a:off x="893891" y="750154"/>
            <a:ext cx="8195833" cy="400110"/>
          </a:xfrm>
          <a:prstGeom prst="rect">
            <a:avLst/>
          </a:prstGeom>
          <a:noFill/>
        </p:spPr>
        <p:txBody>
          <a:bodyPr wrap="square" rtlCol="0">
            <a:spAutoFit/>
          </a:bodyPr>
          <a:lstStyle/>
          <a:p>
            <a:r>
              <a:rPr lang="es-ES" sz="2000" dirty="0">
                <a:solidFill>
                  <a:srgbClr val="9C3F97"/>
                </a:solidFill>
              </a:rPr>
              <a:t>Al darle a guardar volvemos al menú anterior (creación de la capa de puntos)</a:t>
            </a:r>
            <a:endParaRPr lang="es-ES" sz="1400" dirty="0">
              <a:solidFill>
                <a:srgbClr val="9C3F97"/>
              </a:solidFill>
            </a:endParaRPr>
          </a:p>
        </p:txBody>
      </p:sp>
      <p:grpSp>
        <p:nvGrpSpPr>
          <p:cNvPr id="9" name="Agrupar 8"/>
          <p:cNvGrpSpPr/>
          <p:nvPr/>
        </p:nvGrpSpPr>
        <p:grpSpPr>
          <a:xfrm>
            <a:off x="4142922" y="1867156"/>
            <a:ext cx="2826716" cy="961018"/>
            <a:chOff x="2058758" y="5101464"/>
            <a:chExt cx="2826716" cy="961018"/>
          </a:xfrm>
        </p:grpSpPr>
        <p:sp>
          <p:nvSpPr>
            <p:cNvPr id="10" name="Rectángulo 9"/>
            <p:cNvSpPr/>
            <p:nvPr/>
          </p:nvSpPr>
          <p:spPr>
            <a:xfrm>
              <a:off x="2058758" y="5600817"/>
              <a:ext cx="2826716" cy="461665"/>
            </a:xfrm>
            <a:prstGeom prst="rect">
              <a:avLst/>
            </a:prstGeom>
            <a:solidFill>
              <a:srgbClr val="9C3F97"/>
            </a:solidFill>
          </p:spPr>
          <p:txBody>
            <a:bodyPr wrap="square">
              <a:spAutoFit/>
            </a:bodyPr>
            <a:lstStyle/>
            <a:p>
              <a:r>
                <a:rPr lang="es-ES_tradnl" sz="1200" dirty="0">
                  <a:solidFill>
                    <a:schemeClr val="bg1"/>
                  </a:solidFill>
                  <a:latin typeface="Arial"/>
                  <a:cs typeface="Arial"/>
                </a:rPr>
                <a:t>Aquí aparece la ruta y el nombre del archivo que vamos a crear</a:t>
              </a:r>
              <a:endParaRPr lang="es-ES" sz="1200" dirty="0">
                <a:solidFill>
                  <a:schemeClr val="bg1"/>
                </a:solidFill>
                <a:latin typeface="Arial"/>
                <a:cs typeface="Arial"/>
              </a:endParaRPr>
            </a:p>
          </p:txBody>
        </p:sp>
        <p:cxnSp>
          <p:nvCxnSpPr>
            <p:cNvPr id="12" name="Conector recto de flecha 11"/>
            <p:cNvCxnSpPr/>
            <p:nvPr/>
          </p:nvCxnSpPr>
          <p:spPr>
            <a:xfrm flipH="1" flipV="1">
              <a:off x="2920002" y="5101464"/>
              <a:ext cx="249666" cy="499354"/>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24" name="Agrupar 23"/>
          <p:cNvGrpSpPr/>
          <p:nvPr/>
        </p:nvGrpSpPr>
        <p:grpSpPr>
          <a:xfrm>
            <a:off x="3028551" y="3245817"/>
            <a:ext cx="4048924" cy="2574116"/>
            <a:chOff x="3028551" y="3245817"/>
            <a:chExt cx="4048924" cy="2574116"/>
          </a:xfrm>
        </p:grpSpPr>
        <p:grpSp>
          <p:nvGrpSpPr>
            <p:cNvPr id="13" name="Agrupar 12"/>
            <p:cNvGrpSpPr/>
            <p:nvPr/>
          </p:nvGrpSpPr>
          <p:grpSpPr>
            <a:xfrm>
              <a:off x="3028551" y="3245817"/>
              <a:ext cx="4048924" cy="2574116"/>
              <a:chOff x="1085072" y="5578623"/>
              <a:chExt cx="4048924" cy="2574116"/>
            </a:xfrm>
          </p:grpSpPr>
          <p:sp>
            <p:nvSpPr>
              <p:cNvPr id="14" name="Rectángulo 13"/>
              <p:cNvSpPr/>
              <p:nvPr/>
            </p:nvSpPr>
            <p:spPr>
              <a:xfrm>
                <a:off x="2058758" y="6398412"/>
                <a:ext cx="3075238" cy="1754327"/>
              </a:xfrm>
              <a:prstGeom prst="rect">
                <a:avLst/>
              </a:prstGeom>
              <a:solidFill>
                <a:srgbClr val="9C3F97"/>
              </a:solidFill>
            </p:spPr>
            <p:txBody>
              <a:bodyPr wrap="square">
                <a:spAutoFit/>
              </a:bodyPr>
              <a:lstStyle/>
              <a:p>
                <a:r>
                  <a:rPr lang="es-ES_tradnl" sz="1200" dirty="0">
                    <a:solidFill>
                      <a:schemeClr val="bg1"/>
                    </a:solidFill>
                    <a:latin typeface="Arial"/>
                    <a:cs typeface="Arial"/>
                  </a:rPr>
                  <a:t>Ahora vamos a crear un nuevo campo en la tabla de atributos de la capa. En este campo iremos introduciendo el código del bioma donde se encuentra el punto creado.</a:t>
                </a:r>
              </a:p>
              <a:p>
                <a:pPr marL="171450" indent="-171450">
                  <a:buFont typeface="Arial"/>
                  <a:buChar char="•"/>
                </a:pPr>
                <a:r>
                  <a:rPr lang="es-ES_tradnl" sz="1200" dirty="0">
                    <a:solidFill>
                      <a:schemeClr val="bg1"/>
                    </a:solidFill>
                    <a:latin typeface="Arial"/>
                    <a:cs typeface="Arial"/>
                  </a:rPr>
                  <a:t>En nombre escribimos “</a:t>
                </a:r>
                <a:r>
                  <a:rPr lang="es-ES_tradnl" sz="1200" dirty="0" err="1">
                    <a:solidFill>
                      <a:schemeClr val="bg1"/>
                    </a:solidFill>
                    <a:latin typeface="Arial"/>
                    <a:cs typeface="Arial"/>
                  </a:rPr>
                  <a:t>bioma_id</a:t>
                </a:r>
                <a:r>
                  <a:rPr lang="es-ES_tradnl" sz="1200" dirty="0">
                    <a:solidFill>
                      <a:schemeClr val="bg1"/>
                    </a:solidFill>
                    <a:latin typeface="Arial"/>
                    <a:cs typeface="Arial"/>
                  </a:rPr>
                  <a:t>”</a:t>
                </a:r>
              </a:p>
              <a:p>
                <a:pPr marL="171450" indent="-171450">
                  <a:buFont typeface="Arial"/>
                  <a:buChar char="•"/>
                </a:pPr>
                <a:r>
                  <a:rPr lang="es-ES_tradnl" sz="1200" dirty="0">
                    <a:solidFill>
                      <a:schemeClr val="bg1"/>
                    </a:solidFill>
                    <a:latin typeface="Arial"/>
                    <a:cs typeface="Arial"/>
                  </a:rPr>
                  <a:t>En tipo seleccionamos “Número entero”</a:t>
                </a:r>
              </a:p>
              <a:p>
                <a:pPr marL="171450" indent="-171450">
                  <a:buFont typeface="Arial"/>
                  <a:buChar char="•"/>
                </a:pPr>
                <a:r>
                  <a:rPr lang="es-ES_tradnl" sz="1200" dirty="0">
                    <a:solidFill>
                      <a:schemeClr val="bg1"/>
                    </a:solidFill>
                    <a:latin typeface="Arial"/>
                    <a:cs typeface="Arial"/>
                  </a:rPr>
                  <a:t>Luego pulsamos en “añadir a la lista de campos”</a:t>
                </a:r>
                <a:endParaRPr lang="es-ES" sz="1200" dirty="0">
                  <a:solidFill>
                    <a:schemeClr val="bg1"/>
                  </a:solidFill>
                  <a:latin typeface="Arial"/>
                  <a:cs typeface="Arial"/>
                </a:endParaRPr>
              </a:p>
            </p:txBody>
          </p:sp>
          <p:cxnSp>
            <p:nvCxnSpPr>
              <p:cNvPr id="15" name="Conector recto de flecha 14"/>
              <p:cNvCxnSpPr/>
              <p:nvPr/>
            </p:nvCxnSpPr>
            <p:spPr>
              <a:xfrm flipH="1" flipV="1">
                <a:off x="1085072" y="5578623"/>
                <a:ext cx="973686" cy="819789"/>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cxnSp>
          <p:nvCxnSpPr>
            <p:cNvPr id="20" name="Conector recto de flecha 19"/>
            <p:cNvCxnSpPr/>
            <p:nvPr/>
          </p:nvCxnSpPr>
          <p:spPr>
            <a:xfrm flipH="1" flipV="1">
              <a:off x="3744983" y="3386935"/>
              <a:ext cx="626754" cy="678672"/>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2" name="Conector recto de flecha 21"/>
            <p:cNvCxnSpPr/>
            <p:nvPr/>
          </p:nvCxnSpPr>
          <p:spPr>
            <a:xfrm flipH="1" flipV="1">
              <a:off x="5872567" y="3853724"/>
              <a:ext cx="844285" cy="211883"/>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4061001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descr="Screen Shot 2019-10-01 at 12.02.4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49295" y="1363172"/>
            <a:ext cx="5335544" cy="5060605"/>
          </a:xfrm>
          <a:prstGeom prst="rect">
            <a:avLst/>
          </a:prstGeom>
        </p:spPr>
      </p:pic>
      <p:grpSp>
        <p:nvGrpSpPr>
          <p:cNvPr id="2" name="Agrupar 1"/>
          <p:cNvGrpSpPr/>
          <p:nvPr/>
        </p:nvGrpSpPr>
        <p:grpSpPr>
          <a:xfrm>
            <a:off x="385378" y="88422"/>
            <a:ext cx="671459" cy="671459"/>
            <a:chOff x="5581464" y="4190410"/>
            <a:chExt cx="250916" cy="250916"/>
          </a:xfrm>
        </p:grpSpPr>
        <p:sp>
          <p:nvSpPr>
            <p:cNvPr id="3" name="Elipse 2"/>
            <p:cNvSpPr/>
            <p:nvPr/>
          </p:nvSpPr>
          <p:spPr>
            <a:xfrm>
              <a:off x="5581464" y="4190410"/>
              <a:ext cx="250916" cy="250916"/>
            </a:xfrm>
            <a:prstGeom prst="ellipse">
              <a:avLst/>
            </a:prstGeom>
            <a:solidFill>
              <a:srgbClr val="9C3F9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sz="4400" dirty="0">
                <a:latin typeface="Arial"/>
                <a:cs typeface="Arial"/>
              </a:endParaRPr>
            </a:p>
          </p:txBody>
        </p:sp>
        <p:sp>
          <p:nvSpPr>
            <p:cNvPr id="4" name="CuadroTexto 3"/>
            <p:cNvSpPr txBox="1"/>
            <p:nvPr/>
          </p:nvSpPr>
          <p:spPr>
            <a:xfrm>
              <a:off x="5581510" y="4208146"/>
              <a:ext cx="250825" cy="207022"/>
            </a:xfrm>
            <a:prstGeom prst="rect">
              <a:avLst/>
            </a:prstGeom>
            <a:noFill/>
          </p:spPr>
          <p:txBody>
            <a:bodyPr wrap="square" lIns="0" tIns="0" rIns="0" bIns="0" rtlCol="0">
              <a:spAutoFit/>
            </a:bodyPr>
            <a:lstStyle/>
            <a:p>
              <a:pPr algn="ctr"/>
              <a:r>
                <a:rPr lang="es-ES" sz="3600" dirty="0">
                  <a:solidFill>
                    <a:schemeClr val="bg1"/>
                  </a:solidFill>
                  <a:latin typeface="Arial"/>
                  <a:cs typeface="Arial"/>
                </a:rPr>
                <a:t>2</a:t>
              </a:r>
            </a:p>
          </p:txBody>
        </p:sp>
      </p:grpSp>
      <p:sp>
        <p:nvSpPr>
          <p:cNvPr id="5" name="CuadroTexto 4"/>
          <p:cNvSpPr txBox="1"/>
          <p:nvPr/>
        </p:nvSpPr>
        <p:spPr>
          <a:xfrm>
            <a:off x="948166" y="239485"/>
            <a:ext cx="7898678" cy="369332"/>
          </a:xfrm>
          <a:prstGeom prst="rect">
            <a:avLst/>
          </a:prstGeom>
          <a:solidFill>
            <a:srgbClr val="9C3F97"/>
          </a:solidFill>
          <a:ln>
            <a:noFill/>
          </a:ln>
        </p:spPr>
        <p:txBody>
          <a:bodyPr wrap="square" rtlCol="0">
            <a:spAutoFit/>
          </a:bodyPr>
          <a:lstStyle/>
          <a:p>
            <a:r>
              <a:rPr lang="es-ES" b="1" dirty="0">
                <a:solidFill>
                  <a:srgbClr val="FFFFFF"/>
                </a:solidFill>
              </a:rPr>
              <a:t>Crear capa de puntos</a:t>
            </a:r>
          </a:p>
        </p:txBody>
      </p:sp>
      <p:sp>
        <p:nvSpPr>
          <p:cNvPr id="11" name="CuadroTexto 10"/>
          <p:cNvSpPr txBox="1"/>
          <p:nvPr/>
        </p:nvSpPr>
        <p:spPr>
          <a:xfrm>
            <a:off x="893891" y="750154"/>
            <a:ext cx="8195833" cy="400110"/>
          </a:xfrm>
          <a:prstGeom prst="rect">
            <a:avLst/>
          </a:prstGeom>
          <a:noFill/>
        </p:spPr>
        <p:txBody>
          <a:bodyPr wrap="square" rtlCol="0">
            <a:spAutoFit/>
          </a:bodyPr>
          <a:lstStyle/>
          <a:p>
            <a:r>
              <a:rPr lang="es-ES" sz="2000" dirty="0">
                <a:solidFill>
                  <a:srgbClr val="9C3F97"/>
                </a:solidFill>
              </a:rPr>
              <a:t>Al darle a guardar volvemos al menú anterior (creación de la capa de puntos)</a:t>
            </a:r>
            <a:endParaRPr lang="es-ES" sz="1400" dirty="0">
              <a:solidFill>
                <a:srgbClr val="9C3F97"/>
              </a:solidFill>
            </a:endParaRPr>
          </a:p>
        </p:txBody>
      </p:sp>
      <p:grpSp>
        <p:nvGrpSpPr>
          <p:cNvPr id="24" name="Agrupar 23"/>
          <p:cNvGrpSpPr/>
          <p:nvPr/>
        </p:nvGrpSpPr>
        <p:grpSpPr>
          <a:xfrm>
            <a:off x="2692046" y="3115312"/>
            <a:ext cx="4157474" cy="2594711"/>
            <a:chOff x="2920001" y="4065606"/>
            <a:chExt cx="4157474" cy="2594711"/>
          </a:xfrm>
        </p:grpSpPr>
        <p:grpSp>
          <p:nvGrpSpPr>
            <p:cNvPr id="13" name="Agrupar 12"/>
            <p:cNvGrpSpPr/>
            <p:nvPr/>
          </p:nvGrpSpPr>
          <p:grpSpPr>
            <a:xfrm>
              <a:off x="2920001" y="4065606"/>
              <a:ext cx="4157474" cy="1378889"/>
              <a:chOff x="976522" y="6398412"/>
              <a:chExt cx="4157474" cy="1378889"/>
            </a:xfrm>
          </p:grpSpPr>
          <p:sp>
            <p:nvSpPr>
              <p:cNvPr id="14" name="Rectángulo 13"/>
              <p:cNvSpPr/>
              <p:nvPr/>
            </p:nvSpPr>
            <p:spPr>
              <a:xfrm>
                <a:off x="2058758" y="6398412"/>
                <a:ext cx="3075238" cy="461665"/>
              </a:xfrm>
              <a:prstGeom prst="rect">
                <a:avLst/>
              </a:prstGeom>
              <a:solidFill>
                <a:srgbClr val="9C3F97"/>
              </a:solidFill>
            </p:spPr>
            <p:txBody>
              <a:bodyPr wrap="square">
                <a:spAutoFit/>
              </a:bodyPr>
              <a:lstStyle/>
              <a:p>
                <a:r>
                  <a:rPr lang="es-ES_tradnl" sz="1200" dirty="0">
                    <a:solidFill>
                      <a:schemeClr val="bg1"/>
                    </a:solidFill>
                    <a:latin typeface="Arial"/>
                    <a:cs typeface="Arial"/>
                  </a:rPr>
                  <a:t>El nuevo campo aparece abajo.</a:t>
                </a:r>
              </a:p>
              <a:p>
                <a:r>
                  <a:rPr lang="es-ES_tradnl" sz="1200" dirty="0">
                    <a:solidFill>
                      <a:schemeClr val="bg1"/>
                    </a:solidFill>
                    <a:latin typeface="Arial"/>
                    <a:cs typeface="Arial"/>
                  </a:rPr>
                  <a:t>Había uno ya existente llamado id.</a:t>
                </a:r>
                <a:endParaRPr lang="es-ES" sz="1200" dirty="0">
                  <a:solidFill>
                    <a:schemeClr val="bg1"/>
                  </a:solidFill>
                  <a:latin typeface="Arial"/>
                  <a:cs typeface="Arial"/>
                </a:endParaRPr>
              </a:p>
            </p:txBody>
          </p:sp>
          <p:cxnSp>
            <p:nvCxnSpPr>
              <p:cNvPr id="15" name="Conector recto de flecha 14"/>
              <p:cNvCxnSpPr>
                <a:stCxn id="14" idx="1"/>
              </p:cNvCxnSpPr>
              <p:nvPr/>
            </p:nvCxnSpPr>
            <p:spPr>
              <a:xfrm flipH="1">
                <a:off x="976522" y="6629245"/>
                <a:ext cx="1082236" cy="1148056"/>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cxnSp>
          <p:nvCxnSpPr>
            <p:cNvPr id="22" name="Conector recto de flecha 21"/>
            <p:cNvCxnSpPr/>
            <p:nvPr/>
          </p:nvCxnSpPr>
          <p:spPr>
            <a:xfrm>
              <a:off x="5286397" y="5081269"/>
              <a:ext cx="1682527" cy="1579048"/>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875078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Agrupar 1"/>
          <p:cNvGrpSpPr/>
          <p:nvPr/>
        </p:nvGrpSpPr>
        <p:grpSpPr>
          <a:xfrm>
            <a:off x="385378" y="88422"/>
            <a:ext cx="671459" cy="671459"/>
            <a:chOff x="5581464" y="4190410"/>
            <a:chExt cx="250916" cy="250916"/>
          </a:xfrm>
        </p:grpSpPr>
        <p:sp>
          <p:nvSpPr>
            <p:cNvPr id="3" name="Elipse 2"/>
            <p:cNvSpPr/>
            <p:nvPr/>
          </p:nvSpPr>
          <p:spPr>
            <a:xfrm>
              <a:off x="5581464" y="4190410"/>
              <a:ext cx="250916" cy="250916"/>
            </a:xfrm>
            <a:prstGeom prst="ellipse">
              <a:avLst/>
            </a:prstGeom>
            <a:solidFill>
              <a:srgbClr val="9C3F9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sz="4400" dirty="0">
                <a:latin typeface="Arial"/>
                <a:cs typeface="Arial"/>
              </a:endParaRPr>
            </a:p>
          </p:txBody>
        </p:sp>
        <p:sp>
          <p:nvSpPr>
            <p:cNvPr id="4" name="CuadroTexto 3"/>
            <p:cNvSpPr txBox="1"/>
            <p:nvPr/>
          </p:nvSpPr>
          <p:spPr>
            <a:xfrm>
              <a:off x="5581510" y="4208146"/>
              <a:ext cx="250825" cy="207022"/>
            </a:xfrm>
            <a:prstGeom prst="rect">
              <a:avLst/>
            </a:prstGeom>
            <a:noFill/>
          </p:spPr>
          <p:txBody>
            <a:bodyPr wrap="square" lIns="0" tIns="0" rIns="0" bIns="0" rtlCol="0">
              <a:spAutoFit/>
            </a:bodyPr>
            <a:lstStyle/>
            <a:p>
              <a:pPr algn="ctr"/>
              <a:r>
                <a:rPr lang="es-ES" sz="3600" dirty="0">
                  <a:solidFill>
                    <a:schemeClr val="bg1"/>
                  </a:solidFill>
                  <a:latin typeface="Arial"/>
                  <a:cs typeface="Arial"/>
                </a:rPr>
                <a:t>2</a:t>
              </a:r>
            </a:p>
          </p:txBody>
        </p:sp>
      </p:grpSp>
      <p:sp>
        <p:nvSpPr>
          <p:cNvPr id="5" name="CuadroTexto 4"/>
          <p:cNvSpPr txBox="1"/>
          <p:nvPr/>
        </p:nvSpPr>
        <p:spPr>
          <a:xfrm>
            <a:off x="948166" y="239485"/>
            <a:ext cx="7898678" cy="369332"/>
          </a:xfrm>
          <a:prstGeom prst="rect">
            <a:avLst/>
          </a:prstGeom>
          <a:solidFill>
            <a:srgbClr val="9C3F97"/>
          </a:solidFill>
          <a:ln>
            <a:noFill/>
          </a:ln>
        </p:spPr>
        <p:txBody>
          <a:bodyPr wrap="square" rtlCol="0">
            <a:spAutoFit/>
          </a:bodyPr>
          <a:lstStyle/>
          <a:p>
            <a:r>
              <a:rPr lang="es-ES" b="1" dirty="0">
                <a:solidFill>
                  <a:srgbClr val="FFFFFF"/>
                </a:solidFill>
              </a:rPr>
              <a:t>Crear capa de puntos</a:t>
            </a:r>
          </a:p>
        </p:txBody>
      </p:sp>
      <p:sp>
        <p:nvSpPr>
          <p:cNvPr id="11" name="CuadroTexto 10"/>
          <p:cNvSpPr txBox="1"/>
          <p:nvPr/>
        </p:nvSpPr>
        <p:spPr>
          <a:xfrm>
            <a:off x="893891" y="750154"/>
            <a:ext cx="8195833" cy="707886"/>
          </a:xfrm>
          <a:prstGeom prst="rect">
            <a:avLst/>
          </a:prstGeom>
          <a:noFill/>
        </p:spPr>
        <p:txBody>
          <a:bodyPr wrap="square" rtlCol="0">
            <a:spAutoFit/>
          </a:bodyPr>
          <a:lstStyle/>
          <a:p>
            <a:r>
              <a:rPr lang="es-ES" sz="2000" dirty="0">
                <a:solidFill>
                  <a:srgbClr val="9C3F97"/>
                </a:solidFill>
              </a:rPr>
              <a:t>Al aceptar se carga una nueva capa que por ahora está vacía. Vamos a pintar los puntos en su interior</a:t>
            </a:r>
            <a:endParaRPr lang="es-ES" sz="1400" dirty="0">
              <a:solidFill>
                <a:srgbClr val="9C3F97"/>
              </a:solidFill>
            </a:endParaRPr>
          </a:p>
        </p:txBody>
      </p:sp>
      <p:grpSp>
        <p:nvGrpSpPr>
          <p:cNvPr id="6" name="9 Grupo"/>
          <p:cNvGrpSpPr/>
          <p:nvPr/>
        </p:nvGrpSpPr>
        <p:grpSpPr>
          <a:xfrm>
            <a:off x="893891" y="1760254"/>
            <a:ext cx="3784624" cy="2442500"/>
            <a:chOff x="893891" y="1272977"/>
            <a:chExt cx="3784624" cy="2442500"/>
          </a:xfrm>
        </p:grpSpPr>
        <p:pic>
          <p:nvPicPr>
            <p:cNvPr id="7" name="Imagen 6" descr="Screen Shot 2019-10-01 at 12.05.31.png"/>
            <p:cNvPicPr>
              <a:picLocks noChangeAspect="1"/>
            </p:cNvPicPr>
            <p:nvPr/>
          </p:nvPicPr>
          <p:blipFill rotWithShape="1">
            <a:blip r:embed="rId2">
              <a:extLst>
                <a:ext uri="{28A0092B-C50C-407E-A947-70E740481C1C}">
                  <a14:useLocalDpi xmlns:a14="http://schemas.microsoft.com/office/drawing/2010/main" val="0"/>
                </a:ext>
              </a:extLst>
            </a:blip>
            <a:srcRect t="2409" r="6591"/>
            <a:stretch/>
          </p:blipFill>
          <p:spPr>
            <a:xfrm>
              <a:off x="893891" y="1272977"/>
              <a:ext cx="2337825" cy="2442500"/>
            </a:xfrm>
            <a:prstGeom prst="rect">
              <a:avLst/>
            </a:prstGeom>
          </p:spPr>
        </p:pic>
        <p:sp>
          <p:nvSpPr>
            <p:cNvPr id="14" name="Rectángulo 13"/>
            <p:cNvSpPr/>
            <p:nvPr/>
          </p:nvSpPr>
          <p:spPr>
            <a:xfrm>
              <a:off x="3633166" y="1283599"/>
              <a:ext cx="1045349" cy="461665"/>
            </a:xfrm>
            <a:prstGeom prst="rect">
              <a:avLst/>
            </a:prstGeom>
            <a:solidFill>
              <a:srgbClr val="9C3F97"/>
            </a:solidFill>
          </p:spPr>
          <p:txBody>
            <a:bodyPr wrap="square">
              <a:spAutoFit/>
            </a:bodyPr>
            <a:lstStyle/>
            <a:p>
              <a:r>
                <a:rPr lang="es-ES_tradnl" sz="1200" dirty="0">
                  <a:solidFill>
                    <a:schemeClr val="bg1"/>
                  </a:solidFill>
                  <a:latin typeface="Arial"/>
                  <a:cs typeface="Arial"/>
                </a:rPr>
                <a:t>Nueva capa de puntos</a:t>
              </a:r>
              <a:endParaRPr lang="es-ES" sz="1200" dirty="0">
                <a:solidFill>
                  <a:schemeClr val="bg1"/>
                </a:solidFill>
                <a:latin typeface="Arial"/>
                <a:cs typeface="Arial"/>
              </a:endParaRPr>
            </a:p>
          </p:txBody>
        </p:sp>
        <p:cxnSp>
          <p:nvCxnSpPr>
            <p:cNvPr id="15" name="Conector recto de flecha 14"/>
            <p:cNvCxnSpPr>
              <a:stCxn id="14" idx="1"/>
            </p:cNvCxnSpPr>
            <p:nvPr/>
          </p:nvCxnSpPr>
          <p:spPr>
            <a:xfrm rot="10800000" flipV="1">
              <a:off x="2138440" y="1514431"/>
              <a:ext cx="1494726" cy="331013"/>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pic>
        <p:nvPicPr>
          <p:cNvPr id="12" name="11 Imagen" descr="Screen Shot 2019-10-01 at 12.31.22 (2).png"/>
          <p:cNvPicPr>
            <a:picLocks noChangeAspect="1"/>
          </p:cNvPicPr>
          <p:nvPr/>
        </p:nvPicPr>
        <p:blipFill>
          <a:blip r:embed="rId3"/>
          <a:srcRect t="6008" r="65401" b="70177"/>
          <a:stretch>
            <a:fillRect/>
          </a:stretch>
        </p:blipFill>
        <p:spPr>
          <a:xfrm>
            <a:off x="5058657" y="1567263"/>
            <a:ext cx="3110194" cy="1712650"/>
          </a:xfrm>
          <a:prstGeom prst="rect">
            <a:avLst/>
          </a:prstGeom>
        </p:spPr>
      </p:pic>
      <p:grpSp>
        <p:nvGrpSpPr>
          <p:cNvPr id="8" name="22 Grupo"/>
          <p:cNvGrpSpPr/>
          <p:nvPr/>
        </p:nvGrpSpPr>
        <p:grpSpPr>
          <a:xfrm>
            <a:off x="4381914" y="2317733"/>
            <a:ext cx="2722908" cy="2522579"/>
            <a:chOff x="4381914" y="2317733"/>
            <a:chExt cx="2722908" cy="2522579"/>
          </a:xfrm>
        </p:grpSpPr>
        <p:grpSp>
          <p:nvGrpSpPr>
            <p:cNvPr id="9" name="18 Grupo"/>
            <p:cNvGrpSpPr/>
            <p:nvPr/>
          </p:nvGrpSpPr>
          <p:grpSpPr>
            <a:xfrm>
              <a:off x="4381914" y="2317733"/>
              <a:ext cx="2182881" cy="1769121"/>
              <a:chOff x="4381914" y="2317733"/>
              <a:chExt cx="2182881" cy="1769121"/>
            </a:xfrm>
          </p:grpSpPr>
          <p:sp>
            <p:nvSpPr>
              <p:cNvPr id="13" name="Rectángulo 13"/>
              <p:cNvSpPr/>
              <p:nvPr/>
            </p:nvSpPr>
            <p:spPr>
              <a:xfrm>
                <a:off x="4381914" y="3071191"/>
                <a:ext cx="1765438" cy="1015663"/>
              </a:xfrm>
              <a:prstGeom prst="rect">
                <a:avLst/>
              </a:prstGeom>
              <a:solidFill>
                <a:srgbClr val="9C3F97"/>
              </a:solidFill>
            </p:spPr>
            <p:txBody>
              <a:bodyPr wrap="square">
                <a:spAutoFit/>
              </a:bodyPr>
              <a:lstStyle/>
              <a:p>
                <a:r>
                  <a:rPr lang="es-ES_tradnl" sz="1200" dirty="0">
                    <a:solidFill>
                      <a:schemeClr val="bg1"/>
                    </a:solidFill>
                    <a:latin typeface="Arial"/>
                    <a:cs typeface="Arial"/>
                  </a:rPr>
                  <a:t>Ahora buscamos el botón indicado abajo (lápiz cuya etiqueta dice “conmutar edición”)</a:t>
                </a:r>
                <a:endParaRPr lang="es-ES" sz="1200" dirty="0">
                  <a:solidFill>
                    <a:schemeClr val="bg1"/>
                  </a:solidFill>
                  <a:latin typeface="Arial"/>
                  <a:cs typeface="Arial"/>
                </a:endParaRPr>
              </a:p>
            </p:txBody>
          </p:sp>
          <p:cxnSp>
            <p:nvCxnSpPr>
              <p:cNvPr id="16" name="Conector recto de flecha 14"/>
              <p:cNvCxnSpPr/>
              <p:nvPr/>
            </p:nvCxnSpPr>
            <p:spPr>
              <a:xfrm rot="5400000" flipH="1" flipV="1">
                <a:off x="5913012" y="2462624"/>
                <a:ext cx="796674" cy="506892"/>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sp>
          <p:nvSpPr>
            <p:cNvPr id="21" name="Rectángulo 13"/>
            <p:cNvSpPr/>
            <p:nvPr/>
          </p:nvSpPr>
          <p:spPr>
            <a:xfrm>
              <a:off x="5339384" y="4009315"/>
              <a:ext cx="1765438" cy="830997"/>
            </a:xfrm>
            <a:prstGeom prst="rect">
              <a:avLst/>
            </a:prstGeom>
            <a:solidFill>
              <a:srgbClr val="9C3F97"/>
            </a:solidFill>
          </p:spPr>
          <p:txBody>
            <a:bodyPr wrap="square">
              <a:spAutoFit/>
            </a:bodyPr>
            <a:lstStyle/>
            <a:p>
              <a:r>
                <a:rPr lang="es-ES_tradnl" sz="1200" dirty="0">
                  <a:solidFill>
                    <a:schemeClr val="bg1"/>
                  </a:solidFill>
                  <a:latin typeface="Arial"/>
                  <a:cs typeface="Arial"/>
                </a:rPr>
                <a:t>Al conmutar la edición permitimos que se vayan añadiendo puntos a la capa</a:t>
              </a:r>
              <a:endParaRPr lang="es-ES" sz="1200" dirty="0">
                <a:solidFill>
                  <a:schemeClr val="bg1"/>
                </a:solidFill>
                <a:latin typeface="Arial"/>
                <a:cs typeface="Arial"/>
              </a:endParaRPr>
            </a:p>
          </p:txBody>
        </p:sp>
      </p:grpSp>
      <p:pic>
        <p:nvPicPr>
          <p:cNvPr id="17" name="16 Imagen" descr="Screen Shot 2019-10-01 at 12.40.49.png"/>
          <p:cNvPicPr>
            <a:picLocks noChangeAspect="1"/>
          </p:cNvPicPr>
          <p:nvPr/>
        </p:nvPicPr>
        <p:blipFill>
          <a:blip r:embed="rId4"/>
          <a:srcRect b="10563"/>
          <a:stretch>
            <a:fillRect/>
          </a:stretch>
        </p:blipFill>
        <p:spPr>
          <a:xfrm>
            <a:off x="893891" y="4631590"/>
            <a:ext cx="661410" cy="606331"/>
          </a:xfrm>
          <a:prstGeom prst="rect">
            <a:avLst/>
          </a:prstGeom>
        </p:spPr>
      </p:pic>
      <p:grpSp>
        <p:nvGrpSpPr>
          <p:cNvPr id="18" name="17 Grupo"/>
          <p:cNvGrpSpPr/>
          <p:nvPr/>
        </p:nvGrpSpPr>
        <p:grpSpPr>
          <a:xfrm>
            <a:off x="1555301" y="4934756"/>
            <a:ext cx="2219912" cy="1741722"/>
            <a:chOff x="3927440" y="2899129"/>
            <a:chExt cx="2219912" cy="1741722"/>
          </a:xfrm>
        </p:grpSpPr>
        <p:sp>
          <p:nvSpPr>
            <p:cNvPr id="19" name="Rectángulo 13"/>
            <p:cNvSpPr/>
            <p:nvPr/>
          </p:nvSpPr>
          <p:spPr>
            <a:xfrm>
              <a:off x="4381914" y="3071191"/>
              <a:ext cx="1765438" cy="1569660"/>
            </a:xfrm>
            <a:prstGeom prst="rect">
              <a:avLst/>
            </a:prstGeom>
            <a:solidFill>
              <a:srgbClr val="9C3F97"/>
            </a:solidFill>
          </p:spPr>
          <p:txBody>
            <a:bodyPr wrap="square">
              <a:spAutoFit/>
            </a:bodyPr>
            <a:lstStyle/>
            <a:p>
              <a:r>
                <a:rPr lang="es-ES" sz="1200" dirty="0">
                  <a:solidFill>
                    <a:schemeClr val="bg1"/>
                  </a:solidFill>
                  <a:latin typeface="Arial"/>
                  <a:cs typeface="Arial"/>
                </a:rPr>
                <a:t>También se activa esta herramienta que es la que nos permite pintar los puntos. Está dos posiciones a la derecha del botón de activar edición. La seleccionamos.</a:t>
              </a:r>
            </a:p>
          </p:txBody>
        </p:sp>
        <p:cxnSp>
          <p:nvCxnSpPr>
            <p:cNvPr id="20" name="Conector recto de flecha 14"/>
            <p:cNvCxnSpPr>
              <a:cxnSpLocks/>
              <a:endCxn id="17" idx="3"/>
            </p:cNvCxnSpPr>
            <p:nvPr/>
          </p:nvCxnSpPr>
          <p:spPr>
            <a:xfrm rot="10800000">
              <a:off x="3927440" y="2899129"/>
              <a:ext cx="924512" cy="172062"/>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319873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descr="Screen Shot 2019-10-01 at 16.19.17.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8166" y="1665210"/>
            <a:ext cx="7853798" cy="4384944"/>
          </a:xfrm>
          <a:prstGeom prst="rect">
            <a:avLst/>
          </a:prstGeom>
        </p:spPr>
      </p:pic>
      <p:grpSp>
        <p:nvGrpSpPr>
          <p:cNvPr id="2" name="Agrupar 1"/>
          <p:cNvGrpSpPr/>
          <p:nvPr/>
        </p:nvGrpSpPr>
        <p:grpSpPr>
          <a:xfrm>
            <a:off x="385378" y="88422"/>
            <a:ext cx="671459" cy="671459"/>
            <a:chOff x="5581464" y="4190410"/>
            <a:chExt cx="250916" cy="250916"/>
          </a:xfrm>
        </p:grpSpPr>
        <p:sp>
          <p:nvSpPr>
            <p:cNvPr id="3" name="Elipse 2"/>
            <p:cNvSpPr/>
            <p:nvPr/>
          </p:nvSpPr>
          <p:spPr>
            <a:xfrm>
              <a:off x="5581464" y="4190410"/>
              <a:ext cx="250916" cy="250916"/>
            </a:xfrm>
            <a:prstGeom prst="ellipse">
              <a:avLst/>
            </a:prstGeom>
            <a:solidFill>
              <a:srgbClr val="9C3F9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sz="4400" dirty="0">
                <a:latin typeface="Arial"/>
                <a:cs typeface="Arial"/>
              </a:endParaRPr>
            </a:p>
          </p:txBody>
        </p:sp>
        <p:sp>
          <p:nvSpPr>
            <p:cNvPr id="4" name="CuadroTexto 3"/>
            <p:cNvSpPr txBox="1"/>
            <p:nvPr/>
          </p:nvSpPr>
          <p:spPr>
            <a:xfrm>
              <a:off x="5581510" y="4208146"/>
              <a:ext cx="250825" cy="207022"/>
            </a:xfrm>
            <a:prstGeom prst="rect">
              <a:avLst/>
            </a:prstGeom>
            <a:noFill/>
          </p:spPr>
          <p:txBody>
            <a:bodyPr wrap="square" lIns="0" tIns="0" rIns="0" bIns="0" rtlCol="0">
              <a:spAutoFit/>
            </a:bodyPr>
            <a:lstStyle/>
            <a:p>
              <a:pPr algn="ctr"/>
              <a:r>
                <a:rPr lang="es-ES" sz="3600" dirty="0">
                  <a:solidFill>
                    <a:schemeClr val="bg1"/>
                  </a:solidFill>
                  <a:latin typeface="Arial"/>
                  <a:cs typeface="Arial"/>
                </a:rPr>
                <a:t>2</a:t>
              </a:r>
            </a:p>
          </p:txBody>
        </p:sp>
      </p:grpSp>
      <p:sp>
        <p:nvSpPr>
          <p:cNvPr id="5" name="CuadroTexto 4"/>
          <p:cNvSpPr txBox="1"/>
          <p:nvPr/>
        </p:nvSpPr>
        <p:spPr>
          <a:xfrm>
            <a:off x="948166" y="239485"/>
            <a:ext cx="7898678" cy="369332"/>
          </a:xfrm>
          <a:prstGeom prst="rect">
            <a:avLst/>
          </a:prstGeom>
          <a:solidFill>
            <a:srgbClr val="9C3F97"/>
          </a:solidFill>
          <a:ln>
            <a:noFill/>
          </a:ln>
        </p:spPr>
        <p:txBody>
          <a:bodyPr wrap="square" rtlCol="0">
            <a:spAutoFit/>
          </a:bodyPr>
          <a:lstStyle/>
          <a:p>
            <a:r>
              <a:rPr lang="es-ES" b="1" dirty="0">
                <a:solidFill>
                  <a:srgbClr val="FFFFFF"/>
                </a:solidFill>
              </a:rPr>
              <a:t>Crear capa de puntos</a:t>
            </a:r>
          </a:p>
        </p:txBody>
      </p:sp>
      <p:sp>
        <p:nvSpPr>
          <p:cNvPr id="11" name="CuadroTexto 10"/>
          <p:cNvSpPr txBox="1"/>
          <p:nvPr/>
        </p:nvSpPr>
        <p:spPr>
          <a:xfrm>
            <a:off x="893891" y="750154"/>
            <a:ext cx="8195833" cy="707886"/>
          </a:xfrm>
          <a:prstGeom prst="rect">
            <a:avLst/>
          </a:prstGeom>
          <a:noFill/>
        </p:spPr>
        <p:txBody>
          <a:bodyPr wrap="square" rtlCol="0">
            <a:spAutoFit/>
          </a:bodyPr>
          <a:lstStyle/>
          <a:p>
            <a:r>
              <a:rPr lang="es-ES" sz="2000" dirty="0">
                <a:solidFill>
                  <a:srgbClr val="9C3F97"/>
                </a:solidFill>
              </a:rPr>
              <a:t>Ahora vamos a empezar a pintar puntos. En primer lugar nos acercamos a un área cualquiera con el zoom</a:t>
            </a:r>
            <a:endParaRPr lang="es-ES" sz="1400" dirty="0">
              <a:solidFill>
                <a:srgbClr val="9C3F97"/>
              </a:solidFill>
            </a:endParaRPr>
          </a:p>
        </p:txBody>
      </p:sp>
      <p:sp>
        <p:nvSpPr>
          <p:cNvPr id="8" name="Rectángulo 7"/>
          <p:cNvSpPr/>
          <p:nvPr/>
        </p:nvSpPr>
        <p:spPr>
          <a:xfrm>
            <a:off x="6181980" y="3227192"/>
            <a:ext cx="1518705" cy="1384995"/>
          </a:xfrm>
          <a:prstGeom prst="rect">
            <a:avLst/>
          </a:prstGeom>
          <a:solidFill>
            <a:srgbClr val="9C3F97"/>
          </a:solidFill>
        </p:spPr>
        <p:txBody>
          <a:bodyPr wrap="square">
            <a:spAutoFit/>
          </a:bodyPr>
          <a:lstStyle/>
          <a:p>
            <a:r>
              <a:rPr lang="es-ES_tradnl" sz="1200" dirty="0">
                <a:solidFill>
                  <a:schemeClr val="bg1"/>
                </a:solidFill>
                <a:latin typeface="Arial"/>
                <a:cs typeface="Arial"/>
              </a:rPr>
              <a:t>2 Hacemos </a:t>
            </a:r>
            <a:r>
              <a:rPr lang="es-ES_tradnl" sz="1200" dirty="0" err="1">
                <a:solidFill>
                  <a:schemeClr val="bg1"/>
                </a:solidFill>
                <a:latin typeface="Arial"/>
                <a:cs typeface="Arial"/>
              </a:rPr>
              <a:t>click</a:t>
            </a:r>
            <a:r>
              <a:rPr lang="es-ES_tradnl" sz="1200" dirty="0">
                <a:solidFill>
                  <a:schemeClr val="bg1"/>
                </a:solidFill>
                <a:latin typeface="Arial"/>
                <a:cs typeface="Arial"/>
              </a:rPr>
              <a:t> sobre un bioma cuyo código conocemos previamente (porque vemos las etiquetas)</a:t>
            </a:r>
            <a:endParaRPr lang="es-ES" sz="1200" dirty="0">
              <a:solidFill>
                <a:schemeClr val="bg1"/>
              </a:solidFill>
              <a:latin typeface="Arial"/>
              <a:cs typeface="Arial"/>
            </a:endParaRPr>
          </a:p>
        </p:txBody>
      </p:sp>
      <p:pic>
        <p:nvPicPr>
          <p:cNvPr id="9" name="Imagen 8" descr="Screen Shot 2019-10-01 at 16.20.20.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79602" y="2396369"/>
            <a:ext cx="2241326" cy="1516857"/>
          </a:xfrm>
          <a:prstGeom prst="rect">
            <a:avLst/>
          </a:prstGeom>
        </p:spPr>
      </p:pic>
      <p:sp>
        <p:nvSpPr>
          <p:cNvPr id="12" name="Rectángulo 11"/>
          <p:cNvSpPr/>
          <p:nvPr/>
        </p:nvSpPr>
        <p:spPr>
          <a:xfrm>
            <a:off x="3542319" y="3935351"/>
            <a:ext cx="2519156" cy="830997"/>
          </a:xfrm>
          <a:prstGeom prst="rect">
            <a:avLst/>
          </a:prstGeom>
          <a:solidFill>
            <a:srgbClr val="9C3F97"/>
          </a:solidFill>
        </p:spPr>
        <p:txBody>
          <a:bodyPr wrap="square">
            <a:spAutoFit/>
          </a:bodyPr>
          <a:lstStyle/>
          <a:p>
            <a:r>
              <a:rPr lang="es-ES_tradnl" sz="1200" dirty="0">
                <a:solidFill>
                  <a:schemeClr val="bg1"/>
                </a:solidFill>
                <a:latin typeface="Arial"/>
                <a:cs typeface="Arial"/>
              </a:rPr>
              <a:t>3 Se abre un menú en el que nos pide el código del bioma sobre el que hemos pintado el punto. Lo escribimos y le damos a aceptar.</a:t>
            </a:r>
            <a:endParaRPr lang="es-ES" sz="1200" dirty="0">
              <a:solidFill>
                <a:schemeClr val="bg1"/>
              </a:solidFill>
              <a:latin typeface="Arial"/>
              <a:cs typeface="Arial"/>
            </a:endParaRPr>
          </a:p>
        </p:txBody>
      </p:sp>
      <p:sp>
        <p:nvSpPr>
          <p:cNvPr id="13" name="Rectángulo 12"/>
          <p:cNvSpPr/>
          <p:nvPr/>
        </p:nvSpPr>
        <p:spPr>
          <a:xfrm>
            <a:off x="3281116" y="4918748"/>
            <a:ext cx="3726046" cy="461665"/>
          </a:xfrm>
          <a:prstGeom prst="rect">
            <a:avLst/>
          </a:prstGeom>
          <a:solidFill>
            <a:srgbClr val="9C3F97"/>
          </a:solidFill>
        </p:spPr>
        <p:txBody>
          <a:bodyPr wrap="square">
            <a:spAutoFit/>
          </a:bodyPr>
          <a:lstStyle/>
          <a:p>
            <a:r>
              <a:rPr lang="es-ES_tradnl" sz="1200" dirty="0">
                <a:solidFill>
                  <a:schemeClr val="bg1"/>
                </a:solidFill>
                <a:latin typeface="Arial"/>
                <a:cs typeface="Arial"/>
              </a:rPr>
              <a:t>4 Repetimos la operación (hacer </a:t>
            </a:r>
            <a:r>
              <a:rPr lang="es-ES_tradnl" sz="1200" dirty="0" err="1">
                <a:solidFill>
                  <a:schemeClr val="bg1"/>
                </a:solidFill>
                <a:latin typeface="Arial"/>
                <a:cs typeface="Arial"/>
              </a:rPr>
              <a:t>click</a:t>
            </a:r>
            <a:r>
              <a:rPr lang="es-ES_tradnl" sz="1200" dirty="0">
                <a:solidFill>
                  <a:schemeClr val="bg1"/>
                </a:solidFill>
                <a:latin typeface="Arial"/>
                <a:cs typeface="Arial"/>
              </a:rPr>
              <a:t> en otro sitio de la pantalla) tantas veces como sea necesario </a:t>
            </a:r>
            <a:endParaRPr lang="es-ES" sz="1200" dirty="0">
              <a:solidFill>
                <a:schemeClr val="bg1"/>
              </a:solidFill>
              <a:latin typeface="Arial"/>
              <a:cs typeface="Arial"/>
            </a:endParaRPr>
          </a:p>
        </p:txBody>
      </p:sp>
      <p:sp>
        <p:nvSpPr>
          <p:cNvPr id="14" name="Rectángulo 13"/>
          <p:cNvSpPr/>
          <p:nvPr/>
        </p:nvSpPr>
        <p:spPr>
          <a:xfrm>
            <a:off x="3173031" y="5517075"/>
            <a:ext cx="4419569" cy="830997"/>
          </a:xfrm>
          <a:prstGeom prst="rect">
            <a:avLst/>
          </a:prstGeom>
          <a:solidFill>
            <a:srgbClr val="9C3F97"/>
          </a:solidFill>
        </p:spPr>
        <p:txBody>
          <a:bodyPr wrap="square">
            <a:spAutoFit/>
          </a:bodyPr>
          <a:lstStyle/>
          <a:p>
            <a:r>
              <a:rPr lang="es-ES_tradnl" sz="1200" dirty="0">
                <a:solidFill>
                  <a:schemeClr val="bg1"/>
                </a:solidFill>
                <a:latin typeface="Arial"/>
                <a:cs typeface="Arial"/>
              </a:rPr>
              <a:t>5 Durante este proceso podemos usar el zoom y el “pan” para movernos por la pantalla a otros continentes. Los puntos de cada bioma han de estar repartidos por cuantos más continentes mejor.</a:t>
            </a:r>
            <a:endParaRPr lang="es-ES" sz="1200" dirty="0">
              <a:solidFill>
                <a:schemeClr val="bg1"/>
              </a:solidFill>
              <a:latin typeface="Arial"/>
              <a:cs typeface="Arial"/>
            </a:endParaRPr>
          </a:p>
        </p:txBody>
      </p:sp>
      <p:grpSp>
        <p:nvGrpSpPr>
          <p:cNvPr id="17" name="Agrupar 16"/>
          <p:cNvGrpSpPr/>
          <p:nvPr/>
        </p:nvGrpSpPr>
        <p:grpSpPr>
          <a:xfrm>
            <a:off x="1056716" y="2062692"/>
            <a:ext cx="2116315" cy="1732059"/>
            <a:chOff x="1056716" y="2062692"/>
            <a:chExt cx="2116315" cy="1732059"/>
          </a:xfrm>
        </p:grpSpPr>
        <p:sp>
          <p:nvSpPr>
            <p:cNvPr id="15" name="Rectángulo 14"/>
            <p:cNvSpPr/>
            <p:nvPr/>
          </p:nvSpPr>
          <p:spPr>
            <a:xfrm>
              <a:off x="1056716" y="2779088"/>
              <a:ext cx="2116315" cy="1015663"/>
            </a:xfrm>
            <a:prstGeom prst="rect">
              <a:avLst/>
            </a:prstGeom>
            <a:solidFill>
              <a:srgbClr val="9C3F97"/>
            </a:solidFill>
          </p:spPr>
          <p:txBody>
            <a:bodyPr wrap="square">
              <a:spAutoFit/>
            </a:bodyPr>
            <a:lstStyle/>
            <a:p>
              <a:r>
                <a:rPr lang="es-ES_tradnl" sz="1200" dirty="0">
                  <a:solidFill>
                    <a:schemeClr val="bg1"/>
                  </a:solidFill>
                  <a:latin typeface="Arial"/>
                  <a:cs typeface="Arial"/>
                </a:rPr>
                <a:t>Cada 2-3 puntos es buena idea guardar los cambios realizados en la capa. Pulsar este botón y seguir añadiendo puntos</a:t>
              </a:r>
              <a:endParaRPr lang="es-ES" sz="1200" dirty="0">
                <a:solidFill>
                  <a:schemeClr val="bg1"/>
                </a:solidFill>
                <a:latin typeface="Arial"/>
                <a:cs typeface="Arial"/>
              </a:endParaRPr>
            </a:p>
          </p:txBody>
        </p:sp>
        <p:cxnSp>
          <p:nvCxnSpPr>
            <p:cNvPr id="16" name="Conector recto de flecha 15"/>
            <p:cNvCxnSpPr/>
            <p:nvPr/>
          </p:nvCxnSpPr>
          <p:spPr>
            <a:xfrm flipH="1" flipV="1">
              <a:off x="1477090" y="2062692"/>
              <a:ext cx="297220" cy="716396"/>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18" name="Agrupar 17"/>
          <p:cNvGrpSpPr/>
          <p:nvPr/>
        </p:nvGrpSpPr>
        <p:grpSpPr>
          <a:xfrm>
            <a:off x="791830" y="4847129"/>
            <a:ext cx="2116315" cy="1619012"/>
            <a:chOff x="1056716" y="1991073"/>
            <a:chExt cx="2116315" cy="1619012"/>
          </a:xfrm>
        </p:grpSpPr>
        <p:sp>
          <p:nvSpPr>
            <p:cNvPr id="19" name="Rectángulo 18"/>
            <p:cNvSpPr/>
            <p:nvPr/>
          </p:nvSpPr>
          <p:spPr>
            <a:xfrm>
              <a:off x="1056716" y="2779088"/>
              <a:ext cx="2116315" cy="830997"/>
            </a:xfrm>
            <a:prstGeom prst="rect">
              <a:avLst/>
            </a:prstGeom>
            <a:solidFill>
              <a:srgbClr val="9C3F97"/>
            </a:solidFill>
          </p:spPr>
          <p:txBody>
            <a:bodyPr wrap="square">
              <a:spAutoFit/>
            </a:bodyPr>
            <a:lstStyle/>
            <a:p>
              <a:r>
                <a:rPr lang="es-ES_tradnl" sz="1200" dirty="0">
                  <a:solidFill>
                    <a:schemeClr val="bg1"/>
                  </a:solidFill>
                  <a:latin typeface="Arial"/>
                  <a:cs typeface="Arial"/>
                </a:rPr>
                <a:t>1 Para que vaya bien debes asegurarte de que esta capa esté seleccionada aquí. Haz </a:t>
              </a:r>
              <a:r>
                <a:rPr lang="es-ES_tradnl" sz="1200" dirty="0" err="1">
                  <a:solidFill>
                    <a:schemeClr val="bg1"/>
                  </a:solidFill>
                  <a:latin typeface="Arial"/>
                  <a:cs typeface="Arial"/>
                </a:rPr>
                <a:t>click</a:t>
              </a:r>
              <a:r>
                <a:rPr lang="es-ES_tradnl" sz="1200" dirty="0">
                  <a:solidFill>
                    <a:schemeClr val="bg1"/>
                  </a:solidFill>
                  <a:latin typeface="Arial"/>
                  <a:cs typeface="Arial"/>
                </a:rPr>
                <a:t> sobre ella.</a:t>
              </a:r>
              <a:endParaRPr lang="es-ES" sz="1200" dirty="0">
                <a:solidFill>
                  <a:schemeClr val="bg1"/>
                </a:solidFill>
                <a:latin typeface="Arial"/>
                <a:cs typeface="Arial"/>
              </a:endParaRPr>
            </a:p>
          </p:txBody>
        </p:sp>
        <p:cxnSp>
          <p:nvCxnSpPr>
            <p:cNvPr id="20" name="Conector recto de flecha 19"/>
            <p:cNvCxnSpPr>
              <a:cxnSpLocks/>
            </p:cNvCxnSpPr>
            <p:nvPr/>
          </p:nvCxnSpPr>
          <p:spPr>
            <a:xfrm flipV="1">
              <a:off x="1774310" y="1991073"/>
              <a:ext cx="117075" cy="788015"/>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319873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8" grpId="0" animBg="1"/>
      <p:bldP spid="12" grpId="0" animBg="1"/>
      <p:bldP spid="13" grpId="0" animBg="1"/>
      <p:bldP spid="14"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descr="Screen Shot 2019-10-01 at 17.08.39.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3486" y="1382673"/>
            <a:ext cx="8191500" cy="4586327"/>
          </a:xfrm>
          <a:prstGeom prst="rect">
            <a:avLst/>
          </a:prstGeom>
        </p:spPr>
      </p:pic>
      <p:grpSp>
        <p:nvGrpSpPr>
          <p:cNvPr id="2" name="Agrupar 1"/>
          <p:cNvGrpSpPr/>
          <p:nvPr/>
        </p:nvGrpSpPr>
        <p:grpSpPr>
          <a:xfrm>
            <a:off x="385378" y="88422"/>
            <a:ext cx="671459" cy="671459"/>
            <a:chOff x="5581464" y="4190410"/>
            <a:chExt cx="250916" cy="250916"/>
          </a:xfrm>
        </p:grpSpPr>
        <p:sp>
          <p:nvSpPr>
            <p:cNvPr id="3" name="Elipse 2"/>
            <p:cNvSpPr/>
            <p:nvPr/>
          </p:nvSpPr>
          <p:spPr>
            <a:xfrm>
              <a:off x="5581464" y="4190410"/>
              <a:ext cx="250916" cy="250916"/>
            </a:xfrm>
            <a:prstGeom prst="ellipse">
              <a:avLst/>
            </a:prstGeom>
            <a:solidFill>
              <a:srgbClr val="9C3F9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sz="4400" dirty="0">
                <a:latin typeface="Arial"/>
                <a:cs typeface="Arial"/>
              </a:endParaRPr>
            </a:p>
          </p:txBody>
        </p:sp>
        <p:sp>
          <p:nvSpPr>
            <p:cNvPr id="4" name="CuadroTexto 3"/>
            <p:cNvSpPr txBox="1"/>
            <p:nvPr/>
          </p:nvSpPr>
          <p:spPr>
            <a:xfrm>
              <a:off x="5581510" y="4208146"/>
              <a:ext cx="250825" cy="207022"/>
            </a:xfrm>
            <a:prstGeom prst="rect">
              <a:avLst/>
            </a:prstGeom>
            <a:noFill/>
          </p:spPr>
          <p:txBody>
            <a:bodyPr wrap="square" lIns="0" tIns="0" rIns="0" bIns="0" rtlCol="0">
              <a:spAutoFit/>
            </a:bodyPr>
            <a:lstStyle/>
            <a:p>
              <a:pPr algn="ctr"/>
              <a:r>
                <a:rPr lang="es-ES" sz="3600" dirty="0">
                  <a:solidFill>
                    <a:schemeClr val="bg1"/>
                  </a:solidFill>
                  <a:latin typeface="Arial"/>
                  <a:cs typeface="Arial"/>
                </a:rPr>
                <a:t>2</a:t>
              </a:r>
            </a:p>
          </p:txBody>
        </p:sp>
      </p:grpSp>
      <p:sp>
        <p:nvSpPr>
          <p:cNvPr id="5" name="CuadroTexto 4"/>
          <p:cNvSpPr txBox="1"/>
          <p:nvPr/>
        </p:nvSpPr>
        <p:spPr>
          <a:xfrm>
            <a:off x="948166" y="239485"/>
            <a:ext cx="7898678" cy="369332"/>
          </a:xfrm>
          <a:prstGeom prst="rect">
            <a:avLst/>
          </a:prstGeom>
          <a:solidFill>
            <a:srgbClr val="9C3F97"/>
          </a:solidFill>
          <a:ln>
            <a:noFill/>
          </a:ln>
        </p:spPr>
        <p:txBody>
          <a:bodyPr wrap="square" rtlCol="0">
            <a:spAutoFit/>
          </a:bodyPr>
          <a:lstStyle/>
          <a:p>
            <a:r>
              <a:rPr lang="es-ES" b="1" dirty="0">
                <a:solidFill>
                  <a:srgbClr val="FFFFFF"/>
                </a:solidFill>
              </a:rPr>
              <a:t>Crear capa de puntos</a:t>
            </a:r>
          </a:p>
        </p:txBody>
      </p:sp>
      <p:sp>
        <p:nvSpPr>
          <p:cNvPr id="11" name="CuadroTexto 10"/>
          <p:cNvSpPr txBox="1"/>
          <p:nvPr/>
        </p:nvSpPr>
        <p:spPr>
          <a:xfrm>
            <a:off x="893891" y="750154"/>
            <a:ext cx="8195833" cy="400110"/>
          </a:xfrm>
          <a:prstGeom prst="rect">
            <a:avLst/>
          </a:prstGeom>
          <a:noFill/>
        </p:spPr>
        <p:txBody>
          <a:bodyPr wrap="square" rtlCol="0">
            <a:spAutoFit/>
          </a:bodyPr>
          <a:lstStyle/>
          <a:p>
            <a:r>
              <a:rPr lang="es-ES" sz="2000" dirty="0">
                <a:solidFill>
                  <a:srgbClr val="9C3F97"/>
                </a:solidFill>
              </a:rPr>
              <a:t>Cuando tengamos todos los puntos podemos visualizar la capa creada</a:t>
            </a:r>
            <a:endParaRPr lang="es-ES" sz="1400" dirty="0">
              <a:solidFill>
                <a:srgbClr val="9C3F97"/>
              </a:solidFill>
            </a:endParaRPr>
          </a:p>
        </p:txBody>
      </p:sp>
      <p:grpSp>
        <p:nvGrpSpPr>
          <p:cNvPr id="10" name="Agrupar 9"/>
          <p:cNvGrpSpPr/>
          <p:nvPr/>
        </p:nvGrpSpPr>
        <p:grpSpPr>
          <a:xfrm>
            <a:off x="948166" y="1886857"/>
            <a:ext cx="3560333" cy="1791851"/>
            <a:chOff x="948166" y="1886857"/>
            <a:chExt cx="3560333" cy="1791851"/>
          </a:xfrm>
        </p:grpSpPr>
        <p:sp>
          <p:nvSpPr>
            <p:cNvPr id="8" name="Rectángulo 7"/>
            <p:cNvSpPr/>
            <p:nvPr/>
          </p:nvSpPr>
          <p:spPr>
            <a:xfrm>
              <a:off x="2937906" y="2293713"/>
              <a:ext cx="1570593" cy="1384995"/>
            </a:xfrm>
            <a:prstGeom prst="rect">
              <a:avLst/>
            </a:prstGeom>
            <a:solidFill>
              <a:srgbClr val="9C3F97"/>
            </a:solidFill>
          </p:spPr>
          <p:txBody>
            <a:bodyPr wrap="square">
              <a:spAutoFit/>
            </a:bodyPr>
            <a:lstStyle/>
            <a:p>
              <a:r>
                <a:rPr lang="es-ES_tradnl" sz="1200" dirty="0">
                  <a:solidFill>
                    <a:schemeClr val="bg1"/>
                  </a:solidFill>
                  <a:latin typeface="Arial"/>
                  <a:cs typeface="Arial"/>
                </a:rPr>
                <a:t>Ya podemos parar la edición de la capa de puntos. Hacemos </a:t>
              </a:r>
              <a:r>
                <a:rPr lang="es-ES_tradnl" sz="1200" dirty="0" err="1">
                  <a:solidFill>
                    <a:schemeClr val="bg1"/>
                  </a:solidFill>
                  <a:latin typeface="Arial"/>
                  <a:cs typeface="Arial"/>
                </a:rPr>
                <a:t>click</a:t>
              </a:r>
              <a:r>
                <a:rPr lang="es-ES_tradnl" sz="1200" dirty="0">
                  <a:solidFill>
                    <a:schemeClr val="bg1"/>
                  </a:solidFill>
                  <a:latin typeface="Arial"/>
                  <a:cs typeface="Arial"/>
                </a:rPr>
                <a:t> aquí y, si nos pregunta, le decimos que guarde los cambios.</a:t>
              </a:r>
              <a:endParaRPr lang="es-ES" sz="1200" dirty="0">
                <a:solidFill>
                  <a:schemeClr val="bg1"/>
                </a:solidFill>
                <a:latin typeface="Arial"/>
                <a:cs typeface="Arial"/>
              </a:endParaRPr>
            </a:p>
          </p:txBody>
        </p:sp>
        <p:cxnSp>
          <p:nvCxnSpPr>
            <p:cNvPr id="9" name="Conector recto de flecha 8"/>
            <p:cNvCxnSpPr/>
            <p:nvPr/>
          </p:nvCxnSpPr>
          <p:spPr>
            <a:xfrm flipH="1" flipV="1">
              <a:off x="948166" y="1886857"/>
              <a:ext cx="1989740" cy="406856"/>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12" name="Agrupar 11"/>
          <p:cNvGrpSpPr/>
          <p:nvPr/>
        </p:nvGrpSpPr>
        <p:grpSpPr>
          <a:xfrm>
            <a:off x="5390382" y="1677997"/>
            <a:ext cx="2261837" cy="2038235"/>
            <a:chOff x="2937906" y="1271141"/>
            <a:chExt cx="2261837" cy="2038235"/>
          </a:xfrm>
        </p:grpSpPr>
        <p:sp>
          <p:nvSpPr>
            <p:cNvPr id="13" name="Rectángulo 12"/>
            <p:cNvSpPr/>
            <p:nvPr/>
          </p:nvSpPr>
          <p:spPr>
            <a:xfrm>
              <a:off x="2937906" y="2293713"/>
              <a:ext cx="2261837" cy="1015663"/>
            </a:xfrm>
            <a:prstGeom prst="rect">
              <a:avLst/>
            </a:prstGeom>
            <a:solidFill>
              <a:srgbClr val="9C3F97"/>
            </a:solidFill>
          </p:spPr>
          <p:txBody>
            <a:bodyPr wrap="square">
              <a:spAutoFit/>
            </a:bodyPr>
            <a:lstStyle/>
            <a:p>
              <a:r>
                <a:rPr lang="es-ES_tradnl" sz="1200" dirty="0">
                  <a:solidFill>
                    <a:schemeClr val="bg1"/>
                  </a:solidFill>
                  <a:latin typeface="Arial"/>
                  <a:cs typeface="Arial"/>
                </a:rPr>
                <a:t>También podemos ver la tabla de atributos de la capa haciendo </a:t>
              </a:r>
              <a:r>
                <a:rPr lang="es-ES_tradnl" sz="1200" dirty="0" err="1">
                  <a:solidFill>
                    <a:schemeClr val="bg1"/>
                  </a:solidFill>
                  <a:latin typeface="Arial"/>
                  <a:cs typeface="Arial"/>
                </a:rPr>
                <a:t>click</a:t>
              </a:r>
              <a:r>
                <a:rPr lang="es-ES_tradnl" sz="1200" dirty="0">
                  <a:solidFill>
                    <a:schemeClr val="bg1"/>
                  </a:solidFill>
                  <a:latin typeface="Arial"/>
                  <a:cs typeface="Arial"/>
                </a:rPr>
                <a:t> aquí si previamente tenemos seleccionada la capa “puntos”</a:t>
              </a:r>
              <a:endParaRPr lang="es-ES" sz="1200" dirty="0">
                <a:solidFill>
                  <a:schemeClr val="bg1"/>
                </a:solidFill>
                <a:latin typeface="Arial"/>
                <a:cs typeface="Arial"/>
              </a:endParaRPr>
            </a:p>
          </p:txBody>
        </p:sp>
        <p:cxnSp>
          <p:nvCxnSpPr>
            <p:cNvPr id="14" name="Conector recto de flecha 13"/>
            <p:cNvCxnSpPr/>
            <p:nvPr/>
          </p:nvCxnSpPr>
          <p:spPr>
            <a:xfrm flipH="1" flipV="1">
              <a:off x="3703008" y="1271141"/>
              <a:ext cx="64893" cy="1022572"/>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19" name="Agrupar 18"/>
          <p:cNvGrpSpPr/>
          <p:nvPr/>
        </p:nvGrpSpPr>
        <p:grpSpPr>
          <a:xfrm>
            <a:off x="3810188" y="3967859"/>
            <a:ext cx="3665950" cy="2797433"/>
            <a:chOff x="3810188" y="3967859"/>
            <a:chExt cx="3665950" cy="2797433"/>
          </a:xfrm>
        </p:grpSpPr>
        <p:pic>
          <p:nvPicPr>
            <p:cNvPr id="16" name="Imagen 15" descr="Screen Shot 2019-10-01 at 17.11.28.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188" y="3967859"/>
              <a:ext cx="3665950" cy="2797433"/>
            </a:xfrm>
            <a:prstGeom prst="rect">
              <a:avLst/>
            </a:prstGeom>
          </p:spPr>
        </p:pic>
        <p:sp>
          <p:nvSpPr>
            <p:cNvPr id="18" name="Rectángulo 17"/>
            <p:cNvSpPr/>
            <p:nvPr/>
          </p:nvSpPr>
          <p:spPr>
            <a:xfrm>
              <a:off x="4817069" y="4812398"/>
              <a:ext cx="1886718" cy="1384995"/>
            </a:xfrm>
            <a:prstGeom prst="rect">
              <a:avLst/>
            </a:prstGeom>
            <a:solidFill>
              <a:srgbClr val="9C3F97"/>
            </a:solidFill>
          </p:spPr>
          <p:txBody>
            <a:bodyPr wrap="square">
              <a:spAutoFit/>
            </a:bodyPr>
            <a:lstStyle/>
            <a:p>
              <a:r>
                <a:rPr lang="es-ES_tradnl" sz="1200" dirty="0">
                  <a:solidFill>
                    <a:schemeClr val="bg1"/>
                  </a:solidFill>
                  <a:latin typeface="Arial"/>
                  <a:cs typeface="Arial"/>
                </a:rPr>
                <a:t>La tabla debe de contener al menos 65 puntos (5 por bioma). Cada punto está asociado con el bioma sobre el que se encuentra</a:t>
              </a:r>
              <a:endParaRPr lang="es-ES" sz="1200" dirty="0">
                <a:solidFill>
                  <a:schemeClr val="bg1"/>
                </a:solidFill>
                <a:latin typeface="Arial"/>
                <a:cs typeface="Arial"/>
              </a:endParaRPr>
            </a:p>
          </p:txBody>
        </p:sp>
      </p:grpSp>
    </p:spTree>
    <p:extLst>
      <p:ext uri="{BB962C8B-B14F-4D97-AF65-F5344CB8AC3E}">
        <p14:creationId xmlns:p14="http://schemas.microsoft.com/office/powerpoint/2010/main" val="3144191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Agrupar 1"/>
          <p:cNvGrpSpPr/>
          <p:nvPr/>
        </p:nvGrpSpPr>
        <p:grpSpPr>
          <a:xfrm>
            <a:off x="385378" y="88422"/>
            <a:ext cx="671459" cy="671459"/>
            <a:chOff x="5581464" y="4190410"/>
            <a:chExt cx="250916" cy="250916"/>
          </a:xfrm>
        </p:grpSpPr>
        <p:sp>
          <p:nvSpPr>
            <p:cNvPr id="3" name="Elipse 2"/>
            <p:cNvSpPr/>
            <p:nvPr/>
          </p:nvSpPr>
          <p:spPr>
            <a:xfrm>
              <a:off x="5581464" y="4190410"/>
              <a:ext cx="250916" cy="250916"/>
            </a:xfrm>
            <a:prstGeom prst="ellipse">
              <a:avLst/>
            </a:prstGeom>
            <a:solidFill>
              <a:srgbClr val="9C3F9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sz="4400" dirty="0">
                <a:latin typeface="Arial"/>
                <a:cs typeface="Arial"/>
              </a:endParaRPr>
            </a:p>
          </p:txBody>
        </p:sp>
        <p:sp>
          <p:nvSpPr>
            <p:cNvPr id="4" name="CuadroTexto 3"/>
            <p:cNvSpPr txBox="1"/>
            <p:nvPr/>
          </p:nvSpPr>
          <p:spPr>
            <a:xfrm>
              <a:off x="5581510" y="4208146"/>
              <a:ext cx="250825" cy="207022"/>
            </a:xfrm>
            <a:prstGeom prst="rect">
              <a:avLst/>
            </a:prstGeom>
            <a:noFill/>
          </p:spPr>
          <p:txBody>
            <a:bodyPr wrap="square" lIns="0" tIns="0" rIns="0" bIns="0" rtlCol="0">
              <a:spAutoFit/>
            </a:bodyPr>
            <a:lstStyle/>
            <a:p>
              <a:pPr algn="ctr"/>
              <a:r>
                <a:rPr lang="es-ES" sz="3600" dirty="0">
                  <a:solidFill>
                    <a:schemeClr val="bg1"/>
                  </a:solidFill>
                  <a:latin typeface="Arial"/>
                  <a:cs typeface="Arial"/>
                </a:rPr>
                <a:t>3</a:t>
              </a:r>
            </a:p>
          </p:txBody>
        </p:sp>
      </p:grpSp>
      <p:sp>
        <p:nvSpPr>
          <p:cNvPr id="5" name="CuadroTexto 4"/>
          <p:cNvSpPr txBox="1"/>
          <p:nvPr/>
        </p:nvSpPr>
        <p:spPr>
          <a:xfrm>
            <a:off x="948166" y="239485"/>
            <a:ext cx="7898678" cy="369332"/>
          </a:xfrm>
          <a:prstGeom prst="rect">
            <a:avLst/>
          </a:prstGeom>
          <a:solidFill>
            <a:srgbClr val="9C3F97"/>
          </a:solidFill>
          <a:ln>
            <a:noFill/>
          </a:ln>
        </p:spPr>
        <p:txBody>
          <a:bodyPr wrap="square" rtlCol="0">
            <a:spAutoFit/>
          </a:bodyPr>
          <a:lstStyle/>
          <a:p>
            <a:r>
              <a:rPr lang="es-ES" b="1" dirty="0">
                <a:solidFill>
                  <a:srgbClr val="FFFFFF"/>
                </a:solidFill>
              </a:rPr>
              <a:t>Asignar valores de clima a cada punto</a:t>
            </a:r>
          </a:p>
        </p:txBody>
      </p:sp>
      <p:sp>
        <p:nvSpPr>
          <p:cNvPr id="11" name="CuadroTexto 10"/>
          <p:cNvSpPr txBox="1"/>
          <p:nvPr/>
        </p:nvSpPr>
        <p:spPr>
          <a:xfrm>
            <a:off x="893891" y="768296"/>
            <a:ext cx="8195833" cy="707886"/>
          </a:xfrm>
          <a:prstGeom prst="rect">
            <a:avLst/>
          </a:prstGeom>
          <a:noFill/>
        </p:spPr>
        <p:txBody>
          <a:bodyPr wrap="square" rtlCol="0">
            <a:spAutoFit/>
          </a:bodyPr>
          <a:lstStyle/>
          <a:p>
            <a:r>
              <a:rPr lang="es-ES" sz="2000" dirty="0">
                <a:solidFill>
                  <a:srgbClr val="9C3F97"/>
                </a:solidFill>
              </a:rPr>
              <a:t>Ahora vamos a decirle al SIG que asigne a cada punto los valores de clima del lugar en el que se encuentra</a:t>
            </a:r>
            <a:endParaRPr lang="es-ES" sz="1400" dirty="0">
              <a:solidFill>
                <a:srgbClr val="9C3F97"/>
              </a:solidFill>
            </a:endParaRPr>
          </a:p>
        </p:txBody>
      </p:sp>
      <p:sp>
        <p:nvSpPr>
          <p:cNvPr id="17" name="CuadroTexto 16"/>
          <p:cNvSpPr txBox="1"/>
          <p:nvPr/>
        </p:nvSpPr>
        <p:spPr>
          <a:xfrm>
            <a:off x="893891" y="1628800"/>
            <a:ext cx="8195833" cy="1015663"/>
          </a:xfrm>
          <a:prstGeom prst="rect">
            <a:avLst/>
          </a:prstGeom>
          <a:noFill/>
        </p:spPr>
        <p:txBody>
          <a:bodyPr wrap="square" rtlCol="0">
            <a:spAutoFit/>
          </a:bodyPr>
          <a:lstStyle/>
          <a:p>
            <a:r>
              <a:rPr lang="es-ES" sz="2000" dirty="0">
                <a:solidFill>
                  <a:srgbClr val="9C3F97"/>
                </a:solidFill>
              </a:rPr>
              <a:t>Para ello debemos de instalar un “</a:t>
            </a:r>
            <a:r>
              <a:rPr lang="es-ES" sz="2000" dirty="0" err="1">
                <a:solidFill>
                  <a:srgbClr val="9C3F97"/>
                </a:solidFill>
              </a:rPr>
              <a:t>plugin</a:t>
            </a:r>
            <a:r>
              <a:rPr lang="es-ES" sz="2000" dirty="0">
                <a:solidFill>
                  <a:srgbClr val="9C3F97"/>
                </a:solidFill>
              </a:rPr>
              <a:t>” que es una extensión de QGIS que contiene una serie de funciones específicas. Para ello vamos al menú “complementos” y seleccionamos “administrar e instalar complementos”</a:t>
            </a:r>
            <a:endParaRPr lang="es-ES" sz="1400" dirty="0">
              <a:solidFill>
                <a:srgbClr val="9C3F97"/>
              </a:solidFill>
            </a:endParaRPr>
          </a:p>
        </p:txBody>
      </p:sp>
      <p:pic>
        <p:nvPicPr>
          <p:cNvPr id="7" name="Imagen 6" descr="Screen Shot 2019-10-01 at 18.00.15.png"/>
          <p:cNvPicPr>
            <a:picLocks noChangeAspect="1"/>
          </p:cNvPicPr>
          <p:nvPr/>
        </p:nvPicPr>
        <p:blipFill rotWithShape="1">
          <a:blip r:embed="rId2">
            <a:extLst>
              <a:ext uri="{28A0092B-C50C-407E-A947-70E740481C1C}">
                <a14:useLocalDpi xmlns:a14="http://schemas.microsoft.com/office/drawing/2010/main" val="0"/>
              </a:ext>
            </a:extLst>
          </a:blip>
          <a:srcRect t="7301" r="59127" b="79366"/>
          <a:stretch/>
        </p:blipFill>
        <p:spPr>
          <a:xfrm>
            <a:off x="517072" y="2930070"/>
            <a:ext cx="3147785" cy="641781"/>
          </a:xfrm>
          <a:prstGeom prst="rect">
            <a:avLst/>
          </a:prstGeom>
        </p:spPr>
      </p:pic>
      <p:pic>
        <p:nvPicPr>
          <p:cNvPr id="15" name="Imagen 14" descr="Screen Shot 2019-10-01 at 18.03.0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73500" y="2730499"/>
            <a:ext cx="5090441" cy="3938360"/>
          </a:xfrm>
          <a:prstGeom prst="rect">
            <a:avLst/>
          </a:prstGeom>
        </p:spPr>
      </p:pic>
      <p:grpSp>
        <p:nvGrpSpPr>
          <p:cNvPr id="20" name="Agrupar 19"/>
          <p:cNvGrpSpPr/>
          <p:nvPr/>
        </p:nvGrpSpPr>
        <p:grpSpPr>
          <a:xfrm>
            <a:off x="3099377" y="3057072"/>
            <a:ext cx="2261837" cy="2927658"/>
            <a:chOff x="4425620" y="373287"/>
            <a:chExt cx="2261837" cy="2927658"/>
          </a:xfrm>
        </p:grpSpPr>
        <p:sp>
          <p:nvSpPr>
            <p:cNvPr id="21" name="Rectángulo 20"/>
            <p:cNvSpPr/>
            <p:nvPr/>
          </p:nvSpPr>
          <p:spPr>
            <a:xfrm>
              <a:off x="4425620" y="1731285"/>
              <a:ext cx="2261837" cy="1569660"/>
            </a:xfrm>
            <a:prstGeom prst="rect">
              <a:avLst/>
            </a:prstGeom>
            <a:solidFill>
              <a:srgbClr val="9C3F97"/>
            </a:solidFill>
          </p:spPr>
          <p:txBody>
            <a:bodyPr wrap="square">
              <a:spAutoFit/>
            </a:bodyPr>
            <a:lstStyle/>
            <a:p>
              <a:r>
                <a:rPr lang="es-ES_tradnl" sz="1200" dirty="0">
                  <a:solidFill>
                    <a:schemeClr val="bg1"/>
                  </a:solidFill>
                  <a:latin typeface="Arial"/>
                  <a:cs typeface="Arial"/>
                </a:rPr>
                <a:t>Buscamos “</a:t>
              </a:r>
              <a:r>
                <a:rPr lang="es-ES_tradnl" sz="1200" dirty="0" err="1">
                  <a:solidFill>
                    <a:schemeClr val="bg1"/>
                  </a:solidFill>
                  <a:latin typeface="Arial"/>
                  <a:cs typeface="Arial"/>
                </a:rPr>
                <a:t>point</a:t>
              </a:r>
              <a:r>
                <a:rPr lang="es-ES_tradnl" sz="1200" dirty="0">
                  <a:solidFill>
                    <a:schemeClr val="bg1"/>
                  </a:solidFill>
                  <a:latin typeface="Arial"/>
                  <a:cs typeface="Arial"/>
                </a:rPr>
                <a:t> </a:t>
              </a:r>
              <a:r>
                <a:rPr lang="es-ES_tradnl" sz="1200" dirty="0" err="1">
                  <a:solidFill>
                    <a:schemeClr val="bg1"/>
                  </a:solidFill>
                  <a:latin typeface="Arial"/>
                  <a:cs typeface="Arial"/>
                </a:rPr>
                <a:t>sampling</a:t>
              </a:r>
              <a:r>
                <a:rPr lang="es-ES_tradnl" sz="1200" dirty="0">
                  <a:solidFill>
                    <a:schemeClr val="bg1"/>
                  </a:solidFill>
                  <a:latin typeface="Arial"/>
                  <a:cs typeface="Arial"/>
                </a:rPr>
                <a:t> </a:t>
              </a:r>
              <a:r>
                <a:rPr lang="es-ES_tradnl" sz="1200" dirty="0" err="1">
                  <a:solidFill>
                    <a:schemeClr val="bg1"/>
                  </a:solidFill>
                  <a:latin typeface="Arial"/>
                  <a:cs typeface="Arial"/>
                </a:rPr>
                <a:t>tool</a:t>
              </a:r>
              <a:r>
                <a:rPr lang="es-ES_tradnl" sz="1200" dirty="0">
                  <a:solidFill>
                    <a:schemeClr val="bg1"/>
                  </a:solidFill>
                  <a:latin typeface="Arial"/>
                  <a:cs typeface="Arial"/>
                </a:rPr>
                <a:t>” y leemos la descripción de esta herramienta. Vemos que permite asignar valores de varios </a:t>
              </a:r>
              <a:r>
                <a:rPr lang="es-ES_tradnl" sz="1200" dirty="0" err="1">
                  <a:solidFill>
                    <a:schemeClr val="bg1"/>
                  </a:solidFill>
                  <a:latin typeface="Arial"/>
                  <a:cs typeface="Arial"/>
                </a:rPr>
                <a:t>raster</a:t>
              </a:r>
              <a:r>
                <a:rPr lang="es-ES_tradnl" sz="1200" dirty="0">
                  <a:solidFill>
                    <a:schemeClr val="bg1"/>
                  </a:solidFill>
                  <a:latin typeface="Arial"/>
                  <a:cs typeface="Arial"/>
                </a:rPr>
                <a:t> a una capa de puntos. Luego seleccionamos instalar complemento en el botón de abajo</a:t>
              </a:r>
              <a:endParaRPr lang="es-ES" sz="1200" dirty="0">
                <a:solidFill>
                  <a:schemeClr val="bg1"/>
                </a:solidFill>
                <a:latin typeface="Arial"/>
                <a:cs typeface="Arial"/>
              </a:endParaRPr>
            </a:p>
          </p:txBody>
        </p:sp>
        <p:cxnSp>
          <p:nvCxnSpPr>
            <p:cNvPr id="22" name="Conector recto de flecha 21"/>
            <p:cNvCxnSpPr/>
            <p:nvPr/>
          </p:nvCxnSpPr>
          <p:spPr>
            <a:xfrm flipV="1">
              <a:off x="5898243" y="373287"/>
              <a:ext cx="789214" cy="1357998"/>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474364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 name="Imagen 81" descr="Screen Shot 2019-09-28 at 16.23.2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4263" y="1475308"/>
            <a:ext cx="4357876" cy="2454605"/>
          </a:xfrm>
          <a:prstGeom prst="rect">
            <a:avLst/>
          </a:prstGeom>
          <a:ln>
            <a:solidFill>
              <a:srgbClr val="7F7F7F"/>
            </a:solidFill>
          </a:ln>
        </p:spPr>
      </p:pic>
      <p:sp>
        <p:nvSpPr>
          <p:cNvPr id="83" name="Llamada ovalada 82"/>
          <p:cNvSpPr/>
          <p:nvPr/>
        </p:nvSpPr>
        <p:spPr>
          <a:xfrm>
            <a:off x="340687" y="5032295"/>
            <a:ext cx="2353961" cy="1415766"/>
          </a:xfrm>
          <a:prstGeom prst="wedgeEllipseCallout">
            <a:avLst>
              <a:gd name="adj1" fmla="val -43812"/>
              <a:gd name="adj2" fmla="val 80383"/>
            </a:avLst>
          </a:prstGeom>
          <a:solidFill>
            <a:schemeClr val="bg1"/>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s-ES" sz="1700" dirty="0">
                <a:solidFill>
                  <a:schemeClr val="accent6">
                    <a:lumMod val="75000"/>
                  </a:schemeClr>
                </a:solidFill>
                <a:latin typeface="Arial"/>
                <a:cs typeface="Arial"/>
              </a:rPr>
              <a:t>Por un lado constataremos que lo visto en teoría es cierto</a:t>
            </a:r>
          </a:p>
        </p:txBody>
      </p:sp>
      <p:grpSp>
        <p:nvGrpSpPr>
          <p:cNvPr id="6" name="Agrupar 5"/>
          <p:cNvGrpSpPr/>
          <p:nvPr/>
        </p:nvGrpSpPr>
        <p:grpSpPr>
          <a:xfrm>
            <a:off x="4864022" y="1475308"/>
            <a:ext cx="3902429" cy="3029794"/>
            <a:chOff x="4864022" y="1475308"/>
            <a:chExt cx="3902429" cy="3029794"/>
          </a:xfrm>
        </p:grpSpPr>
        <p:pic>
          <p:nvPicPr>
            <p:cNvPr id="4" name="Imagen 3" descr="Macintosh HD:Users:fjbonet:Desktop:Screen Shot 2019-09-11 at 19.20.16.png"/>
            <p:cNvPicPr/>
            <p:nvPr/>
          </p:nvPicPr>
          <p:blipFill>
            <a:blip r:embed="rId3">
              <a:extLst>
                <a:ext uri="{28A0092B-C50C-407E-A947-70E740481C1C}">
                  <a14:useLocalDpi xmlns:a14="http://schemas.microsoft.com/office/drawing/2010/main" val="0"/>
                </a:ext>
              </a:extLst>
            </a:blip>
            <a:srcRect/>
            <a:stretch>
              <a:fillRect/>
            </a:stretch>
          </p:blipFill>
          <p:spPr bwMode="auto">
            <a:xfrm>
              <a:off x="5405406" y="1475308"/>
              <a:ext cx="3361045" cy="3029794"/>
            </a:xfrm>
            <a:prstGeom prst="rect">
              <a:avLst/>
            </a:prstGeom>
            <a:ln>
              <a:solidFill>
                <a:srgbClr val="7F7F7F"/>
              </a:solidFill>
            </a:ln>
          </p:spPr>
        </p:pic>
        <p:cxnSp>
          <p:nvCxnSpPr>
            <p:cNvPr id="3" name="Conector recto de flecha 2"/>
            <p:cNvCxnSpPr/>
            <p:nvPr/>
          </p:nvCxnSpPr>
          <p:spPr>
            <a:xfrm>
              <a:off x="4864022" y="2719836"/>
              <a:ext cx="517424" cy="0"/>
            </a:xfrm>
            <a:prstGeom prst="straightConnector1">
              <a:avLst/>
            </a:prstGeom>
            <a:ln w="44450" cmpd="sng">
              <a:solidFill>
                <a:schemeClr val="accent6">
                  <a:lumMod val="75000"/>
                </a:schemeClr>
              </a:solidFill>
              <a:headEnd type="none"/>
              <a:tailEnd type="triangle" w="lg" len="med"/>
            </a:ln>
          </p:spPr>
          <p:style>
            <a:lnRef idx="2">
              <a:schemeClr val="accent1"/>
            </a:lnRef>
            <a:fillRef idx="0">
              <a:schemeClr val="accent1"/>
            </a:fillRef>
            <a:effectRef idx="1">
              <a:schemeClr val="accent1"/>
            </a:effectRef>
            <a:fontRef idx="minor">
              <a:schemeClr val="tx1"/>
            </a:fontRef>
          </p:style>
        </p:cxnSp>
      </p:grpSp>
      <p:grpSp>
        <p:nvGrpSpPr>
          <p:cNvPr id="28" name="Agrupar 27"/>
          <p:cNvGrpSpPr/>
          <p:nvPr/>
        </p:nvGrpSpPr>
        <p:grpSpPr>
          <a:xfrm>
            <a:off x="859355" y="1545616"/>
            <a:ext cx="3720701" cy="828416"/>
            <a:chOff x="859355" y="1545616"/>
            <a:chExt cx="3720701" cy="828416"/>
          </a:xfrm>
        </p:grpSpPr>
        <p:grpSp>
          <p:nvGrpSpPr>
            <p:cNvPr id="9" name="Agrupar 8"/>
            <p:cNvGrpSpPr/>
            <p:nvPr/>
          </p:nvGrpSpPr>
          <p:grpSpPr>
            <a:xfrm>
              <a:off x="859355" y="1727196"/>
              <a:ext cx="753534" cy="423336"/>
              <a:chOff x="859355" y="1727196"/>
              <a:chExt cx="753534" cy="423336"/>
            </a:xfrm>
          </p:grpSpPr>
          <p:sp>
            <p:nvSpPr>
              <p:cNvPr id="2" name="CuadroTexto 1"/>
              <p:cNvSpPr txBox="1"/>
              <p:nvPr/>
            </p:nvSpPr>
            <p:spPr>
              <a:xfrm>
                <a:off x="859355" y="1727196"/>
                <a:ext cx="753534" cy="215444"/>
              </a:xfrm>
              <a:prstGeom prst="rect">
                <a:avLst/>
              </a:prstGeom>
              <a:noFill/>
            </p:spPr>
            <p:txBody>
              <a:bodyPr wrap="square" rtlCol="0">
                <a:spAutoFit/>
              </a:bodyPr>
              <a:lstStyle/>
              <a:p>
                <a:pPr algn="ctr"/>
                <a:r>
                  <a:rPr lang="es-ES" sz="800" b="1" dirty="0">
                    <a:latin typeface="Arial"/>
                    <a:cs typeface="Arial"/>
                  </a:rPr>
                  <a:t>P1:(T1, P1)</a:t>
                </a:r>
              </a:p>
            </p:txBody>
          </p:sp>
          <p:cxnSp>
            <p:nvCxnSpPr>
              <p:cNvPr id="8" name="Conector recto 7"/>
              <p:cNvCxnSpPr/>
              <p:nvPr/>
            </p:nvCxnSpPr>
            <p:spPr>
              <a:xfrm>
                <a:off x="1236122" y="1908776"/>
                <a:ext cx="0" cy="241756"/>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0" name="Agrupar 9"/>
            <p:cNvGrpSpPr/>
            <p:nvPr/>
          </p:nvGrpSpPr>
          <p:grpSpPr>
            <a:xfrm>
              <a:off x="2518172" y="1545616"/>
              <a:ext cx="753534" cy="423336"/>
              <a:chOff x="2518172" y="1545616"/>
              <a:chExt cx="753534" cy="423336"/>
            </a:xfrm>
          </p:grpSpPr>
          <p:sp>
            <p:nvSpPr>
              <p:cNvPr id="11" name="CuadroTexto 10"/>
              <p:cNvSpPr txBox="1"/>
              <p:nvPr/>
            </p:nvSpPr>
            <p:spPr>
              <a:xfrm>
                <a:off x="2518172" y="1545616"/>
                <a:ext cx="753534" cy="215444"/>
              </a:xfrm>
              <a:prstGeom prst="rect">
                <a:avLst/>
              </a:prstGeom>
              <a:noFill/>
            </p:spPr>
            <p:txBody>
              <a:bodyPr wrap="square" rtlCol="0">
                <a:spAutoFit/>
              </a:bodyPr>
              <a:lstStyle/>
              <a:p>
                <a:pPr algn="ctr"/>
                <a:r>
                  <a:rPr lang="es-ES" sz="800" b="1" dirty="0">
                    <a:latin typeface="Arial"/>
                    <a:cs typeface="Arial"/>
                  </a:rPr>
                  <a:t>P2:(T2, P2)</a:t>
                </a:r>
              </a:p>
            </p:txBody>
          </p:sp>
          <p:cxnSp>
            <p:nvCxnSpPr>
              <p:cNvPr id="12" name="Conector recto 11"/>
              <p:cNvCxnSpPr/>
              <p:nvPr/>
            </p:nvCxnSpPr>
            <p:spPr>
              <a:xfrm>
                <a:off x="2894939" y="1727196"/>
                <a:ext cx="0" cy="241756"/>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5" name="Agrupar 14"/>
            <p:cNvGrpSpPr/>
            <p:nvPr/>
          </p:nvGrpSpPr>
          <p:grpSpPr>
            <a:xfrm>
              <a:off x="3826522" y="1950696"/>
              <a:ext cx="753534" cy="423336"/>
              <a:chOff x="3826522" y="1950696"/>
              <a:chExt cx="753534" cy="423336"/>
            </a:xfrm>
          </p:grpSpPr>
          <p:sp>
            <p:nvSpPr>
              <p:cNvPr id="13" name="CuadroTexto 12"/>
              <p:cNvSpPr txBox="1"/>
              <p:nvPr/>
            </p:nvSpPr>
            <p:spPr>
              <a:xfrm>
                <a:off x="3826522" y="1950696"/>
                <a:ext cx="753534" cy="215444"/>
              </a:xfrm>
              <a:prstGeom prst="rect">
                <a:avLst/>
              </a:prstGeom>
              <a:noFill/>
            </p:spPr>
            <p:txBody>
              <a:bodyPr wrap="square" rtlCol="0">
                <a:spAutoFit/>
              </a:bodyPr>
              <a:lstStyle/>
              <a:p>
                <a:pPr algn="ctr"/>
                <a:r>
                  <a:rPr lang="es-ES" sz="800" b="1" dirty="0">
                    <a:latin typeface="Arial"/>
                    <a:cs typeface="Arial"/>
                  </a:rPr>
                  <a:t>P3:(T3, P3)</a:t>
                </a:r>
              </a:p>
            </p:txBody>
          </p:sp>
          <p:cxnSp>
            <p:nvCxnSpPr>
              <p:cNvPr id="14" name="Conector recto 13"/>
              <p:cNvCxnSpPr/>
              <p:nvPr/>
            </p:nvCxnSpPr>
            <p:spPr>
              <a:xfrm>
                <a:off x="4203289" y="2132276"/>
                <a:ext cx="0" cy="241756"/>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grpSp>
        <p:nvGrpSpPr>
          <p:cNvPr id="25" name="Agrupar 24"/>
          <p:cNvGrpSpPr/>
          <p:nvPr/>
        </p:nvGrpSpPr>
        <p:grpSpPr>
          <a:xfrm>
            <a:off x="6571033" y="3102767"/>
            <a:ext cx="909332" cy="868952"/>
            <a:chOff x="6571033" y="3102767"/>
            <a:chExt cx="909332" cy="868952"/>
          </a:xfrm>
        </p:grpSpPr>
        <p:sp>
          <p:nvSpPr>
            <p:cNvPr id="16" name="Elipse 15"/>
            <p:cNvSpPr/>
            <p:nvPr/>
          </p:nvSpPr>
          <p:spPr>
            <a:xfrm>
              <a:off x="6934200" y="3321050"/>
              <a:ext cx="45719" cy="45719"/>
            </a:xfrm>
            <a:prstGeom prst="ellipse">
              <a:avLst/>
            </a:prstGeom>
            <a:solidFill>
              <a:schemeClr val="tx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19" name="Elipse 18"/>
            <p:cNvSpPr/>
            <p:nvPr/>
          </p:nvSpPr>
          <p:spPr>
            <a:xfrm>
              <a:off x="6715125" y="3813175"/>
              <a:ext cx="45719" cy="45719"/>
            </a:xfrm>
            <a:prstGeom prst="ellipse">
              <a:avLst/>
            </a:prstGeom>
            <a:solidFill>
              <a:schemeClr val="tx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20" name="Elipse 19"/>
            <p:cNvSpPr/>
            <p:nvPr/>
          </p:nvSpPr>
          <p:spPr>
            <a:xfrm>
              <a:off x="6979919" y="3496309"/>
              <a:ext cx="45719" cy="45719"/>
            </a:xfrm>
            <a:prstGeom prst="ellipse">
              <a:avLst/>
            </a:prstGeom>
            <a:solidFill>
              <a:schemeClr val="tx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17" name="CuadroTexto 16"/>
            <p:cNvSpPr txBox="1"/>
            <p:nvPr/>
          </p:nvSpPr>
          <p:spPr>
            <a:xfrm>
              <a:off x="6571033" y="3102767"/>
              <a:ext cx="341522" cy="246221"/>
            </a:xfrm>
            <a:prstGeom prst="rect">
              <a:avLst/>
            </a:prstGeom>
            <a:noFill/>
          </p:spPr>
          <p:txBody>
            <a:bodyPr wrap="none" rtlCol="0">
              <a:spAutoFit/>
            </a:bodyPr>
            <a:lstStyle/>
            <a:p>
              <a:r>
                <a:rPr lang="es-ES" sz="1000" b="1" dirty="0">
                  <a:latin typeface="Arial"/>
                  <a:cs typeface="Arial"/>
                </a:rPr>
                <a:t>P1</a:t>
              </a:r>
            </a:p>
          </p:txBody>
        </p:sp>
        <p:cxnSp>
          <p:nvCxnSpPr>
            <p:cNvPr id="21" name="Conector recto 20"/>
            <p:cNvCxnSpPr>
              <a:endCxn id="16" idx="1"/>
            </p:cNvCxnSpPr>
            <p:nvPr/>
          </p:nvCxnSpPr>
          <p:spPr>
            <a:xfrm>
              <a:off x="6816725" y="3251200"/>
              <a:ext cx="124170" cy="765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26" name="CuadroTexto 25"/>
            <p:cNvSpPr txBox="1"/>
            <p:nvPr/>
          </p:nvSpPr>
          <p:spPr>
            <a:xfrm>
              <a:off x="7138843" y="3416301"/>
              <a:ext cx="341522" cy="246221"/>
            </a:xfrm>
            <a:prstGeom prst="rect">
              <a:avLst/>
            </a:prstGeom>
            <a:noFill/>
          </p:spPr>
          <p:txBody>
            <a:bodyPr wrap="none" rtlCol="0">
              <a:spAutoFit/>
            </a:bodyPr>
            <a:lstStyle/>
            <a:p>
              <a:r>
                <a:rPr lang="es-ES" sz="1000" b="1" dirty="0">
                  <a:latin typeface="Arial"/>
                  <a:cs typeface="Arial"/>
                </a:rPr>
                <a:t>P2</a:t>
              </a:r>
            </a:p>
          </p:txBody>
        </p:sp>
        <p:cxnSp>
          <p:nvCxnSpPr>
            <p:cNvPr id="27" name="Conector recto 26"/>
            <p:cNvCxnSpPr/>
            <p:nvPr/>
          </p:nvCxnSpPr>
          <p:spPr>
            <a:xfrm>
              <a:off x="7030195" y="3526461"/>
              <a:ext cx="179172" cy="15567"/>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29" name="CuadroTexto 28"/>
            <p:cNvSpPr txBox="1"/>
            <p:nvPr/>
          </p:nvSpPr>
          <p:spPr>
            <a:xfrm>
              <a:off x="6876256" y="3725498"/>
              <a:ext cx="341522" cy="246221"/>
            </a:xfrm>
            <a:prstGeom prst="rect">
              <a:avLst/>
            </a:prstGeom>
            <a:noFill/>
          </p:spPr>
          <p:txBody>
            <a:bodyPr wrap="none" rtlCol="0">
              <a:spAutoFit/>
            </a:bodyPr>
            <a:lstStyle/>
            <a:p>
              <a:r>
                <a:rPr lang="es-ES" sz="1000" b="1" dirty="0">
                  <a:latin typeface="Arial"/>
                  <a:cs typeface="Arial"/>
                </a:rPr>
                <a:t>P3</a:t>
              </a:r>
            </a:p>
          </p:txBody>
        </p:sp>
        <p:cxnSp>
          <p:nvCxnSpPr>
            <p:cNvPr id="30" name="Conector recto 29"/>
            <p:cNvCxnSpPr/>
            <p:nvPr/>
          </p:nvCxnSpPr>
          <p:spPr>
            <a:xfrm>
              <a:off x="6767608" y="3835658"/>
              <a:ext cx="179172" cy="15567"/>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32" name="Llamada ovalada 31"/>
          <p:cNvSpPr/>
          <p:nvPr/>
        </p:nvSpPr>
        <p:spPr>
          <a:xfrm>
            <a:off x="3642026" y="154096"/>
            <a:ext cx="2096560" cy="1187849"/>
          </a:xfrm>
          <a:prstGeom prst="wedgeEllipseCallout">
            <a:avLst>
              <a:gd name="adj1" fmla="val -31384"/>
              <a:gd name="adj2" fmla="val -68391"/>
            </a:avLst>
          </a:prstGeom>
          <a:solidFill>
            <a:schemeClr val="bg1"/>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s-ES" sz="1700" dirty="0">
                <a:solidFill>
                  <a:schemeClr val="accent6">
                    <a:lumMod val="75000"/>
                  </a:schemeClr>
                </a:solidFill>
                <a:latin typeface="Arial"/>
                <a:cs typeface="Arial"/>
              </a:rPr>
              <a:t>El objetivo de esta práctica es doble:</a:t>
            </a:r>
          </a:p>
        </p:txBody>
      </p:sp>
      <p:sp>
        <p:nvSpPr>
          <p:cNvPr id="5" name="Llamada ovalada 4"/>
          <p:cNvSpPr/>
          <p:nvPr/>
        </p:nvSpPr>
        <p:spPr>
          <a:xfrm>
            <a:off x="3426379" y="3971719"/>
            <a:ext cx="5235411" cy="2476341"/>
          </a:xfrm>
          <a:prstGeom prst="wedgeEllipseCallout">
            <a:avLst>
              <a:gd name="adj1" fmla="val 41680"/>
              <a:gd name="adj2" fmla="val 73781"/>
            </a:avLst>
          </a:prstGeom>
          <a:solidFill>
            <a:schemeClr val="bg1"/>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s-ES" sz="1700" dirty="0">
                <a:solidFill>
                  <a:schemeClr val="accent6">
                    <a:lumMod val="75000"/>
                  </a:schemeClr>
                </a:solidFill>
                <a:latin typeface="Arial"/>
                <a:cs typeface="Arial"/>
              </a:rPr>
              <a:t>Y por otro aprenderemos algo de dos herramientas con gran utilidad para nuestro trabajo: SIG (Sistemas de Información geográfica) para manejar información espacial y R para construir la gráfica.</a:t>
            </a:r>
          </a:p>
        </p:txBody>
      </p:sp>
    </p:spTree>
    <p:extLst>
      <p:ext uri="{BB962C8B-B14F-4D97-AF65-F5344CB8AC3E}">
        <p14:creationId xmlns:p14="http://schemas.microsoft.com/office/powerpoint/2010/main" val="2956852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 grpId="0" animBg="1"/>
      <p:bldP spid="32" grpId="0" animBg="1"/>
      <p:bldP spid="5"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62201672-A6A6-8E4F-8171-4B135F5F43E3}"/>
              </a:ext>
            </a:extLst>
          </p:cNvPr>
          <p:cNvGrpSpPr/>
          <p:nvPr/>
        </p:nvGrpSpPr>
        <p:grpSpPr>
          <a:xfrm>
            <a:off x="123304" y="2274257"/>
            <a:ext cx="3343252" cy="3398973"/>
            <a:chOff x="385501" y="2400949"/>
            <a:chExt cx="3343252" cy="3398973"/>
          </a:xfrm>
        </p:grpSpPr>
        <p:pic>
          <p:nvPicPr>
            <p:cNvPr id="16" name="Imagen 15" descr="Screen Shot 2019-10-01 at 18.30.5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5501" y="2400949"/>
              <a:ext cx="3343252" cy="3398973"/>
            </a:xfrm>
            <a:prstGeom prst="rect">
              <a:avLst/>
            </a:prstGeom>
          </p:spPr>
        </p:pic>
        <p:sp>
          <p:nvSpPr>
            <p:cNvPr id="8" name="Rectangle 7">
              <a:extLst>
                <a:ext uri="{FF2B5EF4-FFF2-40B4-BE49-F238E27FC236}">
                  <a16:creationId xmlns:a16="http://schemas.microsoft.com/office/drawing/2014/main" id="{10C8B55A-16F2-DD44-91FD-174069E4645C}"/>
                </a:ext>
              </a:extLst>
            </p:cNvPr>
            <p:cNvSpPr/>
            <p:nvPr/>
          </p:nvSpPr>
          <p:spPr>
            <a:xfrm>
              <a:off x="812828" y="3498696"/>
              <a:ext cx="251605" cy="8945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ES"/>
            </a:p>
          </p:txBody>
        </p:sp>
      </p:grpSp>
      <p:pic>
        <p:nvPicPr>
          <p:cNvPr id="6" name="Imagen 5" descr="Screen Shot 2019-10-01 at 18.26.59.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5501" y="1255525"/>
            <a:ext cx="8044722" cy="611960"/>
          </a:xfrm>
          <a:prstGeom prst="rect">
            <a:avLst/>
          </a:prstGeom>
        </p:spPr>
      </p:pic>
      <p:grpSp>
        <p:nvGrpSpPr>
          <p:cNvPr id="2" name="Agrupar 1"/>
          <p:cNvGrpSpPr/>
          <p:nvPr/>
        </p:nvGrpSpPr>
        <p:grpSpPr>
          <a:xfrm>
            <a:off x="385378" y="88422"/>
            <a:ext cx="671459" cy="671459"/>
            <a:chOff x="5581464" y="4190410"/>
            <a:chExt cx="250916" cy="250916"/>
          </a:xfrm>
        </p:grpSpPr>
        <p:sp>
          <p:nvSpPr>
            <p:cNvPr id="3" name="Elipse 2"/>
            <p:cNvSpPr/>
            <p:nvPr/>
          </p:nvSpPr>
          <p:spPr>
            <a:xfrm>
              <a:off x="5581464" y="4190410"/>
              <a:ext cx="250916" cy="250916"/>
            </a:xfrm>
            <a:prstGeom prst="ellipse">
              <a:avLst/>
            </a:prstGeom>
            <a:solidFill>
              <a:srgbClr val="9C3F9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sz="4400" dirty="0">
                <a:latin typeface="Arial"/>
                <a:cs typeface="Arial"/>
              </a:endParaRPr>
            </a:p>
          </p:txBody>
        </p:sp>
        <p:sp>
          <p:nvSpPr>
            <p:cNvPr id="4" name="CuadroTexto 3"/>
            <p:cNvSpPr txBox="1"/>
            <p:nvPr/>
          </p:nvSpPr>
          <p:spPr>
            <a:xfrm>
              <a:off x="5581510" y="4208146"/>
              <a:ext cx="250825" cy="207022"/>
            </a:xfrm>
            <a:prstGeom prst="rect">
              <a:avLst/>
            </a:prstGeom>
            <a:noFill/>
          </p:spPr>
          <p:txBody>
            <a:bodyPr wrap="square" lIns="0" tIns="0" rIns="0" bIns="0" rtlCol="0">
              <a:spAutoFit/>
            </a:bodyPr>
            <a:lstStyle/>
            <a:p>
              <a:pPr algn="ctr"/>
              <a:r>
                <a:rPr lang="es-ES" sz="3600" dirty="0">
                  <a:solidFill>
                    <a:schemeClr val="bg1"/>
                  </a:solidFill>
                  <a:latin typeface="Arial"/>
                  <a:cs typeface="Arial"/>
                </a:rPr>
                <a:t>3</a:t>
              </a:r>
            </a:p>
          </p:txBody>
        </p:sp>
      </p:grpSp>
      <p:sp>
        <p:nvSpPr>
          <p:cNvPr id="5" name="CuadroTexto 4"/>
          <p:cNvSpPr txBox="1"/>
          <p:nvPr/>
        </p:nvSpPr>
        <p:spPr>
          <a:xfrm>
            <a:off x="948166" y="239485"/>
            <a:ext cx="7898678" cy="369332"/>
          </a:xfrm>
          <a:prstGeom prst="rect">
            <a:avLst/>
          </a:prstGeom>
          <a:solidFill>
            <a:srgbClr val="9C3F97"/>
          </a:solidFill>
          <a:ln>
            <a:noFill/>
          </a:ln>
        </p:spPr>
        <p:txBody>
          <a:bodyPr wrap="square" rtlCol="0">
            <a:spAutoFit/>
          </a:bodyPr>
          <a:lstStyle/>
          <a:p>
            <a:r>
              <a:rPr lang="es-ES" b="1" dirty="0">
                <a:solidFill>
                  <a:srgbClr val="FFFFFF"/>
                </a:solidFill>
              </a:rPr>
              <a:t>Asignar valores de clima a cada punto</a:t>
            </a:r>
          </a:p>
        </p:txBody>
      </p:sp>
      <p:sp>
        <p:nvSpPr>
          <p:cNvPr id="11" name="CuadroTexto 10"/>
          <p:cNvSpPr txBox="1"/>
          <p:nvPr/>
        </p:nvSpPr>
        <p:spPr>
          <a:xfrm>
            <a:off x="812828" y="768296"/>
            <a:ext cx="8195833" cy="400110"/>
          </a:xfrm>
          <a:prstGeom prst="rect">
            <a:avLst/>
          </a:prstGeom>
          <a:noFill/>
        </p:spPr>
        <p:txBody>
          <a:bodyPr wrap="square" rtlCol="0">
            <a:spAutoFit/>
          </a:bodyPr>
          <a:lstStyle/>
          <a:p>
            <a:r>
              <a:rPr lang="es-ES" sz="2000" dirty="0">
                <a:solidFill>
                  <a:srgbClr val="9C3F97"/>
                </a:solidFill>
              </a:rPr>
              <a:t>Al instalar el </a:t>
            </a:r>
            <a:r>
              <a:rPr lang="es-ES" sz="2000" dirty="0" err="1">
                <a:solidFill>
                  <a:srgbClr val="9C3F97"/>
                </a:solidFill>
              </a:rPr>
              <a:t>plugin</a:t>
            </a:r>
            <a:r>
              <a:rPr lang="es-ES" sz="2000" dirty="0">
                <a:solidFill>
                  <a:srgbClr val="9C3F97"/>
                </a:solidFill>
              </a:rPr>
              <a:t> aparece un nuevo botón para ejecutar la función deseada</a:t>
            </a:r>
            <a:endParaRPr lang="es-ES" sz="1400" dirty="0">
              <a:solidFill>
                <a:srgbClr val="9C3F97"/>
              </a:solidFill>
            </a:endParaRPr>
          </a:p>
        </p:txBody>
      </p:sp>
      <p:sp>
        <p:nvSpPr>
          <p:cNvPr id="35" name="Rectángulo 34"/>
          <p:cNvSpPr/>
          <p:nvPr/>
        </p:nvSpPr>
        <p:spPr>
          <a:xfrm>
            <a:off x="616371" y="5898369"/>
            <a:ext cx="2261837" cy="830997"/>
          </a:xfrm>
          <a:prstGeom prst="rect">
            <a:avLst/>
          </a:prstGeom>
          <a:solidFill>
            <a:srgbClr val="9C3F97"/>
          </a:solidFill>
        </p:spPr>
        <p:txBody>
          <a:bodyPr wrap="square">
            <a:spAutoFit/>
          </a:bodyPr>
          <a:lstStyle/>
          <a:p>
            <a:r>
              <a:rPr lang="es-ES_tradnl" sz="1200" dirty="0">
                <a:solidFill>
                  <a:schemeClr val="bg1"/>
                </a:solidFill>
                <a:latin typeface="Arial"/>
                <a:cs typeface="Arial"/>
              </a:rPr>
              <a:t>Una vez hecho esto, le damos a aceptar. Se creará una nueva capa que se mostrará en el proyecto de QGIS</a:t>
            </a:r>
            <a:endParaRPr lang="es-ES" sz="1200" dirty="0">
              <a:solidFill>
                <a:schemeClr val="bg1"/>
              </a:solidFill>
              <a:latin typeface="Arial"/>
              <a:cs typeface="Arial"/>
            </a:endParaRPr>
          </a:p>
        </p:txBody>
      </p:sp>
      <p:grpSp>
        <p:nvGrpSpPr>
          <p:cNvPr id="10" name="Group 9">
            <a:extLst>
              <a:ext uri="{FF2B5EF4-FFF2-40B4-BE49-F238E27FC236}">
                <a16:creationId xmlns:a16="http://schemas.microsoft.com/office/drawing/2014/main" id="{BEA1E0FA-0CAB-1844-B3C6-78978E884531}"/>
              </a:ext>
            </a:extLst>
          </p:cNvPr>
          <p:cNvGrpSpPr/>
          <p:nvPr/>
        </p:nvGrpSpPr>
        <p:grpSpPr>
          <a:xfrm>
            <a:off x="1747290" y="2999461"/>
            <a:ext cx="5385976" cy="3729905"/>
            <a:chOff x="1747290" y="2999461"/>
            <a:chExt cx="5385976" cy="3729905"/>
          </a:xfrm>
        </p:grpSpPr>
        <p:grpSp>
          <p:nvGrpSpPr>
            <p:cNvPr id="34" name="Agrupar 33"/>
            <p:cNvGrpSpPr/>
            <p:nvPr/>
          </p:nvGrpSpPr>
          <p:grpSpPr>
            <a:xfrm>
              <a:off x="1747290" y="2999461"/>
              <a:ext cx="5385976" cy="3729905"/>
              <a:chOff x="1747290" y="2999461"/>
              <a:chExt cx="5385976" cy="3729905"/>
            </a:xfrm>
          </p:grpSpPr>
          <p:grpSp>
            <p:nvGrpSpPr>
              <p:cNvPr id="23" name="Agrupar 22"/>
              <p:cNvGrpSpPr/>
              <p:nvPr/>
            </p:nvGrpSpPr>
            <p:grpSpPr>
              <a:xfrm>
                <a:off x="1747290" y="2999461"/>
                <a:ext cx="5385976" cy="3729905"/>
                <a:chOff x="3649411" y="1314129"/>
                <a:chExt cx="5385976" cy="3729905"/>
              </a:xfrm>
            </p:grpSpPr>
            <p:sp>
              <p:nvSpPr>
                <p:cNvPr id="24" name="Rectángulo 23"/>
                <p:cNvSpPr/>
                <p:nvPr/>
              </p:nvSpPr>
              <p:spPr>
                <a:xfrm>
                  <a:off x="5898243" y="1443049"/>
                  <a:ext cx="3137144" cy="3600985"/>
                </a:xfrm>
                <a:prstGeom prst="rect">
                  <a:avLst/>
                </a:prstGeom>
                <a:solidFill>
                  <a:srgbClr val="9C3F97"/>
                </a:solidFill>
              </p:spPr>
              <p:txBody>
                <a:bodyPr wrap="square">
                  <a:spAutoFit/>
                </a:bodyPr>
                <a:lstStyle/>
                <a:p>
                  <a:r>
                    <a:rPr lang="es-ES_tradnl" sz="1200" dirty="0">
                      <a:solidFill>
                        <a:schemeClr val="bg1"/>
                      </a:solidFill>
                      <a:latin typeface="Arial"/>
                      <a:cs typeface="Arial"/>
                    </a:rPr>
                    <a:t>Al darle al botón de la herramienta nueva se abre un menú en el que hemos de:</a:t>
                  </a:r>
                </a:p>
                <a:p>
                  <a:pPr marL="171450" indent="-171450">
                    <a:buFont typeface="Arial"/>
                    <a:buChar char="•"/>
                  </a:pPr>
                  <a:r>
                    <a:rPr lang="es-ES_tradnl" sz="1200" dirty="0">
                      <a:solidFill>
                        <a:schemeClr val="bg1"/>
                      </a:solidFill>
                      <a:latin typeface="Arial"/>
                      <a:cs typeface="Arial"/>
                    </a:rPr>
                    <a:t>Seleccionar la capa puntos como la capa que “</a:t>
                  </a:r>
                  <a:r>
                    <a:rPr lang="es-ES_tradnl" sz="1200" dirty="0" err="1">
                      <a:solidFill>
                        <a:schemeClr val="bg1"/>
                      </a:solidFill>
                      <a:latin typeface="Arial"/>
                      <a:cs typeface="Arial"/>
                    </a:rPr>
                    <a:t>containing</a:t>
                  </a:r>
                  <a:r>
                    <a:rPr lang="es-ES_tradnl" sz="1200" dirty="0">
                      <a:solidFill>
                        <a:schemeClr val="bg1"/>
                      </a:solidFill>
                      <a:latin typeface="Arial"/>
                      <a:cs typeface="Arial"/>
                    </a:rPr>
                    <a:t> </a:t>
                  </a:r>
                  <a:r>
                    <a:rPr lang="es-ES_tradnl" sz="1200" dirty="0" err="1">
                      <a:solidFill>
                        <a:schemeClr val="bg1"/>
                      </a:solidFill>
                      <a:latin typeface="Arial"/>
                      <a:cs typeface="Arial"/>
                    </a:rPr>
                    <a:t>sampling</a:t>
                  </a:r>
                  <a:r>
                    <a:rPr lang="es-ES_tradnl" sz="1200" dirty="0">
                      <a:solidFill>
                        <a:schemeClr val="bg1"/>
                      </a:solidFill>
                      <a:latin typeface="Arial"/>
                      <a:cs typeface="Arial"/>
                    </a:rPr>
                    <a:t> </a:t>
                  </a:r>
                  <a:r>
                    <a:rPr lang="es-ES_tradnl" sz="1200" dirty="0" err="1">
                      <a:solidFill>
                        <a:schemeClr val="bg1"/>
                      </a:solidFill>
                      <a:latin typeface="Arial"/>
                      <a:cs typeface="Arial"/>
                    </a:rPr>
                    <a:t>points</a:t>
                  </a:r>
                  <a:r>
                    <a:rPr lang="es-ES_tradnl" sz="1200" dirty="0">
                      <a:solidFill>
                        <a:schemeClr val="bg1"/>
                      </a:solidFill>
                      <a:latin typeface="Arial"/>
                      <a:cs typeface="Arial"/>
                    </a:rPr>
                    <a:t>”. Es decir, la capa de destino del análisis.</a:t>
                  </a:r>
                </a:p>
                <a:p>
                  <a:pPr marL="171450" indent="-171450">
                    <a:buFont typeface="Arial"/>
                    <a:buChar char="•"/>
                  </a:pPr>
                  <a:r>
                    <a:rPr lang="es-ES_tradnl" sz="1200" dirty="0">
                      <a:solidFill>
                        <a:schemeClr val="bg1"/>
                      </a:solidFill>
                      <a:latin typeface="Arial"/>
                      <a:cs typeface="Arial"/>
                    </a:rPr>
                    <a:t>Seleccionamos los campos que queremos que tenga el resultado: </a:t>
                  </a:r>
                </a:p>
                <a:p>
                  <a:pPr marL="628650" lvl="1" indent="-171450">
                    <a:buFont typeface="Arial"/>
                    <a:buChar char="•"/>
                  </a:pPr>
                  <a:r>
                    <a:rPr lang="es-ES_tradnl" sz="1200" dirty="0">
                      <a:solidFill>
                        <a:schemeClr val="bg1"/>
                      </a:solidFill>
                      <a:latin typeface="Arial"/>
                      <a:cs typeface="Arial"/>
                    </a:rPr>
                    <a:t>puntos: </a:t>
                  </a:r>
                  <a:r>
                    <a:rPr lang="es-ES_tradnl" sz="1200" dirty="0" err="1">
                      <a:solidFill>
                        <a:schemeClr val="bg1"/>
                      </a:solidFill>
                      <a:latin typeface="Arial"/>
                      <a:cs typeface="Arial"/>
                    </a:rPr>
                    <a:t>bioma_id</a:t>
                  </a:r>
                  <a:endParaRPr lang="es-ES_tradnl" sz="1200" dirty="0">
                    <a:solidFill>
                      <a:schemeClr val="bg1"/>
                    </a:solidFill>
                    <a:latin typeface="Arial"/>
                    <a:cs typeface="Arial"/>
                  </a:endParaRPr>
                </a:p>
                <a:p>
                  <a:pPr marL="628650" lvl="1" indent="-171450">
                    <a:buFont typeface="Arial"/>
                    <a:buChar char="•"/>
                  </a:pPr>
                  <a:r>
                    <a:rPr lang="es-ES_tradnl" sz="1200" dirty="0" err="1">
                      <a:solidFill>
                        <a:schemeClr val="bg1"/>
                      </a:solidFill>
                      <a:latin typeface="Arial"/>
                      <a:cs typeface="Arial"/>
                    </a:rPr>
                    <a:t>Temp</a:t>
                  </a:r>
                  <a:endParaRPr lang="es-ES_tradnl" sz="1200" dirty="0">
                    <a:solidFill>
                      <a:schemeClr val="bg1"/>
                    </a:solidFill>
                    <a:latin typeface="Arial"/>
                    <a:cs typeface="Arial"/>
                  </a:endParaRPr>
                </a:p>
                <a:p>
                  <a:pPr marL="628650" lvl="1" indent="-171450">
                    <a:buFont typeface="Arial"/>
                    <a:buChar char="•"/>
                  </a:pPr>
                  <a:r>
                    <a:rPr lang="es-ES_tradnl" sz="1200" dirty="0">
                      <a:solidFill>
                        <a:schemeClr val="bg1"/>
                      </a:solidFill>
                      <a:latin typeface="Arial"/>
                      <a:cs typeface="Arial"/>
                    </a:rPr>
                    <a:t>Rain</a:t>
                  </a:r>
                </a:p>
                <a:p>
                  <a:pPr marL="171450" indent="-171450">
                    <a:buFont typeface="Arial"/>
                    <a:buChar char="•"/>
                  </a:pPr>
                  <a:r>
                    <a:rPr lang="es-ES_tradnl" sz="1200" dirty="0">
                      <a:solidFill>
                        <a:schemeClr val="bg1"/>
                      </a:solidFill>
                      <a:latin typeface="Arial"/>
                      <a:cs typeface="Arial"/>
                    </a:rPr>
                    <a:t>Hacemos la selección con el botón mayúsculas pulsado para elegirlos todos</a:t>
                  </a:r>
                </a:p>
                <a:p>
                  <a:pPr marL="171450" indent="-171450">
                    <a:buFont typeface="Arial"/>
                    <a:buChar char="•"/>
                  </a:pPr>
                  <a:r>
                    <a:rPr lang="es-ES_tradnl" sz="1200" dirty="0">
                      <a:solidFill>
                        <a:schemeClr val="bg1"/>
                      </a:solidFill>
                      <a:latin typeface="Arial"/>
                      <a:cs typeface="Arial"/>
                    </a:rPr>
                    <a:t>En la casilla de “output </a:t>
                  </a:r>
                  <a:r>
                    <a:rPr lang="es-ES_tradnl" sz="1200" dirty="0" err="1">
                      <a:solidFill>
                        <a:schemeClr val="bg1"/>
                      </a:solidFill>
                      <a:latin typeface="Arial"/>
                      <a:cs typeface="Arial"/>
                    </a:rPr>
                    <a:t>point</a:t>
                  </a:r>
                  <a:r>
                    <a:rPr lang="es-ES_tradnl" sz="1200" dirty="0">
                      <a:solidFill>
                        <a:schemeClr val="bg1"/>
                      </a:solidFill>
                      <a:latin typeface="Arial"/>
                      <a:cs typeface="Arial"/>
                    </a:rPr>
                    <a:t> vector </a:t>
                  </a:r>
                  <a:r>
                    <a:rPr lang="es-ES_tradnl" sz="1200" dirty="0" err="1">
                      <a:solidFill>
                        <a:schemeClr val="bg1"/>
                      </a:solidFill>
                      <a:latin typeface="Arial"/>
                      <a:cs typeface="Arial"/>
                    </a:rPr>
                    <a:t>layer</a:t>
                  </a:r>
                  <a:r>
                    <a:rPr lang="es-ES_tradnl" sz="1200" dirty="0">
                      <a:solidFill>
                        <a:schemeClr val="bg1"/>
                      </a:solidFill>
                      <a:latin typeface="Arial"/>
                      <a:cs typeface="Arial"/>
                    </a:rPr>
                    <a:t>” le damos a “</a:t>
                  </a:r>
                  <a:r>
                    <a:rPr lang="es-ES_tradnl" sz="1200" dirty="0" err="1">
                      <a:solidFill>
                        <a:schemeClr val="bg1"/>
                      </a:solidFill>
                      <a:latin typeface="Arial"/>
                      <a:cs typeface="Arial"/>
                    </a:rPr>
                    <a:t>browse</a:t>
                  </a:r>
                  <a:r>
                    <a:rPr lang="es-ES_tradnl" sz="1200" dirty="0">
                      <a:solidFill>
                        <a:schemeClr val="bg1"/>
                      </a:solidFill>
                      <a:latin typeface="Arial"/>
                      <a:cs typeface="Arial"/>
                    </a:rPr>
                    <a:t>” para navegar en nuestro ordenador. Vamos a la carpeta de datos y allí creamos un objeto llamado “</a:t>
                  </a:r>
                  <a:r>
                    <a:rPr lang="es-ES_tradnl" sz="1200" dirty="0" err="1">
                      <a:solidFill>
                        <a:schemeClr val="bg1"/>
                      </a:solidFill>
                      <a:latin typeface="Arial"/>
                      <a:cs typeface="Arial"/>
                    </a:rPr>
                    <a:t>puntos_clima</a:t>
                  </a:r>
                  <a:r>
                    <a:rPr lang="es-ES_tradnl" sz="1200" dirty="0">
                      <a:solidFill>
                        <a:schemeClr val="bg1"/>
                      </a:solidFill>
                      <a:latin typeface="Arial"/>
                      <a:cs typeface="Arial"/>
                    </a:rPr>
                    <a:t>”, que será una capa vectorial con la información requerida.</a:t>
                  </a:r>
                  <a:endParaRPr lang="es-ES" sz="1200" dirty="0">
                    <a:solidFill>
                      <a:schemeClr val="bg1"/>
                    </a:solidFill>
                    <a:latin typeface="Arial"/>
                    <a:cs typeface="Arial"/>
                  </a:endParaRPr>
                </a:p>
              </p:txBody>
            </p:sp>
            <p:cxnSp>
              <p:nvCxnSpPr>
                <p:cNvPr id="25" name="Conector recto de flecha 24"/>
                <p:cNvCxnSpPr/>
                <p:nvPr/>
              </p:nvCxnSpPr>
              <p:spPr>
                <a:xfrm flipH="1" flipV="1">
                  <a:off x="3649411" y="1314129"/>
                  <a:ext cx="2248832" cy="792649"/>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cxnSp>
            <p:nvCxnSpPr>
              <p:cNvPr id="32" name="Conector recto de flecha 31"/>
              <p:cNvCxnSpPr/>
              <p:nvPr/>
            </p:nvCxnSpPr>
            <p:spPr>
              <a:xfrm flipH="1" flipV="1">
                <a:off x="3251400" y="4972078"/>
                <a:ext cx="1062785" cy="629792"/>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cxnSp>
          <p:nvCxnSpPr>
            <p:cNvPr id="26" name="Conector recto de flecha 25"/>
            <p:cNvCxnSpPr/>
            <p:nvPr/>
          </p:nvCxnSpPr>
          <p:spPr>
            <a:xfrm flipH="1" flipV="1">
              <a:off x="1900403" y="3440823"/>
              <a:ext cx="2413782" cy="1288056"/>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12" name="Group 11">
            <a:extLst>
              <a:ext uri="{FF2B5EF4-FFF2-40B4-BE49-F238E27FC236}">
                <a16:creationId xmlns:a16="http://schemas.microsoft.com/office/drawing/2014/main" id="{FD157F41-05E3-4C4C-B001-F991FA750561}"/>
              </a:ext>
            </a:extLst>
          </p:cNvPr>
          <p:cNvGrpSpPr/>
          <p:nvPr/>
        </p:nvGrpSpPr>
        <p:grpSpPr>
          <a:xfrm>
            <a:off x="5632032" y="1639345"/>
            <a:ext cx="2879258" cy="1657681"/>
            <a:chOff x="5632032" y="1639345"/>
            <a:chExt cx="2879258" cy="1657681"/>
          </a:xfrm>
        </p:grpSpPr>
        <p:grpSp>
          <p:nvGrpSpPr>
            <p:cNvPr id="14" name="Agrupar 13"/>
            <p:cNvGrpSpPr/>
            <p:nvPr/>
          </p:nvGrpSpPr>
          <p:grpSpPr>
            <a:xfrm>
              <a:off x="5632032" y="1639345"/>
              <a:ext cx="2879258" cy="1657681"/>
              <a:chOff x="5632032" y="1972604"/>
              <a:chExt cx="2879258" cy="1657681"/>
            </a:xfrm>
          </p:grpSpPr>
          <p:grpSp>
            <p:nvGrpSpPr>
              <p:cNvPr id="20" name="Agrupar 19"/>
              <p:cNvGrpSpPr/>
              <p:nvPr/>
            </p:nvGrpSpPr>
            <p:grpSpPr>
              <a:xfrm>
                <a:off x="5632032" y="1972604"/>
                <a:ext cx="2472783" cy="917012"/>
                <a:chOff x="6616571" y="752648"/>
                <a:chExt cx="2472783" cy="917012"/>
              </a:xfrm>
            </p:grpSpPr>
            <p:sp>
              <p:nvSpPr>
                <p:cNvPr id="21" name="Rectángulo 20"/>
                <p:cNvSpPr/>
                <p:nvPr/>
              </p:nvSpPr>
              <p:spPr>
                <a:xfrm>
                  <a:off x="6827517" y="838663"/>
                  <a:ext cx="2261837" cy="830997"/>
                </a:xfrm>
                <a:prstGeom prst="rect">
                  <a:avLst/>
                </a:prstGeom>
                <a:solidFill>
                  <a:srgbClr val="9C3F97"/>
                </a:solidFill>
              </p:spPr>
              <p:txBody>
                <a:bodyPr wrap="square">
                  <a:spAutoFit/>
                </a:bodyPr>
                <a:lstStyle/>
                <a:p>
                  <a:r>
                    <a:rPr lang="es-ES_tradnl" sz="1200" dirty="0">
                      <a:solidFill>
                        <a:schemeClr val="bg1"/>
                      </a:solidFill>
                      <a:latin typeface="Arial"/>
                      <a:cs typeface="Arial"/>
                    </a:rPr>
                    <a:t>Para que esta herramienta funcione, hemos de poner visibles las capas implicadas: puntos y las dos de clima</a:t>
                  </a:r>
                  <a:endParaRPr lang="es-ES" sz="1200" dirty="0">
                    <a:solidFill>
                      <a:schemeClr val="bg1"/>
                    </a:solidFill>
                    <a:latin typeface="Arial"/>
                    <a:cs typeface="Arial"/>
                  </a:endParaRPr>
                </a:p>
              </p:txBody>
            </p:sp>
            <p:cxnSp>
              <p:nvCxnSpPr>
                <p:cNvPr id="22" name="Conector recto de flecha 21"/>
                <p:cNvCxnSpPr/>
                <p:nvPr/>
              </p:nvCxnSpPr>
              <p:spPr>
                <a:xfrm flipH="1" flipV="1">
                  <a:off x="6616571" y="752648"/>
                  <a:ext cx="210946" cy="86016"/>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pic>
            <p:nvPicPr>
              <p:cNvPr id="13" name="Imagen 12" descr="Screen Shot 2019-10-01 at 18.29.50.png"/>
              <p:cNvPicPr>
                <a:picLocks noChangeAspect="1"/>
              </p:cNvPicPr>
              <p:nvPr/>
            </p:nvPicPr>
            <p:blipFill rotWithShape="1">
              <a:blip r:embed="rId4">
                <a:extLst>
                  <a:ext uri="{28A0092B-C50C-407E-A947-70E740481C1C}">
                    <a14:useLocalDpi xmlns:a14="http://schemas.microsoft.com/office/drawing/2010/main" val="0"/>
                  </a:ext>
                </a:extLst>
              </a:blip>
              <a:srcRect l="6552" t="14647" r="-6552" b="-14647"/>
              <a:stretch/>
            </p:blipFill>
            <p:spPr>
              <a:xfrm>
                <a:off x="6933064" y="2841172"/>
                <a:ext cx="1578226" cy="789113"/>
              </a:xfrm>
              <a:prstGeom prst="rect">
                <a:avLst/>
              </a:prstGeom>
            </p:spPr>
          </p:pic>
        </p:grpSp>
        <p:sp>
          <p:nvSpPr>
            <p:cNvPr id="27" name="Rectangle 26">
              <a:extLst>
                <a:ext uri="{FF2B5EF4-FFF2-40B4-BE49-F238E27FC236}">
                  <a16:creationId xmlns:a16="http://schemas.microsoft.com/office/drawing/2014/main" id="{0AACF688-479E-1B47-B351-AF5102C50BAA}"/>
                </a:ext>
              </a:extLst>
            </p:cNvPr>
            <p:cNvSpPr/>
            <p:nvPr/>
          </p:nvSpPr>
          <p:spPr>
            <a:xfrm>
              <a:off x="7776993" y="2850205"/>
              <a:ext cx="450687" cy="22853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ES"/>
            </a:p>
          </p:txBody>
        </p:sp>
      </p:grpSp>
    </p:spTree>
    <p:extLst>
      <p:ext uri="{BB962C8B-B14F-4D97-AF65-F5344CB8AC3E}">
        <p14:creationId xmlns:p14="http://schemas.microsoft.com/office/powerpoint/2010/main" val="1415769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35"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Agrupar 1"/>
          <p:cNvGrpSpPr/>
          <p:nvPr/>
        </p:nvGrpSpPr>
        <p:grpSpPr>
          <a:xfrm>
            <a:off x="385378" y="88422"/>
            <a:ext cx="671459" cy="671459"/>
            <a:chOff x="5581464" y="4190410"/>
            <a:chExt cx="250916" cy="250916"/>
          </a:xfrm>
        </p:grpSpPr>
        <p:sp>
          <p:nvSpPr>
            <p:cNvPr id="3" name="Elipse 2"/>
            <p:cNvSpPr/>
            <p:nvPr/>
          </p:nvSpPr>
          <p:spPr>
            <a:xfrm>
              <a:off x="5581464" y="4190410"/>
              <a:ext cx="250916" cy="250916"/>
            </a:xfrm>
            <a:prstGeom prst="ellipse">
              <a:avLst/>
            </a:prstGeom>
            <a:solidFill>
              <a:srgbClr val="9C3F9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sz="4400" dirty="0">
                <a:latin typeface="Arial"/>
                <a:cs typeface="Arial"/>
              </a:endParaRPr>
            </a:p>
          </p:txBody>
        </p:sp>
        <p:sp>
          <p:nvSpPr>
            <p:cNvPr id="4" name="CuadroTexto 3"/>
            <p:cNvSpPr txBox="1"/>
            <p:nvPr/>
          </p:nvSpPr>
          <p:spPr>
            <a:xfrm>
              <a:off x="5581510" y="4208146"/>
              <a:ext cx="250825" cy="207022"/>
            </a:xfrm>
            <a:prstGeom prst="rect">
              <a:avLst/>
            </a:prstGeom>
            <a:noFill/>
          </p:spPr>
          <p:txBody>
            <a:bodyPr wrap="square" lIns="0" tIns="0" rIns="0" bIns="0" rtlCol="0">
              <a:spAutoFit/>
            </a:bodyPr>
            <a:lstStyle/>
            <a:p>
              <a:pPr algn="ctr"/>
              <a:r>
                <a:rPr lang="es-ES" sz="3600" dirty="0">
                  <a:solidFill>
                    <a:schemeClr val="bg1"/>
                  </a:solidFill>
                  <a:latin typeface="Arial"/>
                  <a:cs typeface="Arial"/>
                </a:rPr>
                <a:t>3</a:t>
              </a:r>
            </a:p>
          </p:txBody>
        </p:sp>
      </p:grpSp>
      <p:sp>
        <p:nvSpPr>
          <p:cNvPr id="5" name="CuadroTexto 4"/>
          <p:cNvSpPr txBox="1"/>
          <p:nvPr/>
        </p:nvSpPr>
        <p:spPr>
          <a:xfrm>
            <a:off x="948166" y="239485"/>
            <a:ext cx="7898678" cy="369332"/>
          </a:xfrm>
          <a:prstGeom prst="rect">
            <a:avLst/>
          </a:prstGeom>
          <a:solidFill>
            <a:srgbClr val="9C3F97"/>
          </a:solidFill>
          <a:ln>
            <a:noFill/>
          </a:ln>
        </p:spPr>
        <p:txBody>
          <a:bodyPr wrap="square" rtlCol="0">
            <a:spAutoFit/>
          </a:bodyPr>
          <a:lstStyle/>
          <a:p>
            <a:r>
              <a:rPr lang="es-ES" b="1" dirty="0">
                <a:solidFill>
                  <a:srgbClr val="FFFFFF"/>
                </a:solidFill>
              </a:rPr>
              <a:t>Asignar valores de clima a cada punto</a:t>
            </a:r>
          </a:p>
        </p:txBody>
      </p:sp>
      <p:pic>
        <p:nvPicPr>
          <p:cNvPr id="15" name="Imagen 14" descr="Screen Shot 2019-10-01 at 18.50.1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6837" y="1408476"/>
            <a:ext cx="7621876" cy="4332608"/>
          </a:xfrm>
          <a:prstGeom prst="rect">
            <a:avLst/>
          </a:prstGeom>
        </p:spPr>
      </p:pic>
      <p:grpSp>
        <p:nvGrpSpPr>
          <p:cNvPr id="16" name="Agrupar 15"/>
          <p:cNvGrpSpPr/>
          <p:nvPr/>
        </p:nvGrpSpPr>
        <p:grpSpPr>
          <a:xfrm>
            <a:off x="1056837" y="3837147"/>
            <a:ext cx="1886718" cy="968696"/>
            <a:chOff x="1056837" y="3837147"/>
            <a:chExt cx="1886718" cy="968696"/>
          </a:xfrm>
        </p:grpSpPr>
        <p:sp>
          <p:nvSpPr>
            <p:cNvPr id="17" name="Rectángulo 16"/>
            <p:cNvSpPr/>
            <p:nvPr/>
          </p:nvSpPr>
          <p:spPr>
            <a:xfrm>
              <a:off x="1056837" y="4344178"/>
              <a:ext cx="1886718" cy="461665"/>
            </a:xfrm>
            <a:prstGeom prst="rect">
              <a:avLst/>
            </a:prstGeom>
            <a:solidFill>
              <a:srgbClr val="9C3F97"/>
            </a:solidFill>
          </p:spPr>
          <p:txBody>
            <a:bodyPr wrap="square">
              <a:spAutoFit/>
            </a:bodyPr>
            <a:lstStyle/>
            <a:p>
              <a:r>
                <a:rPr lang="es-ES_tradnl" sz="1200" dirty="0">
                  <a:solidFill>
                    <a:schemeClr val="bg1"/>
                  </a:solidFill>
                  <a:latin typeface="Arial"/>
                  <a:cs typeface="Arial"/>
                </a:rPr>
                <a:t>Aquí tenemos la nueva capa de puntos</a:t>
              </a:r>
              <a:endParaRPr lang="es-ES" sz="1200" dirty="0">
                <a:solidFill>
                  <a:schemeClr val="bg1"/>
                </a:solidFill>
                <a:latin typeface="Arial"/>
                <a:cs typeface="Arial"/>
              </a:endParaRPr>
            </a:p>
          </p:txBody>
        </p:sp>
        <p:cxnSp>
          <p:nvCxnSpPr>
            <p:cNvPr id="18" name="Conector recto de flecha 17"/>
            <p:cNvCxnSpPr/>
            <p:nvPr/>
          </p:nvCxnSpPr>
          <p:spPr>
            <a:xfrm flipH="1" flipV="1">
              <a:off x="1972456" y="3837147"/>
              <a:ext cx="216160" cy="507031"/>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6" name="Agrupar 5"/>
          <p:cNvGrpSpPr/>
          <p:nvPr/>
        </p:nvGrpSpPr>
        <p:grpSpPr>
          <a:xfrm>
            <a:off x="5440016" y="1720411"/>
            <a:ext cx="2015157" cy="3192466"/>
            <a:chOff x="5440016" y="1720411"/>
            <a:chExt cx="2015157" cy="3192466"/>
          </a:xfrm>
        </p:grpSpPr>
        <p:grpSp>
          <p:nvGrpSpPr>
            <p:cNvPr id="19" name="Agrupar 18"/>
            <p:cNvGrpSpPr/>
            <p:nvPr/>
          </p:nvGrpSpPr>
          <p:grpSpPr>
            <a:xfrm>
              <a:off x="5440016" y="2630157"/>
              <a:ext cx="2015157" cy="2282720"/>
              <a:chOff x="928398" y="3446453"/>
              <a:chExt cx="2015157" cy="2282720"/>
            </a:xfrm>
          </p:grpSpPr>
          <p:sp>
            <p:nvSpPr>
              <p:cNvPr id="20" name="Rectángulo 19"/>
              <p:cNvSpPr/>
              <p:nvPr/>
            </p:nvSpPr>
            <p:spPr>
              <a:xfrm>
                <a:off x="1056837" y="4344178"/>
                <a:ext cx="1886718" cy="1384995"/>
              </a:xfrm>
              <a:prstGeom prst="rect">
                <a:avLst/>
              </a:prstGeom>
              <a:solidFill>
                <a:srgbClr val="9C3F97"/>
              </a:solidFill>
            </p:spPr>
            <p:txBody>
              <a:bodyPr wrap="square">
                <a:spAutoFit/>
              </a:bodyPr>
              <a:lstStyle/>
              <a:p>
                <a:r>
                  <a:rPr lang="es-ES_tradnl" sz="1200" dirty="0">
                    <a:solidFill>
                      <a:schemeClr val="bg1"/>
                    </a:solidFill>
                    <a:latin typeface="Arial"/>
                    <a:cs typeface="Arial"/>
                  </a:rPr>
                  <a:t>Cuya tabla (a la que accedemos dándole al botón mostrar tabla de atributos) contiene la información que necesitamos.</a:t>
                </a:r>
              </a:p>
              <a:p>
                <a:r>
                  <a:rPr lang="es-ES_tradnl" sz="1200" dirty="0">
                    <a:solidFill>
                      <a:schemeClr val="bg1"/>
                    </a:solidFill>
                    <a:latin typeface="Arial"/>
                    <a:cs typeface="Arial"/>
                  </a:rPr>
                  <a:t>¡¡enhorabuena!!</a:t>
                </a:r>
                <a:endParaRPr lang="es-ES" sz="1200" dirty="0">
                  <a:solidFill>
                    <a:schemeClr val="bg1"/>
                  </a:solidFill>
                  <a:latin typeface="Arial"/>
                  <a:cs typeface="Arial"/>
                </a:endParaRPr>
              </a:p>
            </p:txBody>
          </p:sp>
          <p:cxnSp>
            <p:nvCxnSpPr>
              <p:cNvPr id="21" name="Conector recto de flecha 20"/>
              <p:cNvCxnSpPr/>
              <p:nvPr/>
            </p:nvCxnSpPr>
            <p:spPr>
              <a:xfrm flipH="1" flipV="1">
                <a:off x="928398" y="3446453"/>
                <a:ext cx="378279" cy="897725"/>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cxnSp>
          <p:nvCxnSpPr>
            <p:cNvPr id="22" name="Conector recto de flecha 21"/>
            <p:cNvCxnSpPr/>
            <p:nvPr/>
          </p:nvCxnSpPr>
          <p:spPr>
            <a:xfrm flipH="1" flipV="1">
              <a:off x="6349687" y="1720411"/>
              <a:ext cx="521674" cy="1959872"/>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855251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grpSp>
        <p:nvGrpSpPr>
          <p:cNvPr id="2" name="Agrupar 1"/>
          <p:cNvGrpSpPr/>
          <p:nvPr/>
        </p:nvGrpSpPr>
        <p:grpSpPr>
          <a:xfrm>
            <a:off x="385378" y="88422"/>
            <a:ext cx="671459" cy="671459"/>
            <a:chOff x="5581464" y="4190410"/>
            <a:chExt cx="250916" cy="250916"/>
          </a:xfrm>
        </p:grpSpPr>
        <p:sp>
          <p:nvSpPr>
            <p:cNvPr id="3" name="Elipse 2"/>
            <p:cNvSpPr/>
            <p:nvPr/>
          </p:nvSpPr>
          <p:spPr>
            <a:xfrm>
              <a:off x="5581464" y="4190410"/>
              <a:ext cx="250916" cy="250916"/>
            </a:xfrm>
            <a:prstGeom prst="ellipse">
              <a:avLst/>
            </a:prstGeom>
            <a:solidFill>
              <a:srgbClr val="9C3F9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sz="4400" dirty="0">
                <a:latin typeface="Arial"/>
                <a:cs typeface="Arial"/>
              </a:endParaRPr>
            </a:p>
          </p:txBody>
        </p:sp>
        <p:sp>
          <p:nvSpPr>
            <p:cNvPr id="4" name="CuadroTexto 3"/>
            <p:cNvSpPr txBox="1"/>
            <p:nvPr/>
          </p:nvSpPr>
          <p:spPr>
            <a:xfrm>
              <a:off x="5581510" y="4208146"/>
              <a:ext cx="250825" cy="207022"/>
            </a:xfrm>
            <a:prstGeom prst="rect">
              <a:avLst/>
            </a:prstGeom>
            <a:noFill/>
          </p:spPr>
          <p:txBody>
            <a:bodyPr wrap="square" lIns="0" tIns="0" rIns="0" bIns="0" rtlCol="0">
              <a:spAutoFit/>
            </a:bodyPr>
            <a:lstStyle/>
            <a:p>
              <a:pPr algn="ctr"/>
              <a:r>
                <a:rPr lang="es-ES" sz="3600" dirty="0">
                  <a:solidFill>
                    <a:schemeClr val="bg1"/>
                  </a:solidFill>
                  <a:latin typeface="Arial"/>
                  <a:cs typeface="Arial"/>
                </a:rPr>
                <a:t>4</a:t>
              </a:r>
            </a:p>
          </p:txBody>
        </p:sp>
      </p:grpSp>
      <p:sp>
        <p:nvSpPr>
          <p:cNvPr id="5" name="CuadroTexto 4"/>
          <p:cNvSpPr txBox="1"/>
          <p:nvPr/>
        </p:nvSpPr>
        <p:spPr>
          <a:xfrm>
            <a:off x="948166" y="239485"/>
            <a:ext cx="7898678" cy="369332"/>
          </a:xfrm>
          <a:prstGeom prst="rect">
            <a:avLst/>
          </a:prstGeom>
          <a:solidFill>
            <a:srgbClr val="9C3F97"/>
          </a:solidFill>
          <a:ln>
            <a:noFill/>
          </a:ln>
        </p:spPr>
        <p:txBody>
          <a:bodyPr wrap="square" rtlCol="0">
            <a:spAutoFit/>
          </a:bodyPr>
          <a:lstStyle/>
          <a:p>
            <a:r>
              <a:rPr lang="es-ES" b="1" dirty="0">
                <a:solidFill>
                  <a:srgbClr val="FFFFFF"/>
                </a:solidFill>
              </a:rPr>
              <a:t>Unir un campo con el color que tendrá cada bioma</a:t>
            </a:r>
          </a:p>
        </p:txBody>
      </p:sp>
      <p:sp>
        <p:nvSpPr>
          <p:cNvPr id="23" name="CuadroTexto 10">
            <a:extLst>
              <a:ext uri="{FF2B5EF4-FFF2-40B4-BE49-F238E27FC236}">
                <a16:creationId xmlns:a16="http://schemas.microsoft.com/office/drawing/2014/main" id="{175AC7B9-DA0A-5E42-B7BD-F527DDF548DE}"/>
              </a:ext>
            </a:extLst>
          </p:cNvPr>
          <p:cNvSpPr txBox="1"/>
          <p:nvPr/>
        </p:nvSpPr>
        <p:spPr>
          <a:xfrm>
            <a:off x="812828" y="768296"/>
            <a:ext cx="8195833" cy="1631216"/>
          </a:xfrm>
          <a:prstGeom prst="rect">
            <a:avLst/>
          </a:prstGeom>
          <a:noFill/>
        </p:spPr>
        <p:txBody>
          <a:bodyPr wrap="square" rtlCol="0">
            <a:spAutoFit/>
          </a:bodyPr>
          <a:lstStyle/>
          <a:p>
            <a:r>
              <a:rPr lang="es-ES" sz="2000" dirty="0">
                <a:solidFill>
                  <a:srgbClr val="9C3F97"/>
                </a:solidFill>
              </a:rPr>
              <a:t>Ahora necesitamos añadir un campo llamado “color” a la tabla de atributos de la capa “</a:t>
            </a:r>
            <a:r>
              <a:rPr lang="es-ES" sz="2000" dirty="0" err="1">
                <a:solidFill>
                  <a:srgbClr val="9C3F97"/>
                </a:solidFill>
              </a:rPr>
              <a:t>puntos_clima</a:t>
            </a:r>
            <a:r>
              <a:rPr lang="es-ES" sz="2000" dirty="0">
                <a:solidFill>
                  <a:srgbClr val="9C3F97"/>
                </a:solidFill>
              </a:rPr>
              <a:t>”. Esto nos permitirá dibujar de ese color cada punto cuando hagamos la gráfica. </a:t>
            </a:r>
          </a:p>
          <a:p>
            <a:endParaRPr lang="es-ES" sz="2000" dirty="0">
              <a:solidFill>
                <a:srgbClr val="9C3F97"/>
              </a:solidFill>
            </a:endParaRPr>
          </a:p>
          <a:p>
            <a:r>
              <a:rPr lang="es-ES" sz="2000" dirty="0">
                <a:solidFill>
                  <a:srgbClr val="9C3F97"/>
                </a:solidFill>
              </a:rPr>
              <a:t>Este proceso se denomina “unión entre tablas a través de un campo común”</a:t>
            </a:r>
            <a:endParaRPr lang="es-ES" sz="1400" dirty="0">
              <a:solidFill>
                <a:srgbClr val="9C3F97"/>
              </a:solidFill>
            </a:endParaRPr>
          </a:p>
        </p:txBody>
      </p:sp>
      <p:graphicFrame>
        <p:nvGraphicFramePr>
          <p:cNvPr id="24" name="Tabla 58">
            <a:extLst>
              <a:ext uri="{FF2B5EF4-FFF2-40B4-BE49-F238E27FC236}">
                <a16:creationId xmlns:a16="http://schemas.microsoft.com/office/drawing/2014/main" id="{32B082F2-3D06-2740-B317-C208BD9F3B45}"/>
              </a:ext>
            </a:extLst>
          </p:cNvPr>
          <p:cNvGraphicFramePr>
            <a:graphicFrameLocks noGrp="1"/>
          </p:cNvGraphicFramePr>
          <p:nvPr>
            <p:extLst>
              <p:ext uri="{D42A27DB-BD31-4B8C-83A1-F6EECF244321}">
                <p14:modId xmlns:p14="http://schemas.microsoft.com/office/powerpoint/2010/main" val="2868789706"/>
              </p:ext>
            </p:extLst>
          </p:nvPr>
        </p:nvGraphicFramePr>
        <p:xfrm>
          <a:off x="1243723" y="2883003"/>
          <a:ext cx="2254045" cy="1066800"/>
        </p:xfrm>
        <a:graphic>
          <a:graphicData uri="http://schemas.openxmlformats.org/drawingml/2006/table">
            <a:tbl>
              <a:tblPr firstRow="1" bandRow="1">
                <a:tableStyleId>{5C22544A-7EE6-4342-B048-85BDC9FD1C3A}</a:tableStyleId>
              </a:tblPr>
              <a:tblGrid>
                <a:gridCol w="538176">
                  <a:extLst>
                    <a:ext uri="{9D8B030D-6E8A-4147-A177-3AD203B41FA5}">
                      <a16:colId xmlns:a16="http://schemas.microsoft.com/office/drawing/2014/main" val="20000"/>
                    </a:ext>
                  </a:extLst>
                </a:gridCol>
                <a:gridCol w="670243">
                  <a:extLst>
                    <a:ext uri="{9D8B030D-6E8A-4147-A177-3AD203B41FA5}">
                      <a16:colId xmlns:a16="http://schemas.microsoft.com/office/drawing/2014/main" val="20001"/>
                    </a:ext>
                  </a:extLst>
                </a:gridCol>
                <a:gridCol w="482918">
                  <a:extLst>
                    <a:ext uri="{9D8B030D-6E8A-4147-A177-3AD203B41FA5}">
                      <a16:colId xmlns:a16="http://schemas.microsoft.com/office/drawing/2014/main" val="20002"/>
                    </a:ext>
                  </a:extLst>
                </a:gridCol>
                <a:gridCol w="562708">
                  <a:extLst>
                    <a:ext uri="{9D8B030D-6E8A-4147-A177-3AD203B41FA5}">
                      <a16:colId xmlns:a16="http://schemas.microsoft.com/office/drawing/2014/main" val="20003"/>
                    </a:ext>
                  </a:extLst>
                </a:gridCol>
              </a:tblGrid>
              <a:tr h="0">
                <a:tc>
                  <a:txBody>
                    <a:bodyPr/>
                    <a:lstStyle/>
                    <a:p>
                      <a:r>
                        <a:rPr lang="es-ES" sz="800" dirty="0" err="1">
                          <a:latin typeface="Arial"/>
                          <a:cs typeface="Arial"/>
                        </a:rPr>
                        <a:t>Pto_id</a:t>
                      </a:r>
                      <a:endParaRPr lang="es-ES" sz="800" dirty="0">
                        <a:latin typeface="Arial"/>
                        <a:cs typeface="Arial"/>
                      </a:endParaRPr>
                    </a:p>
                  </a:txBody>
                  <a:tcPr/>
                </a:tc>
                <a:tc>
                  <a:txBody>
                    <a:bodyPr/>
                    <a:lstStyle/>
                    <a:p>
                      <a:r>
                        <a:rPr lang="es-ES" sz="800" dirty="0" err="1">
                          <a:latin typeface="Arial"/>
                          <a:cs typeface="Arial"/>
                        </a:rPr>
                        <a:t>Bioma_id</a:t>
                      </a:r>
                      <a:endParaRPr lang="es-ES" sz="800" dirty="0">
                        <a:latin typeface="Arial"/>
                        <a:cs typeface="Arial"/>
                      </a:endParaRPr>
                    </a:p>
                  </a:txBody>
                  <a:tcPr/>
                </a:tc>
                <a:tc>
                  <a:txBody>
                    <a:bodyPr/>
                    <a:lstStyle/>
                    <a:p>
                      <a:r>
                        <a:rPr lang="es-ES" sz="800" dirty="0" err="1">
                          <a:latin typeface="Arial"/>
                          <a:cs typeface="Arial"/>
                        </a:rPr>
                        <a:t>Temp</a:t>
                      </a:r>
                      <a:endParaRPr lang="es-ES" sz="800" dirty="0">
                        <a:latin typeface="Arial"/>
                        <a:cs typeface="Arial"/>
                      </a:endParaRPr>
                    </a:p>
                  </a:txBody>
                  <a:tcPr/>
                </a:tc>
                <a:tc>
                  <a:txBody>
                    <a:bodyPr/>
                    <a:lstStyle/>
                    <a:p>
                      <a:r>
                        <a:rPr lang="es-ES" sz="800" dirty="0" err="1">
                          <a:latin typeface="Arial"/>
                          <a:cs typeface="Arial"/>
                        </a:rPr>
                        <a:t>Precip</a:t>
                      </a:r>
                      <a:endParaRPr lang="es-ES" sz="800" dirty="0">
                        <a:latin typeface="Arial"/>
                        <a:cs typeface="Arial"/>
                      </a:endParaRPr>
                    </a:p>
                  </a:txBody>
                  <a:tcPr/>
                </a:tc>
                <a:extLst>
                  <a:ext uri="{0D108BD9-81ED-4DB2-BD59-A6C34878D82A}">
                    <a16:rowId xmlns:a16="http://schemas.microsoft.com/office/drawing/2014/main" val="10000"/>
                  </a:ext>
                </a:extLst>
              </a:tr>
              <a:tr h="0">
                <a:tc>
                  <a:txBody>
                    <a:bodyPr/>
                    <a:lstStyle/>
                    <a:p>
                      <a:pPr algn="r"/>
                      <a:r>
                        <a:rPr lang="es-ES" sz="800" dirty="0">
                          <a:latin typeface="Arial"/>
                          <a:cs typeface="Arial"/>
                        </a:rPr>
                        <a:t>1</a:t>
                      </a:r>
                    </a:p>
                  </a:txBody>
                  <a:tcPr/>
                </a:tc>
                <a:tc>
                  <a:txBody>
                    <a:bodyPr/>
                    <a:lstStyle/>
                    <a:p>
                      <a:pPr algn="r"/>
                      <a:r>
                        <a:rPr lang="es-ES" sz="800" dirty="0">
                          <a:latin typeface="Arial"/>
                          <a:cs typeface="Arial"/>
                        </a:rPr>
                        <a:t>1</a:t>
                      </a:r>
                    </a:p>
                  </a:txBody>
                  <a:tcPr/>
                </a:tc>
                <a:tc>
                  <a:txBody>
                    <a:bodyPr/>
                    <a:lstStyle/>
                    <a:p>
                      <a:pPr algn="r"/>
                      <a:r>
                        <a:rPr lang="es-ES" sz="800" dirty="0">
                          <a:latin typeface="Arial"/>
                          <a:cs typeface="Arial"/>
                        </a:rPr>
                        <a:t>12</a:t>
                      </a:r>
                    </a:p>
                  </a:txBody>
                  <a:tcPr/>
                </a:tc>
                <a:tc>
                  <a:txBody>
                    <a:bodyPr/>
                    <a:lstStyle/>
                    <a:p>
                      <a:pPr algn="r"/>
                      <a:r>
                        <a:rPr lang="es-ES" sz="800" dirty="0">
                          <a:latin typeface="Arial"/>
                          <a:cs typeface="Arial"/>
                        </a:rPr>
                        <a:t>189</a:t>
                      </a:r>
                    </a:p>
                  </a:txBody>
                  <a:tcPr/>
                </a:tc>
                <a:extLst>
                  <a:ext uri="{0D108BD9-81ED-4DB2-BD59-A6C34878D82A}">
                    <a16:rowId xmlns:a16="http://schemas.microsoft.com/office/drawing/2014/main" val="10001"/>
                  </a:ext>
                </a:extLst>
              </a:tr>
              <a:tr h="0">
                <a:tc>
                  <a:txBody>
                    <a:bodyPr/>
                    <a:lstStyle/>
                    <a:p>
                      <a:pPr algn="r"/>
                      <a:r>
                        <a:rPr lang="es-ES" sz="800" dirty="0">
                          <a:latin typeface="Arial"/>
                          <a:cs typeface="Arial"/>
                        </a:rPr>
                        <a:t>2</a:t>
                      </a:r>
                    </a:p>
                  </a:txBody>
                  <a:tcPr/>
                </a:tc>
                <a:tc>
                  <a:txBody>
                    <a:bodyPr/>
                    <a:lstStyle/>
                    <a:p>
                      <a:pPr algn="r"/>
                      <a:r>
                        <a:rPr lang="es-ES" sz="800" dirty="0">
                          <a:latin typeface="Arial"/>
                          <a:cs typeface="Arial"/>
                        </a:rPr>
                        <a:t>1</a:t>
                      </a:r>
                    </a:p>
                  </a:txBody>
                  <a:tcPr/>
                </a:tc>
                <a:tc>
                  <a:txBody>
                    <a:bodyPr/>
                    <a:lstStyle/>
                    <a:p>
                      <a:pPr algn="r"/>
                      <a:r>
                        <a:rPr lang="es-ES" sz="800" dirty="0">
                          <a:latin typeface="Arial"/>
                          <a:cs typeface="Arial"/>
                        </a:rPr>
                        <a:t>13</a:t>
                      </a:r>
                    </a:p>
                  </a:txBody>
                  <a:tcPr/>
                </a:tc>
                <a:tc>
                  <a:txBody>
                    <a:bodyPr/>
                    <a:lstStyle/>
                    <a:p>
                      <a:pPr algn="r"/>
                      <a:r>
                        <a:rPr lang="es-ES" sz="800" dirty="0">
                          <a:latin typeface="Arial"/>
                          <a:cs typeface="Arial"/>
                        </a:rPr>
                        <a:t>100</a:t>
                      </a:r>
                    </a:p>
                  </a:txBody>
                  <a:tcPr/>
                </a:tc>
                <a:extLst>
                  <a:ext uri="{0D108BD9-81ED-4DB2-BD59-A6C34878D82A}">
                    <a16:rowId xmlns:a16="http://schemas.microsoft.com/office/drawing/2014/main" val="10002"/>
                  </a:ext>
                </a:extLst>
              </a:tr>
              <a:tr h="0">
                <a:tc>
                  <a:txBody>
                    <a:bodyPr/>
                    <a:lstStyle/>
                    <a:p>
                      <a:pPr algn="r"/>
                      <a:r>
                        <a:rPr lang="es-ES" sz="800" dirty="0">
                          <a:latin typeface="Arial"/>
                          <a:cs typeface="Arial"/>
                        </a:rPr>
                        <a:t>3</a:t>
                      </a:r>
                    </a:p>
                  </a:txBody>
                  <a:tcPr/>
                </a:tc>
                <a:tc>
                  <a:txBody>
                    <a:bodyPr/>
                    <a:lstStyle/>
                    <a:p>
                      <a:pPr algn="r"/>
                      <a:r>
                        <a:rPr lang="es-ES" sz="800" dirty="0">
                          <a:latin typeface="Arial"/>
                          <a:cs typeface="Arial"/>
                        </a:rPr>
                        <a:t>2</a:t>
                      </a:r>
                    </a:p>
                  </a:txBody>
                  <a:tcPr/>
                </a:tc>
                <a:tc>
                  <a:txBody>
                    <a:bodyPr/>
                    <a:lstStyle/>
                    <a:p>
                      <a:pPr algn="r"/>
                      <a:r>
                        <a:rPr lang="es-ES" sz="800" dirty="0">
                          <a:latin typeface="Arial"/>
                          <a:cs typeface="Arial"/>
                        </a:rPr>
                        <a:t>20</a:t>
                      </a:r>
                    </a:p>
                  </a:txBody>
                  <a:tcPr/>
                </a:tc>
                <a:tc>
                  <a:txBody>
                    <a:bodyPr/>
                    <a:lstStyle/>
                    <a:p>
                      <a:pPr algn="r"/>
                      <a:r>
                        <a:rPr lang="es-ES" sz="800" dirty="0">
                          <a:latin typeface="Arial"/>
                          <a:cs typeface="Arial"/>
                        </a:rPr>
                        <a:t>1000</a:t>
                      </a:r>
                    </a:p>
                  </a:txBody>
                  <a:tcPr/>
                </a:tc>
                <a:extLst>
                  <a:ext uri="{0D108BD9-81ED-4DB2-BD59-A6C34878D82A}">
                    <a16:rowId xmlns:a16="http://schemas.microsoft.com/office/drawing/2014/main" val="10003"/>
                  </a:ext>
                </a:extLst>
              </a:tr>
              <a:tr h="0">
                <a:tc>
                  <a:txBody>
                    <a:bodyPr/>
                    <a:lstStyle/>
                    <a:p>
                      <a:pPr algn="r"/>
                      <a:r>
                        <a:rPr lang="es-ES" sz="800" dirty="0">
                          <a:latin typeface="Arial"/>
                          <a:cs typeface="Arial"/>
                        </a:rPr>
                        <a:t>4</a:t>
                      </a:r>
                    </a:p>
                  </a:txBody>
                  <a:tcPr/>
                </a:tc>
                <a:tc>
                  <a:txBody>
                    <a:bodyPr/>
                    <a:lstStyle/>
                    <a:p>
                      <a:pPr algn="r"/>
                      <a:r>
                        <a:rPr lang="es-ES" sz="800" dirty="0">
                          <a:latin typeface="Arial"/>
                          <a:cs typeface="Arial"/>
                        </a:rPr>
                        <a:t>3</a:t>
                      </a:r>
                    </a:p>
                  </a:txBody>
                  <a:tcPr/>
                </a:tc>
                <a:tc>
                  <a:txBody>
                    <a:bodyPr/>
                    <a:lstStyle/>
                    <a:p>
                      <a:pPr algn="r"/>
                      <a:r>
                        <a:rPr lang="es-ES" sz="800" dirty="0">
                          <a:latin typeface="Arial"/>
                          <a:cs typeface="Arial"/>
                        </a:rPr>
                        <a:t>-3</a:t>
                      </a:r>
                    </a:p>
                  </a:txBody>
                  <a:tcPr/>
                </a:tc>
                <a:tc>
                  <a:txBody>
                    <a:bodyPr/>
                    <a:lstStyle/>
                    <a:p>
                      <a:pPr algn="r"/>
                      <a:r>
                        <a:rPr lang="es-ES" sz="800" dirty="0">
                          <a:latin typeface="Arial"/>
                          <a:cs typeface="Arial"/>
                        </a:rPr>
                        <a:t>23</a:t>
                      </a:r>
                    </a:p>
                  </a:txBody>
                  <a:tcPr/>
                </a:tc>
                <a:extLst>
                  <a:ext uri="{0D108BD9-81ED-4DB2-BD59-A6C34878D82A}">
                    <a16:rowId xmlns:a16="http://schemas.microsoft.com/office/drawing/2014/main" val="10004"/>
                  </a:ext>
                </a:extLst>
              </a:tr>
            </a:tbl>
          </a:graphicData>
        </a:graphic>
      </p:graphicFrame>
      <p:graphicFrame>
        <p:nvGraphicFramePr>
          <p:cNvPr id="25" name="Tabla 58">
            <a:extLst>
              <a:ext uri="{FF2B5EF4-FFF2-40B4-BE49-F238E27FC236}">
                <a16:creationId xmlns:a16="http://schemas.microsoft.com/office/drawing/2014/main" id="{1C73EC52-954B-4E44-AF38-F1A5A5AD310B}"/>
              </a:ext>
            </a:extLst>
          </p:cNvPr>
          <p:cNvGraphicFramePr>
            <a:graphicFrameLocks noGrp="1"/>
          </p:cNvGraphicFramePr>
          <p:nvPr>
            <p:extLst>
              <p:ext uri="{D42A27DB-BD31-4B8C-83A1-F6EECF244321}">
                <p14:modId xmlns:p14="http://schemas.microsoft.com/office/powerpoint/2010/main" val="4288306471"/>
              </p:ext>
            </p:extLst>
          </p:nvPr>
        </p:nvGraphicFramePr>
        <p:xfrm>
          <a:off x="1668436" y="5597436"/>
          <a:ext cx="1276986" cy="1066800"/>
        </p:xfrm>
        <a:graphic>
          <a:graphicData uri="http://schemas.openxmlformats.org/drawingml/2006/table">
            <a:tbl>
              <a:tblPr firstRow="1" bandRow="1">
                <a:tableStyleId>{5C22544A-7EE6-4342-B048-85BDC9FD1C3A}</a:tableStyleId>
              </a:tblPr>
              <a:tblGrid>
                <a:gridCol w="794068">
                  <a:extLst>
                    <a:ext uri="{9D8B030D-6E8A-4147-A177-3AD203B41FA5}">
                      <a16:colId xmlns:a16="http://schemas.microsoft.com/office/drawing/2014/main" val="20001"/>
                    </a:ext>
                  </a:extLst>
                </a:gridCol>
                <a:gridCol w="482918">
                  <a:extLst>
                    <a:ext uri="{9D8B030D-6E8A-4147-A177-3AD203B41FA5}">
                      <a16:colId xmlns:a16="http://schemas.microsoft.com/office/drawing/2014/main" val="20002"/>
                    </a:ext>
                  </a:extLst>
                </a:gridCol>
              </a:tblGrid>
              <a:tr h="0">
                <a:tc>
                  <a:txBody>
                    <a:bodyPr/>
                    <a:lstStyle/>
                    <a:p>
                      <a:r>
                        <a:rPr lang="es-ES" sz="800" dirty="0" err="1">
                          <a:latin typeface="Arial"/>
                          <a:cs typeface="Arial"/>
                        </a:rPr>
                        <a:t>Biome_num</a:t>
                      </a:r>
                      <a:endParaRPr lang="es-ES" sz="800" dirty="0">
                        <a:latin typeface="Arial"/>
                        <a:cs typeface="Arial"/>
                      </a:endParaRPr>
                    </a:p>
                  </a:txBody>
                  <a:tcPr/>
                </a:tc>
                <a:tc>
                  <a:txBody>
                    <a:bodyPr/>
                    <a:lstStyle/>
                    <a:p>
                      <a:r>
                        <a:rPr lang="es-ES" sz="800" dirty="0">
                          <a:latin typeface="Arial"/>
                          <a:cs typeface="Arial"/>
                        </a:rPr>
                        <a:t>Color</a:t>
                      </a:r>
                    </a:p>
                  </a:txBody>
                  <a:tcPr/>
                </a:tc>
                <a:extLst>
                  <a:ext uri="{0D108BD9-81ED-4DB2-BD59-A6C34878D82A}">
                    <a16:rowId xmlns:a16="http://schemas.microsoft.com/office/drawing/2014/main" val="10000"/>
                  </a:ext>
                </a:extLst>
              </a:tr>
              <a:tr h="0">
                <a:tc>
                  <a:txBody>
                    <a:bodyPr/>
                    <a:lstStyle/>
                    <a:p>
                      <a:pPr algn="ctr"/>
                      <a:r>
                        <a:rPr lang="es-ES" sz="800" dirty="0">
                          <a:latin typeface="Arial"/>
                          <a:cs typeface="Arial"/>
                        </a:rPr>
                        <a:t>1</a:t>
                      </a:r>
                    </a:p>
                  </a:txBody>
                  <a:tcPr/>
                </a:tc>
                <a:tc>
                  <a:txBody>
                    <a:bodyPr/>
                    <a:lstStyle/>
                    <a:p>
                      <a:pPr algn="r"/>
                      <a:r>
                        <a:rPr lang="es-ES" sz="800" dirty="0">
                          <a:latin typeface="Arial"/>
                          <a:cs typeface="Arial"/>
                        </a:rPr>
                        <a:t>Red</a:t>
                      </a:r>
                    </a:p>
                  </a:txBody>
                  <a:tcPr/>
                </a:tc>
                <a:extLst>
                  <a:ext uri="{0D108BD9-81ED-4DB2-BD59-A6C34878D82A}">
                    <a16:rowId xmlns:a16="http://schemas.microsoft.com/office/drawing/2014/main" val="10001"/>
                  </a:ext>
                </a:extLst>
              </a:tr>
              <a:tr h="0">
                <a:tc>
                  <a:txBody>
                    <a:bodyPr/>
                    <a:lstStyle/>
                    <a:p>
                      <a:pPr algn="ctr"/>
                      <a:r>
                        <a:rPr lang="es-ES" sz="800" dirty="0">
                          <a:latin typeface="Arial"/>
                          <a:cs typeface="Arial"/>
                        </a:rPr>
                        <a:t>2</a:t>
                      </a:r>
                    </a:p>
                  </a:txBody>
                  <a:tcPr/>
                </a:tc>
                <a:tc>
                  <a:txBody>
                    <a:bodyPr/>
                    <a:lstStyle/>
                    <a:p>
                      <a:pPr algn="r"/>
                      <a:r>
                        <a:rPr lang="es-ES" sz="800" dirty="0" err="1">
                          <a:latin typeface="Arial"/>
                          <a:cs typeface="Arial"/>
                        </a:rPr>
                        <a:t>Yellow</a:t>
                      </a:r>
                      <a:endParaRPr lang="es-ES" sz="800" dirty="0">
                        <a:latin typeface="Arial"/>
                        <a:cs typeface="Arial"/>
                      </a:endParaRPr>
                    </a:p>
                  </a:txBody>
                  <a:tcPr/>
                </a:tc>
                <a:extLst>
                  <a:ext uri="{0D108BD9-81ED-4DB2-BD59-A6C34878D82A}">
                    <a16:rowId xmlns:a16="http://schemas.microsoft.com/office/drawing/2014/main" val="10002"/>
                  </a:ext>
                </a:extLst>
              </a:tr>
              <a:tr h="0">
                <a:tc>
                  <a:txBody>
                    <a:bodyPr/>
                    <a:lstStyle/>
                    <a:p>
                      <a:pPr algn="ctr"/>
                      <a:r>
                        <a:rPr lang="es-ES" sz="800" dirty="0">
                          <a:latin typeface="Arial"/>
                          <a:cs typeface="Arial"/>
                        </a:rPr>
                        <a:t>3</a:t>
                      </a:r>
                    </a:p>
                  </a:txBody>
                  <a:tcPr/>
                </a:tc>
                <a:tc>
                  <a:txBody>
                    <a:bodyPr/>
                    <a:lstStyle/>
                    <a:p>
                      <a:pPr algn="r"/>
                      <a:r>
                        <a:rPr lang="es-ES" sz="800" dirty="0">
                          <a:latin typeface="Arial"/>
                          <a:cs typeface="Arial"/>
                        </a:rPr>
                        <a:t>Green</a:t>
                      </a:r>
                    </a:p>
                  </a:txBody>
                  <a:tcPr/>
                </a:tc>
                <a:extLst>
                  <a:ext uri="{0D108BD9-81ED-4DB2-BD59-A6C34878D82A}">
                    <a16:rowId xmlns:a16="http://schemas.microsoft.com/office/drawing/2014/main" val="10003"/>
                  </a:ext>
                </a:extLst>
              </a:tr>
              <a:tr h="0">
                <a:tc>
                  <a:txBody>
                    <a:bodyPr/>
                    <a:lstStyle/>
                    <a:p>
                      <a:pPr algn="ctr"/>
                      <a:r>
                        <a:rPr lang="es-ES" sz="800" dirty="0">
                          <a:latin typeface="Arial"/>
                          <a:cs typeface="Arial"/>
                        </a:rPr>
                        <a:t>4</a:t>
                      </a:r>
                    </a:p>
                  </a:txBody>
                  <a:tcPr/>
                </a:tc>
                <a:tc>
                  <a:txBody>
                    <a:bodyPr/>
                    <a:lstStyle/>
                    <a:p>
                      <a:pPr algn="r"/>
                      <a:r>
                        <a:rPr lang="es-ES" sz="800" dirty="0" err="1">
                          <a:latin typeface="Arial"/>
                          <a:cs typeface="Arial"/>
                        </a:rPr>
                        <a:t>Purple</a:t>
                      </a:r>
                      <a:endParaRPr lang="es-ES" sz="800" dirty="0">
                        <a:latin typeface="Arial"/>
                        <a:cs typeface="Arial"/>
                      </a:endParaRPr>
                    </a:p>
                  </a:txBody>
                  <a:tcPr/>
                </a:tc>
                <a:extLst>
                  <a:ext uri="{0D108BD9-81ED-4DB2-BD59-A6C34878D82A}">
                    <a16:rowId xmlns:a16="http://schemas.microsoft.com/office/drawing/2014/main" val="10004"/>
                  </a:ext>
                </a:extLst>
              </a:tr>
            </a:tbl>
          </a:graphicData>
        </a:graphic>
      </p:graphicFrame>
      <p:sp>
        <p:nvSpPr>
          <p:cNvPr id="7" name="TextBox 6">
            <a:extLst>
              <a:ext uri="{FF2B5EF4-FFF2-40B4-BE49-F238E27FC236}">
                <a16:creationId xmlns:a16="http://schemas.microsoft.com/office/drawing/2014/main" id="{0BF245A3-126A-CF43-9F47-09D6EE5879C6}"/>
              </a:ext>
            </a:extLst>
          </p:cNvPr>
          <p:cNvSpPr txBox="1"/>
          <p:nvPr/>
        </p:nvSpPr>
        <p:spPr>
          <a:xfrm>
            <a:off x="1309522" y="2605636"/>
            <a:ext cx="2702740" cy="276999"/>
          </a:xfrm>
          <a:prstGeom prst="rect">
            <a:avLst/>
          </a:prstGeom>
          <a:noFill/>
        </p:spPr>
        <p:txBody>
          <a:bodyPr wrap="square" rtlCol="0">
            <a:spAutoFit/>
          </a:bodyPr>
          <a:lstStyle>
            <a:defPPr>
              <a:defRPr lang="es-ES"/>
            </a:defPPr>
            <a:lvl1pPr>
              <a:defRPr sz="2000">
                <a:solidFill>
                  <a:srgbClr val="9C3F97"/>
                </a:solidFill>
              </a:defRPr>
            </a:lvl1pPr>
          </a:lstStyle>
          <a:p>
            <a:r>
              <a:rPr lang="en-ES" sz="1200" dirty="0"/>
              <a:t>Tabla de atributos capa “puntos_clima”</a:t>
            </a:r>
          </a:p>
        </p:txBody>
      </p:sp>
      <p:grpSp>
        <p:nvGrpSpPr>
          <p:cNvPr id="12" name="Group 11">
            <a:extLst>
              <a:ext uri="{FF2B5EF4-FFF2-40B4-BE49-F238E27FC236}">
                <a16:creationId xmlns:a16="http://schemas.microsoft.com/office/drawing/2014/main" id="{1E29F10C-8288-A042-9758-45A7F673A1C1}"/>
              </a:ext>
            </a:extLst>
          </p:cNvPr>
          <p:cNvGrpSpPr/>
          <p:nvPr/>
        </p:nvGrpSpPr>
        <p:grpSpPr>
          <a:xfrm>
            <a:off x="1363570" y="3949804"/>
            <a:ext cx="1886718" cy="1647632"/>
            <a:chOff x="1363570" y="3949804"/>
            <a:chExt cx="1886718" cy="1647632"/>
          </a:xfrm>
        </p:grpSpPr>
        <p:sp>
          <p:nvSpPr>
            <p:cNvPr id="30" name="Rectángulo 16">
              <a:extLst>
                <a:ext uri="{FF2B5EF4-FFF2-40B4-BE49-F238E27FC236}">
                  <a16:creationId xmlns:a16="http://schemas.microsoft.com/office/drawing/2014/main" id="{C67548BC-930B-5B46-907E-138709D33356}"/>
                </a:ext>
              </a:extLst>
            </p:cNvPr>
            <p:cNvSpPr/>
            <p:nvPr/>
          </p:nvSpPr>
          <p:spPr>
            <a:xfrm>
              <a:off x="1363570" y="4456834"/>
              <a:ext cx="1886718" cy="461665"/>
            </a:xfrm>
            <a:prstGeom prst="rect">
              <a:avLst/>
            </a:prstGeom>
            <a:solidFill>
              <a:srgbClr val="9C3F97"/>
            </a:solidFill>
          </p:spPr>
          <p:txBody>
            <a:bodyPr wrap="square">
              <a:spAutoFit/>
            </a:bodyPr>
            <a:lstStyle/>
            <a:p>
              <a:r>
                <a:rPr lang="es-ES_tradnl" sz="1200" dirty="0">
                  <a:solidFill>
                    <a:schemeClr val="bg1"/>
                  </a:solidFill>
                  <a:latin typeface="Arial"/>
                  <a:cs typeface="Arial"/>
                </a:rPr>
                <a:t>Campo común (aunque tenga distinto nombre)</a:t>
              </a:r>
              <a:endParaRPr lang="es-ES" sz="1200" dirty="0">
                <a:solidFill>
                  <a:schemeClr val="bg1"/>
                </a:solidFill>
                <a:latin typeface="Arial"/>
                <a:cs typeface="Arial"/>
              </a:endParaRPr>
            </a:p>
          </p:txBody>
        </p:sp>
        <p:cxnSp>
          <p:nvCxnSpPr>
            <p:cNvPr id="31" name="Conector recto de flecha 17">
              <a:extLst>
                <a:ext uri="{FF2B5EF4-FFF2-40B4-BE49-F238E27FC236}">
                  <a16:creationId xmlns:a16="http://schemas.microsoft.com/office/drawing/2014/main" id="{6FD0C5F2-B665-004E-A69A-815B9063DE28}"/>
                </a:ext>
              </a:extLst>
            </p:cNvPr>
            <p:cNvCxnSpPr>
              <a:cxnSpLocks/>
            </p:cNvCxnSpPr>
            <p:nvPr/>
          </p:nvCxnSpPr>
          <p:spPr>
            <a:xfrm flipV="1">
              <a:off x="2198849" y="3949804"/>
              <a:ext cx="0" cy="507030"/>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2" name="Conector recto de flecha 17">
              <a:extLst>
                <a:ext uri="{FF2B5EF4-FFF2-40B4-BE49-F238E27FC236}">
                  <a16:creationId xmlns:a16="http://schemas.microsoft.com/office/drawing/2014/main" id="{C3A71A78-528D-654D-B374-FA172827F9F7}"/>
                </a:ext>
              </a:extLst>
            </p:cNvPr>
            <p:cNvCxnSpPr>
              <a:cxnSpLocks/>
            </p:cNvCxnSpPr>
            <p:nvPr/>
          </p:nvCxnSpPr>
          <p:spPr>
            <a:xfrm flipH="1">
              <a:off x="2063469" y="4918499"/>
              <a:ext cx="135380" cy="678937"/>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sp>
        <p:nvSpPr>
          <p:cNvPr id="28" name="TextBox 27">
            <a:extLst>
              <a:ext uri="{FF2B5EF4-FFF2-40B4-BE49-F238E27FC236}">
                <a16:creationId xmlns:a16="http://schemas.microsoft.com/office/drawing/2014/main" id="{A988B006-6D3D-6441-AFB9-EDBF7F7268D9}"/>
              </a:ext>
            </a:extLst>
          </p:cNvPr>
          <p:cNvSpPr txBox="1"/>
          <p:nvPr/>
        </p:nvSpPr>
        <p:spPr>
          <a:xfrm>
            <a:off x="1431537" y="5220732"/>
            <a:ext cx="1750784" cy="276999"/>
          </a:xfrm>
          <a:prstGeom prst="rect">
            <a:avLst/>
          </a:prstGeom>
          <a:solidFill>
            <a:schemeClr val="accent1">
              <a:lumMod val="40000"/>
              <a:lumOff val="60000"/>
            </a:schemeClr>
          </a:solidFill>
        </p:spPr>
        <p:txBody>
          <a:bodyPr wrap="square" rtlCol="0">
            <a:spAutoFit/>
          </a:bodyPr>
          <a:lstStyle>
            <a:defPPr>
              <a:defRPr lang="es-ES"/>
            </a:defPPr>
            <a:lvl1pPr>
              <a:defRPr sz="2000">
                <a:solidFill>
                  <a:srgbClr val="9C3F97"/>
                </a:solidFill>
              </a:defRPr>
            </a:lvl1pPr>
          </a:lstStyle>
          <a:p>
            <a:r>
              <a:rPr lang="en-ES" sz="1200" dirty="0"/>
              <a:t>Tabla “lista_biomas.txt”</a:t>
            </a:r>
          </a:p>
        </p:txBody>
      </p:sp>
      <p:graphicFrame>
        <p:nvGraphicFramePr>
          <p:cNvPr id="33" name="Tabla 58">
            <a:extLst>
              <a:ext uri="{FF2B5EF4-FFF2-40B4-BE49-F238E27FC236}">
                <a16:creationId xmlns:a16="http://schemas.microsoft.com/office/drawing/2014/main" id="{AEFB6F91-B42D-0B44-A720-1C06B952FF8E}"/>
              </a:ext>
            </a:extLst>
          </p:cNvPr>
          <p:cNvGraphicFramePr>
            <a:graphicFrameLocks noGrp="1"/>
          </p:cNvGraphicFramePr>
          <p:nvPr>
            <p:extLst>
              <p:ext uri="{D42A27DB-BD31-4B8C-83A1-F6EECF244321}">
                <p14:modId xmlns:p14="http://schemas.microsoft.com/office/powerpoint/2010/main" val="4063661192"/>
              </p:ext>
            </p:extLst>
          </p:nvPr>
        </p:nvGraphicFramePr>
        <p:xfrm>
          <a:off x="3511995" y="2882635"/>
          <a:ext cx="511492" cy="1066800"/>
        </p:xfrm>
        <a:graphic>
          <a:graphicData uri="http://schemas.openxmlformats.org/drawingml/2006/table">
            <a:tbl>
              <a:tblPr firstRow="1" bandRow="1">
                <a:tableStyleId>{5C22544A-7EE6-4342-B048-85BDC9FD1C3A}</a:tableStyleId>
              </a:tblPr>
              <a:tblGrid>
                <a:gridCol w="511492">
                  <a:extLst>
                    <a:ext uri="{9D8B030D-6E8A-4147-A177-3AD203B41FA5}">
                      <a16:colId xmlns:a16="http://schemas.microsoft.com/office/drawing/2014/main" val="2692392291"/>
                    </a:ext>
                  </a:extLst>
                </a:gridCol>
              </a:tblGrid>
              <a:tr h="0">
                <a:tc>
                  <a:txBody>
                    <a:bodyPr/>
                    <a:lstStyle/>
                    <a:p>
                      <a:r>
                        <a:rPr lang="es-ES" sz="800" dirty="0">
                          <a:latin typeface="Arial"/>
                          <a:cs typeface="Arial"/>
                        </a:rPr>
                        <a:t>color</a:t>
                      </a:r>
                    </a:p>
                  </a:txBody>
                  <a:tcPr/>
                </a:tc>
                <a:extLst>
                  <a:ext uri="{0D108BD9-81ED-4DB2-BD59-A6C34878D82A}">
                    <a16:rowId xmlns:a16="http://schemas.microsoft.com/office/drawing/2014/main" val="10000"/>
                  </a:ext>
                </a:extLst>
              </a:tr>
              <a:tr h="0">
                <a:tc>
                  <a:txBody>
                    <a:bodyPr/>
                    <a:lstStyle/>
                    <a:p>
                      <a:pPr algn="r"/>
                      <a:endParaRPr lang="es-ES" sz="800" dirty="0">
                        <a:latin typeface="Arial"/>
                        <a:cs typeface="Arial"/>
                      </a:endParaRPr>
                    </a:p>
                  </a:txBody>
                  <a:tcPr/>
                </a:tc>
                <a:extLst>
                  <a:ext uri="{0D108BD9-81ED-4DB2-BD59-A6C34878D82A}">
                    <a16:rowId xmlns:a16="http://schemas.microsoft.com/office/drawing/2014/main" val="10001"/>
                  </a:ext>
                </a:extLst>
              </a:tr>
              <a:tr h="0">
                <a:tc>
                  <a:txBody>
                    <a:bodyPr/>
                    <a:lstStyle/>
                    <a:p>
                      <a:pPr algn="r"/>
                      <a:endParaRPr lang="es-ES" sz="800" dirty="0">
                        <a:latin typeface="Arial"/>
                        <a:cs typeface="Arial"/>
                      </a:endParaRPr>
                    </a:p>
                  </a:txBody>
                  <a:tcPr/>
                </a:tc>
                <a:extLst>
                  <a:ext uri="{0D108BD9-81ED-4DB2-BD59-A6C34878D82A}">
                    <a16:rowId xmlns:a16="http://schemas.microsoft.com/office/drawing/2014/main" val="10002"/>
                  </a:ext>
                </a:extLst>
              </a:tr>
              <a:tr h="0">
                <a:tc>
                  <a:txBody>
                    <a:bodyPr/>
                    <a:lstStyle/>
                    <a:p>
                      <a:pPr algn="r"/>
                      <a:endParaRPr lang="es-ES" sz="800" dirty="0">
                        <a:latin typeface="Arial"/>
                        <a:cs typeface="Arial"/>
                      </a:endParaRPr>
                    </a:p>
                  </a:txBody>
                  <a:tcPr/>
                </a:tc>
                <a:extLst>
                  <a:ext uri="{0D108BD9-81ED-4DB2-BD59-A6C34878D82A}">
                    <a16:rowId xmlns:a16="http://schemas.microsoft.com/office/drawing/2014/main" val="10003"/>
                  </a:ext>
                </a:extLst>
              </a:tr>
              <a:tr h="0">
                <a:tc>
                  <a:txBody>
                    <a:bodyPr/>
                    <a:lstStyle/>
                    <a:p>
                      <a:pPr algn="r"/>
                      <a:endParaRPr lang="es-ES" sz="800" dirty="0">
                        <a:latin typeface="Arial"/>
                        <a:cs typeface="Arial"/>
                      </a:endParaRPr>
                    </a:p>
                  </a:txBody>
                  <a:tcPr/>
                </a:tc>
                <a:extLst>
                  <a:ext uri="{0D108BD9-81ED-4DB2-BD59-A6C34878D82A}">
                    <a16:rowId xmlns:a16="http://schemas.microsoft.com/office/drawing/2014/main" val="10004"/>
                  </a:ext>
                </a:extLst>
              </a:tr>
            </a:tbl>
          </a:graphicData>
        </a:graphic>
      </p:graphicFrame>
      <p:sp>
        <p:nvSpPr>
          <p:cNvPr id="34" name="Rectángulo 16">
            <a:extLst>
              <a:ext uri="{FF2B5EF4-FFF2-40B4-BE49-F238E27FC236}">
                <a16:creationId xmlns:a16="http://schemas.microsoft.com/office/drawing/2014/main" id="{EEDB40C0-11FB-F34A-9E98-51A58C713B4C}"/>
              </a:ext>
            </a:extLst>
          </p:cNvPr>
          <p:cNvSpPr/>
          <p:nvPr/>
        </p:nvSpPr>
        <p:spPr>
          <a:xfrm>
            <a:off x="5214029" y="3302671"/>
            <a:ext cx="2432944" cy="1384995"/>
          </a:xfrm>
          <a:prstGeom prst="rect">
            <a:avLst/>
          </a:prstGeom>
          <a:solidFill>
            <a:srgbClr val="9C3F97"/>
          </a:solidFill>
        </p:spPr>
        <p:txBody>
          <a:bodyPr wrap="square">
            <a:spAutoFit/>
          </a:bodyPr>
          <a:lstStyle/>
          <a:p>
            <a:r>
              <a:rPr lang="es-ES_tradnl" sz="1200" dirty="0">
                <a:solidFill>
                  <a:schemeClr val="bg1"/>
                </a:solidFill>
                <a:latin typeface="Arial"/>
                <a:cs typeface="Arial"/>
              </a:rPr>
              <a:t>El proceso de unión implica:</a:t>
            </a:r>
          </a:p>
          <a:p>
            <a:pPr marL="171450" indent="-171450">
              <a:buFontTx/>
              <a:buChar char="-"/>
            </a:pPr>
            <a:r>
              <a:rPr lang="es-ES_tradnl" sz="1200" dirty="0">
                <a:solidFill>
                  <a:schemeClr val="bg1"/>
                </a:solidFill>
                <a:latin typeface="Arial"/>
                <a:cs typeface="Arial"/>
              </a:rPr>
              <a:t>Crear un nuevo campo en la tabla “destino”</a:t>
            </a:r>
          </a:p>
          <a:p>
            <a:pPr marL="171450" indent="-171450">
              <a:buFontTx/>
              <a:buChar char="-"/>
            </a:pPr>
            <a:r>
              <a:rPr lang="es-ES_tradnl" sz="1200" dirty="0">
                <a:solidFill>
                  <a:schemeClr val="bg1"/>
                </a:solidFill>
                <a:latin typeface="Arial"/>
                <a:cs typeface="Arial"/>
              </a:rPr>
              <a:t>Asignar el color de la tabla “</a:t>
            </a:r>
            <a:r>
              <a:rPr lang="es-ES_tradnl" sz="1200" dirty="0" err="1">
                <a:solidFill>
                  <a:schemeClr val="bg1"/>
                </a:solidFill>
                <a:latin typeface="Arial"/>
                <a:cs typeface="Arial"/>
              </a:rPr>
              <a:t>lista_biomas</a:t>
            </a:r>
            <a:r>
              <a:rPr lang="es-ES_tradnl" sz="1200" dirty="0">
                <a:solidFill>
                  <a:schemeClr val="bg1"/>
                </a:solidFill>
                <a:latin typeface="Arial"/>
                <a:cs typeface="Arial"/>
              </a:rPr>
              <a:t>” que corresponda según el campo “</a:t>
            </a:r>
            <a:r>
              <a:rPr lang="es-ES_tradnl" sz="1200" dirty="0" err="1">
                <a:solidFill>
                  <a:schemeClr val="bg1"/>
                </a:solidFill>
                <a:latin typeface="Arial"/>
                <a:cs typeface="Arial"/>
              </a:rPr>
              <a:t>bioma_id</a:t>
            </a:r>
            <a:r>
              <a:rPr lang="es-ES_tradnl" sz="1200" dirty="0">
                <a:solidFill>
                  <a:schemeClr val="bg1"/>
                </a:solidFill>
                <a:latin typeface="Arial"/>
                <a:cs typeface="Arial"/>
              </a:rPr>
              <a:t>”</a:t>
            </a:r>
            <a:endParaRPr lang="es-ES" sz="1200" dirty="0">
              <a:solidFill>
                <a:schemeClr val="bg1"/>
              </a:solidFill>
              <a:latin typeface="Arial"/>
              <a:cs typeface="Arial"/>
            </a:endParaRPr>
          </a:p>
        </p:txBody>
      </p:sp>
      <p:sp>
        <p:nvSpPr>
          <p:cNvPr id="11" name="Rectangle 10">
            <a:extLst>
              <a:ext uri="{FF2B5EF4-FFF2-40B4-BE49-F238E27FC236}">
                <a16:creationId xmlns:a16="http://schemas.microsoft.com/office/drawing/2014/main" id="{9433F309-1800-134C-8083-C7E2E6F63D2F}"/>
              </a:ext>
            </a:extLst>
          </p:cNvPr>
          <p:cNvSpPr/>
          <p:nvPr/>
        </p:nvSpPr>
        <p:spPr>
          <a:xfrm>
            <a:off x="1676528" y="5826265"/>
            <a:ext cx="783451" cy="19420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ES" sz="1400" dirty="0"/>
              <a:t>1</a:t>
            </a:r>
          </a:p>
        </p:txBody>
      </p:sp>
      <p:sp>
        <p:nvSpPr>
          <p:cNvPr id="35" name="Rectangle 34">
            <a:extLst>
              <a:ext uri="{FF2B5EF4-FFF2-40B4-BE49-F238E27FC236}">
                <a16:creationId xmlns:a16="http://schemas.microsoft.com/office/drawing/2014/main" id="{73985FBD-EC9A-3349-B7F2-DBFE0131BC37}"/>
              </a:ext>
            </a:extLst>
          </p:cNvPr>
          <p:cNvSpPr/>
          <p:nvPr/>
        </p:nvSpPr>
        <p:spPr>
          <a:xfrm>
            <a:off x="1790500" y="3119776"/>
            <a:ext cx="652856" cy="17666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ES" sz="1400" dirty="0"/>
              <a:t>1</a:t>
            </a:r>
          </a:p>
        </p:txBody>
      </p:sp>
      <p:sp>
        <p:nvSpPr>
          <p:cNvPr id="36" name="Rectangle 35">
            <a:extLst>
              <a:ext uri="{FF2B5EF4-FFF2-40B4-BE49-F238E27FC236}">
                <a16:creationId xmlns:a16="http://schemas.microsoft.com/office/drawing/2014/main" id="{A0CB8E6B-688F-F04C-AD79-51E313120AB6}"/>
              </a:ext>
            </a:extLst>
          </p:cNvPr>
          <p:cNvSpPr/>
          <p:nvPr/>
        </p:nvSpPr>
        <p:spPr>
          <a:xfrm>
            <a:off x="1794656" y="3323002"/>
            <a:ext cx="652856" cy="17666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ES" sz="1400" dirty="0"/>
              <a:t>1</a:t>
            </a:r>
          </a:p>
        </p:txBody>
      </p:sp>
      <p:sp>
        <p:nvSpPr>
          <p:cNvPr id="37" name="Rectangle 36">
            <a:extLst>
              <a:ext uri="{FF2B5EF4-FFF2-40B4-BE49-F238E27FC236}">
                <a16:creationId xmlns:a16="http://schemas.microsoft.com/office/drawing/2014/main" id="{7F5A43E9-4A49-0F44-8ED0-566C753DE4B3}"/>
              </a:ext>
            </a:extLst>
          </p:cNvPr>
          <p:cNvSpPr/>
          <p:nvPr/>
        </p:nvSpPr>
        <p:spPr>
          <a:xfrm>
            <a:off x="3511995" y="3119775"/>
            <a:ext cx="511492" cy="17666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ES" sz="1100" dirty="0"/>
              <a:t>Red</a:t>
            </a:r>
          </a:p>
        </p:txBody>
      </p:sp>
      <p:sp>
        <p:nvSpPr>
          <p:cNvPr id="38" name="Rectangle 37">
            <a:extLst>
              <a:ext uri="{FF2B5EF4-FFF2-40B4-BE49-F238E27FC236}">
                <a16:creationId xmlns:a16="http://schemas.microsoft.com/office/drawing/2014/main" id="{B555EAA1-99C0-A641-B3DA-B5C351D07EB9}"/>
              </a:ext>
            </a:extLst>
          </p:cNvPr>
          <p:cNvSpPr/>
          <p:nvPr/>
        </p:nvSpPr>
        <p:spPr>
          <a:xfrm>
            <a:off x="3511995" y="3314758"/>
            <a:ext cx="511492" cy="17666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ES" sz="1100" dirty="0"/>
              <a:t>Red</a:t>
            </a:r>
          </a:p>
        </p:txBody>
      </p:sp>
      <p:sp>
        <p:nvSpPr>
          <p:cNvPr id="39" name="Rectangle 38">
            <a:extLst>
              <a:ext uri="{FF2B5EF4-FFF2-40B4-BE49-F238E27FC236}">
                <a16:creationId xmlns:a16="http://schemas.microsoft.com/office/drawing/2014/main" id="{B26E5482-0F1B-7342-BC92-F9C7F6E7CA3B}"/>
              </a:ext>
            </a:extLst>
          </p:cNvPr>
          <p:cNvSpPr/>
          <p:nvPr/>
        </p:nvSpPr>
        <p:spPr>
          <a:xfrm>
            <a:off x="1676528" y="6027971"/>
            <a:ext cx="783451" cy="194209"/>
          </a:xfrm>
          <a:prstGeom prst="rect">
            <a:avLst/>
          </a:prstGeom>
          <a:solidFill>
            <a:srgbClr val="FFFF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ES" sz="1400" dirty="0">
                <a:solidFill>
                  <a:schemeClr val="tx1"/>
                </a:solidFill>
              </a:rPr>
              <a:t>2</a:t>
            </a:r>
          </a:p>
        </p:txBody>
      </p:sp>
      <p:sp>
        <p:nvSpPr>
          <p:cNvPr id="41" name="Rectangle 40">
            <a:extLst>
              <a:ext uri="{FF2B5EF4-FFF2-40B4-BE49-F238E27FC236}">
                <a16:creationId xmlns:a16="http://schemas.microsoft.com/office/drawing/2014/main" id="{D5B8B369-F5F9-584B-B261-369C5580FC42}"/>
              </a:ext>
            </a:extLst>
          </p:cNvPr>
          <p:cNvSpPr/>
          <p:nvPr/>
        </p:nvSpPr>
        <p:spPr>
          <a:xfrm>
            <a:off x="1794656" y="3538155"/>
            <a:ext cx="652856" cy="176669"/>
          </a:xfrm>
          <a:prstGeom prst="rect">
            <a:avLst/>
          </a:prstGeom>
          <a:solidFill>
            <a:srgbClr val="FFFF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ES" sz="1400" dirty="0">
                <a:solidFill>
                  <a:schemeClr val="tx1"/>
                </a:solidFill>
              </a:rPr>
              <a:t>2</a:t>
            </a:r>
          </a:p>
        </p:txBody>
      </p:sp>
      <p:sp>
        <p:nvSpPr>
          <p:cNvPr id="42" name="Rectangle 41">
            <a:extLst>
              <a:ext uri="{FF2B5EF4-FFF2-40B4-BE49-F238E27FC236}">
                <a16:creationId xmlns:a16="http://schemas.microsoft.com/office/drawing/2014/main" id="{5CDC07E1-C1E4-7342-B1ED-983E33DDBD0E}"/>
              </a:ext>
            </a:extLst>
          </p:cNvPr>
          <p:cNvSpPr/>
          <p:nvPr/>
        </p:nvSpPr>
        <p:spPr>
          <a:xfrm>
            <a:off x="3511995" y="3536635"/>
            <a:ext cx="511492" cy="176669"/>
          </a:xfrm>
          <a:prstGeom prst="rect">
            <a:avLst/>
          </a:prstGeom>
          <a:solidFill>
            <a:srgbClr val="FFFF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ES" sz="900" dirty="0">
                <a:solidFill>
                  <a:schemeClr val="tx1"/>
                </a:solidFill>
              </a:rPr>
              <a:t>Yellow</a:t>
            </a:r>
          </a:p>
        </p:txBody>
      </p:sp>
      <p:sp>
        <p:nvSpPr>
          <p:cNvPr id="43" name="Rectangle 42">
            <a:extLst>
              <a:ext uri="{FF2B5EF4-FFF2-40B4-BE49-F238E27FC236}">
                <a16:creationId xmlns:a16="http://schemas.microsoft.com/office/drawing/2014/main" id="{1C5158DD-6676-B443-A4EF-6CD9FE8E1D7B}"/>
              </a:ext>
            </a:extLst>
          </p:cNvPr>
          <p:cNvSpPr/>
          <p:nvPr/>
        </p:nvSpPr>
        <p:spPr>
          <a:xfrm>
            <a:off x="1676528" y="6249848"/>
            <a:ext cx="783451" cy="194209"/>
          </a:xfrm>
          <a:prstGeom prst="rect">
            <a:avLst/>
          </a:prstGeom>
          <a:solidFill>
            <a:srgbClr val="92D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ES" sz="1400" dirty="0">
                <a:solidFill>
                  <a:schemeClr val="tx1"/>
                </a:solidFill>
              </a:rPr>
              <a:t>3</a:t>
            </a:r>
          </a:p>
        </p:txBody>
      </p:sp>
      <p:sp>
        <p:nvSpPr>
          <p:cNvPr id="44" name="Rectangle 43">
            <a:extLst>
              <a:ext uri="{FF2B5EF4-FFF2-40B4-BE49-F238E27FC236}">
                <a16:creationId xmlns:a16="http://schemas.microsoft.com/office/drawing/2014/main" id="{6F487223-C562-E048-B3A2-7DF3FFF7254C}"/>
              </a:ext>
            </a:extLst>
          </p:cNvPr>
          <p:cNvSpPr/>
          <p:nvPr/>
        </p:nvSpPr>
        <p:spPr>
          <a:xfrm>
            <a:off x="1794656" y="3746584"/>
            <a:ext cx="652856" cy="176669"/>
          </a:xfrm>
          <a:prstGeom prst="rect">
            <a:avLst/>
          </a:prstGeom>
          <a:solidFill>
            <a:srgbClr val="92D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ES" sz="1400" dirty="0">
                <a:solidFill>
                  <a:schemeClr val="tx1"/>
                </a:solidFill>
              </a:rPr>
              <a:t>3</a:t>
            </a:r>
          </a:p>
        </p:txBody>
      </p:sp>
      <p:sp>
        <p:nvSpPr>
          <p:cNvPr id="45" name="Rectangle 44">
            <a:extLst>
              <a:ext uri="{FF2B5EF4-FFF2-40B4-BE49-F238E27FC236}">
                <a16:creationId xmlns:a16="http://schemas.microsoft.com/office/drawing/2014/main" id="{89AA87B6-A8AD-DD4F-A1CA-A80687E3801B}"/>
              </a:ext>
            </a:extLst>
          </p:cNvPr>
          <p:cNvSpPr/>
          <p:nvPr/>
        </p:nvSpPr>
        <p:spPr>
          <a:xfrm>
            <a:off x="3511995" y="3751788"/>
            <a:ext cx="511492" cy="176669"/>
          </a:xfrm>
          <a:prstGeom prst="rect">
            <a:avLst/>
          </a:prstGeom>
          <a:solidFill>
            <a:srgbClr val="92D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ES" sz="900" dirty="0">
                <a:solidFill>
                  <a:schemeClr val="tx1"/>
                </a:solidFill>
              </a:rPr>
              <a:t>Green</a:t>
            </a:r>
          </a:p>
        </p:txBody>
      </p:sp>
    </p:spTree>
    <p:extLst>
      <p:ext uri="{BB962C8B-B14F-4D97-AF65-F5344CB8AC3E}">
        <p14:creationId xmlns:p14="http://schemas.microsoft.com/office/powerpoint/2010/main" val="18098388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6"/>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8"/>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39"/>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41"/>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42"/>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43"/>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44"/>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7" grpId="0"/>
      <p:bldP spid="28" grpId="0" animBg="1"/>
      <p:bldP spid="34" grpId="0" animBg="1"/>
      <p:bldP spid="11" grpId="0" animBg="1"/>
      <p:bldP spid="35" grpId="0" animBg="1"/>
      <p:bldP spid="36" grpId="0" animBg="1"/>
      <p:bldP spid="37" grpId="0" animBg="1"/>
      <p:bldP spid="38" grpId="0" animBg="1"/>
      <p:bldP spid="39" grpId="0" animBg="1"/>
      <p:bldP spid="41" grpId="0" animBg="1"/>
      <p:bldP spid="42" grpId="0" animBg="1"/>
      <p:bldP spid="43" grpId="0" animBg="1"/>
      <p:bldP spid="44" grpId="0" animBg="1"/>
      <p:bldP spid="45"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grpSp>
        <p:nvGrpSpPr>
          <p:cNvPr id="2" name="Agrupar 1"/>
          <p:cNvGrpSpPr/>
          <p:nvPr/>
        </p:nvGrpSpPr>
        <p:grpSpPr>
          <a:xfrm>
            <a:off x="385378" y="88422"/>
            <a:ext cx="671459" cy="671459"/>
            <a:chOff x="5581464" y="4190410"/>
            <a:chExt cx="250916" cy="250916"/>
          </a:xfrm>
        </p:grpSpPr>
        <p:sp>
          <p:nvSpPr>
            <p:cNvPr id="3" name="Elipse 2"/>
            <p:cNvSpPr/>
            <p:nvPr/>
          </p:nvSpPr>
          <p:spPr>
            <a:xfrm>
              <a:off x="5581464" y="4190410"/>
              <a:ext cx="250916" cy="250916"/>
            </a:xfrm>
            <a:prstGeom prst="ellipse">
              <a:avLst/>
            </a:prstGeom>
            <a:solidFill>
              <a:srgbClr val="9C3F9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sz="4400" dirty="0">
                <a:latin typeface="Arial"/>
                <a:cs typeface="Arial"/>
              </a:endParaRPr>
            </a:p>
          </p:txBody>
        </p:sp>
        <p:sp>
          <p:nvSpPr>
            <p:cNvPr id="4" name="CuadroTexto 3"/>
            <p:cNvSpPr txBox="1"/>
            <p:nvPr/>
          </p:nvSpPr>
          <p:spPr>
            <a:xfrm>
              <a:off x="5581510" y="4208146"/>
              <a:ext cx="250825" cy="207022"/>
            </a:xfrm>
            <a:prstGeom prst="rect">
              <a:avLst/>
            </a:prstGeom>
            <a:noFill/>
          </p:spPr>
          <p:txBody>
            <a:bodyPr wrap="square" lIns="0" tIns="0" rIns="0" bIns="0" rtlCol="0">
              <a:spAutoFit/>
            </a:bodyPr>
            <a:lstStyle/>
            <a:p>
              <a:pPr algn="ctr"/>
              <a:r>
                <a:rPr lang="es-ES" sz="3600" dirty="0">
                  <a:solidFill>
                    <a:schemeClr val="bg1"/>
                  </a:solidFill>
                  <a:latin typeface="Arial"/>
                  <a:cs typeface="Arial"/>
                </a:rPr>
                <a:t>4</a:t>
              </a:r>
            </a:p>
          </p:txBody>
        </p:sp>
      </p:grpSp>
      <p:sp>
        <p:nvSpPr>
          <p:cNvPr id="5" name="CuadroTexto 4"/>
          <p:cNvSpPr txBox="1"/>
          <p:nvPr/>
        </p:nvSpPr>
        <p:spPr>
          <a:xfrm>
            <a:off x="948166" y="239485"/>
            <a:ext cx="7898678" cy="369332"/>
          </a:xfrm>
          <a:prstGeom prst="rect">
            <a:avLst/>
          </a:prstGeom>
          <a:solidFill>
            <a:srgbClr val="9C3F97"/>
          </a:solidFill>
          <a:ln>
            <a:noFill/>
          </a:ln>
        </p:spPr>
        <p:txBody>
          <a:bodyPr wrap="square" rtlCol="0">
            <a:spAutoFit/>
          </a:bodyPr>
          <a:lstStyle/>
          <a:p>
            <a:r>
              <a:rPr lang="es-ES" b="1" dirty="0">
                <a:solidFill>
                  <a:srgbClr val="FFFFFF"/>
                </a:solidFill>
              </a:rPr>
              <a:t>Unir un campo con el color que tendrá cada bioma</a:t>
            </a:r>
          </a:p>
        </p:txBody>
      </p:sp>
      <p:sp>
        <p:nvSpPr>
          <p:cNvPr id="23" name="CuadroTexto 10">
            <a:extLst>
              <a:ext uri="{FF2B5EF4-FFF2-40B4-BE49-F238E27FC236}">
                <a16:creationId xmlns:a16="http://schemas.microsoft.com/office/drawing/2014/main" id="{175AC7B9-DA0A-5E42-B7BD-F527DDF548DE}"/>
              </a:ext>
            </a:extLst>
          </p:cNvPr>
          <p:cNvSpPr txBox="1"/>
          <p:nvPr/>
        </p:nvSpPr>
        <p:spPr>
          <a:xfrm>
            <a:off x="812828" y="768296"/>
            <a:ext cx="8195833" cy="400110"/>
          </a:xfrm>
          <a:prstGeom prst="rect">
            <a:avLst/>
          </a:prstGeom>
          <a:noFill/>
        </p:spPr>
        <p:txBody>
          <a:bodyPr wrap="square" rtlCol="0">
            <a:spAutoFit/>
          </a:bodyPr>
          <a:lstStyle/>
          <a:p>
            <a:r>
              <a:rPr lang="es-ES" sz="2000" dirty="0">
                <a:solidFill>
                  <a:srgbClr val="9C3F97"/>
                </a:solidFill>
              </a:rPr>
              <a:t>Para hacer esta unión, procedemos así:</a:t>
            </a:r>
            <a:endParaRPr lang="es-ES" sz="1400" dirty="0">
              <a:solidFill>
                <a:srgbClr val="9C3F97"/>
              </a:solidFill>
            </a:endParaRPr>
          </a:p>
        </p:txBody>
      </p:sp>
      <p:pic>
        <p:nvPicPr>
          <p:cNvPr id="8" name="Picture 7">
            <a:extLst>
              <a:ext uri="{FF2B5EF4-FFF2-40B4-BE49-F238E27FC236}">
                <a16:creationId xmlns:a16="http://schemas.microsoft.com/office/drawing/2014/main" id="{C23661A4-7E0E-5444-884A-2D3719F953A1}"/>
              </a:ext>
            </a:extLst>
          </p:cNvPr>
          <p:cNvPicPr>
            <a:picLocks noChangeAspect="1"/>
          </p:cNvPicPr>
          <p:nvPr/>
        </p:nvPicPr>
        <p:blipFill rotWithShape="1">
          <a:blip r:embed="rId2"/>
          <a:srcRect t="5213" r="41796" b="3327"/>
          <a:stretch/>
        </p:blipFill>
        <p:spPr>
          <a:xfrm>
            <a:off x="730519" y="1582992"/>
            <a:ext cx="4431416" cy="4352095"/>
          </a:xfrm>
          <a:prstGeom prst="rect">
            <a:avLst/>
          </a:prstGeom>
        </p:spPr>
      </p:pic>
      <p:sp>
        <p:nvSpPr>
          <p:cNvPr id="40" name="Rectángulo 16">
            <a:extLst>
              <a:ext uri="{FF2B5EF4-FFF2-40B4-BE49-F238E27FC236}">
                <a16:creationId xmlns:a16="http://schemas.microsoft.com/office/drawing/2014/main" id="{A9DEFE6D-DF51-0A43-B33B-2F7ECE1488DD}"/>
              </a:ext>
            </a:extLst>
          </p:cNvPr>
          <p:cNvSpPr/>
          <p:nvPr/>
        </p:nvSpPr>
        <p:spPr>
          <a:xfrm>
            <a:off x="5548326" y="1582992"/>
            <a:ext cx="2432944" cy="1569660"/>
          </a:xfrm>
          <a:prstGeom prst="rect">
            <a:avLst/>
          </a:prstGeom>
          <a:solidFill>
            <a:srgbClr val="9C3F97"/>
          </a:solidFill>
        </p:spPr>
        <p:txBody>
          <a:bodyPr wrap="square">
            <a:spAutoFit/>
          </a:bodyPr>
          <a:lstStyle/>
          <a:p>
            <a:r>
              <a:rPr lang="es-ES_tradnl" sz="1200" dirty="0">
                <a:solidFill>
                  <a:schemeClr val="bg1"/>
                </a:solidFill>
                <a:latin typeface="Arial"/>
                <a:cs typeface="Arial"/>
              </a:rPr>
              <a:t>En QGIS navegamos hasta la opción “añadir capa de texto delimitado”, que está en el menú ”capa-&gt; Añadir capa”.</a:t>
            </a:r>
          </a:p>
          <a:p>
            <a:endParaRPr lang="es-ES_tradnl" sz="1200" dirty="0">
              <a:solidFill>
                <a:schemeClr val="bg1"/>
              </a:solidFill>
              <a:latin typeface="Arial"/>
              <a:cs typeface="Arial"/>
            </a:endParaRPr>
          </a:p>
          <a:p>
            <a:r>
              <a:rPr lang="es-ES_tradnl" sz="1200" dirty="0">
                <a:solidFill>
                  <a:schemeClr val="bg1"/>
                </a:solidFill>
                <a:latin typeface="Arial"/>
                <a:cs typeface="Arial"/>
              </a:rPr>
              <a:t>Esto nos permitirá cargar la tabla “</a:t>
            </a:r>
            <a:r>
              <a:rPr lang="es-ES_tradnl" sz="1200" dirty="0" err="1">
                <a:solidFill>
                  <a:schemeClr val="bg1"/>
                </a:solidFill>
                <a:latin typeface="Arial"/>
                <a:cs typeface="Arial"/>
              </a:rPr>
              <a:t>lista_biomas.txt</a:t>
            </a:r>
            <a:r>
              <a:rPr lang="es-ES_tradnl" sz="1200" dirty="0">
                <a:solidFill>
                  <a:schemeClr val="bg1"/>
                </a:solidFill>
                <a:latin typeface="Arial"/>
                <a:cs typeface="Arial"/>
              </a:rPr>
              <a:t>”, que está en la carpeta de trabajo. </a:t>
            </a:r>
            <a:endParaRPr lang="es-ES" sz="1200" dirty="0">
              <a:solidFill>
                <a:schemeClr val="bg1"/>
              </a:solidFill>
              <a:latin typeface="Arial"/>
              <a:cs typeface="Arial"/>
            </a:endParaRPr>
          </a:p>
        </p:txBody>
      </p:sp>
    </p:spTree>
    <p:extLst>
      <p:ext uri="{BB962C8B-B14F-4D97-AF65-F5344CB8AC3E}">
        <p14:creationId xmlns:p14="http://schemas.microsoft.com/office/powerpoint/2010/main" val="1398321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40"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ADCE988-9DF6-DA47-9BA9-7B7EADCD41AF}"/>
              </a:ext>
            </a:extLst>
          </p:cNvPr>
          <p:cNvPicPr>
            <a:picLocks noChangeAspect="1"/>
          </p:cNvPicPr>
          <p:nvPr/>
        </p:nvPicPr>
        <p:blipFill>
          <a:blip r:embed="rId2"/>
          <a:stretch>
            <a:fillRect/>
          </a:stretch>
        </p:blipFill>
        <p:spPr>
          <a:xfrm>
            <a:off x="1428504" y="1232735"/>
            <a:ext cx="6265667" cy="4062954"/>
          </a:xfrm>
          <a:prstGeom prst="rect">
            <a:avLst/>
          </a:prstGeom>
        </p:spPr>
      </p:pic>
      <p:grpSp>
        <p:nvGrpSpPr>
          <p:cNvPr id="2" name="Agrupar 1"/>
          <p:cNvGrpSpPr/>
          <p:nvPr/>
        </p:nvGrpSpPr>
        <p:grpSpPr>
          <a:xfrm>
            <a:off x="385378" y="88422"/>
            <a:ext cx="671459" cy="671459"/>
            <a:chOff x="5581464" y="4190410"/>
            <a:chExt cx="250916" cy="250916"/>
          </a:xfrm>
        </p:grpSpPr>
        <p:sp>
          <p:nvSpPr>
            <p:cNvPr id="3" name="Elipse 2"/>
            <p:cNvSpPr/>
            <p:nvPr/>
          </p:nvSpPr>
          <p:spPr>
            <a:xfrm>
              <a:off x="5581464" y="4190410"/>
              <a:ext cx="250916" cy="250916"/>
            </a:xfrm>
            <a:prstGeom prst="ellipse">
              <a:avLst/>
            </a:prstGeom>
            <a:solidFill>
              <a:srgbClr val="9C3F9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sz="4400" dirty="0">
                <a:latin typeface="Arial"/>
                <a:cs typeface="Arial"/>
              </a:endParaRPr>
            </a:p>
          </p:txBody>
        </p:sp>
        <p:sp>
          <p:nvSpPr>
            <p:cNvPr id="4" name="CuadroTexto 3"/>
            <p:cNvSpPr txBox="1"/>
            <p:nvPr/>
          </p:nvSpPr>
          <p:spPr>
            <a:xfrm>
              <a:off x="5581510" y="4208146"/>
              <a:ext cx="250825" cy="207022"/>
            </a:xfrm>
            <a:prstGeom prst="rect">
              <a:avLst/>
            </a:prstGeom>
            <a:noFill/>
          </p:spPr>
          <p:txBody>
            <a:bodyPr wrap="square" lIns="0" tIns="0" rIns="0" bIns="0" rtlCol="0">
              <a:spAutoFit/>
            </a:bodyPr>
            <a:lstStyle/>
            <a:p>
              <a:pPr algn="ctr"/>
              <a:r>
                <a:rPr lang="es-ES" sz="3600" dirty="0">
                  <a:solidFill>
                    <a:schemeClr val="bg1"/>
                  </a:solidFill>
                  <a:latin typeface="Arial"/>
                  <a:cs typeface="Arial"/>
                </a:rPr>
                <a:t>4</a:t>
              </a:r>
            </a:p>
          </p:txBody>
        </p:sp>
      </p:grpSp>
      <p:sp>
        <p:nvSpPr>
          <p:cNvPr id="5" name="CuadroTexto 4"/>
          <p:cNvSpPr txBox="1"/>
          <p:nvPr/>
        </p:nvSpPr>
        <p:spPr>
          <a:xfrm>
            <a:off x="948166" y="239485"/>
            <a:ext cx="7898678" cy="369332"/>
          </a:xfrm>
          <a:prstGeom prst="rect">
            <a:avLst/>
          </a:prstGeom>
          <a:solidFill>
            <a:srgbClr val="9C3F97"/>
          </a:solidFill>
          <a:ln>
            <a:noFill/>
          </a:ln>
        </p:spPr>
        <p:txBody>
          <a:bodyPr wrap="square" rtlCol="0">
            <a:spAutoFit/>
          </a:bodyPr>
          <a:lstStyle/>
          <a:p>
            <a:r>
              <a:rPr lang="es-ES" b="1" dirty="0">
                <a:solidFill>
                  <a:srgbClr val="FFFFFF"/>
                </a:solidFill>
              </a:rPr>
              <a:t>Unir un campo con el color que tendrá cada bioma</a:t>
            </a:r>
          </a:p>
        </p:txBody>
      </p:sp>
      <p:sp>
        <p:nvSpPr>
          <p:cNvPr id="23" name="CuadroTexto 10">
            <a:extLst>
              <a:ext uri="{FF2B5EF4-FFF2-40B4-BE49-F238E27FC236}">
                <a16:creationId xmlns:a16="http://schemas.microsoft.com/office/drawing/2014/main" id="{175AC7B9-DA0A-5E42-B7BD-F527DDF548DE}"/>
              </a:ext>
            </a:extLst>
          </p:cNvPr>
          <p:cNvSpPr txBox="1"/>
          <p:nvPr/>
        </p:nvSpPr>
        <p:spPr>
          <a:xfrm>
            <a:off x="812828" y="768296"/>
            <a:ext cx="8195833" cy="400110"/>
          </a:xfrm>
          <a:prstGeom prst="rect">
            <a:avLst/>
          </a:prstGeom>
          <a:noFill/>
        </p:spPr>
        <p:txBody>
          <a:bodyPr wrap="square" rtlCol="0">
            <a:spAutoFit/>
          </a:bodyPr>
          <a:lstStyle/>
          <a:p>
            <a:r>
              <a:rPr lang="es-ES" sz="2000" dirty="0">
                <a:solidFill>
                  <a:srgbClr val="9C3F97"/>
                </a:solidFill>
              </a:rPr>
              <a:t>En el menú emergente procedemos así:</a:t>
            </a:r>
            <a:endParaRPr lang="es-ES" sz="1400" dirty="0">
              <a:solidFill>
                <a:srgbClr val="9C3F97"/>
              </a:solidFill>
            </a:endParaRPr>
          </a:p>
        </p:txBody>
      </p:sp>
      <p:grpSp>
        <p:nvGrpSpPr>
          <p:cNvPr id="13" name="Group 12">
            <a:extLst>
              <a:ext uri="{FF2B5EF4-FFF2-40B4-BE49-F238E27FC236}">
                <a16:creationId xmlns:a16="http://schemas.microsoft.com/office/drawing/2014/main" id="{4A2EBD40-F585-FA49-9F9C-40BCFD27334C}"/>
              </a:ext>
            </a:extLst>
          </p:cNvPr>
          <p:cNvGrpSpPr/>
          <p:nvPr/>
        </p:nvGrpSpPr>
        <p:grpSpPr>
          <a:xfrm>
            <a:off x="6413900" y="1668072"/>
            <a:ext cx="2432944" cy="2880443"/>
            <a:chOff x="6413900" y="2031864"/>
            <a:chExt cx="2432944" cy="2880443"/>
          </a:xfrm>
        </p:grpSpPr>
        <p:sp>
          <p:nvSpPr>
            <p:cNvPr id="11" name="Rectángulo 16">
              <a:extLst>
                <a:ext uri="{FF2B5EF4-FFF2-40B4-BE49-F238E27FC236}">
                  <a16:creationId xmlns:a16="http://schemas.microsoft.com/office/drawing/2014/main" id="{6FC01392-9D8D-C74E-B565-54FB2BAB4B3C}"/>
                </a:ext>
              </a:extLst>
            </p:cNvPr>
            <p:cNvSpPr/>
            <p:nvPr/>
          </p:nvSpPr>
          <p:spPr>
            <a:xfrm>
              <a:off x="6413900" y="4265976"/>
              <a:ext cx="2432944" cy="646331"/>
            </a:xfrm>
            <a:prstGeom prst="rect">
              <a:avLst/>
            </a:prstGeom>
            <a:solidFill>
              <a:srgbClr val="9C3F97"/>
            </a:solidFill>
          </p:spPr>
          <p:txBody>
            <a:bodyPr wrap="square">
              <a:spAutoFit/>
            </a:bodyPr>
            <a:lstStyle/>
            <a:p>
              <a:r>
                <a:rPr lang="es-ES_tradnl" sz="1200" dirty="0">
                  <a:solidFill>
                    <a:schemeClr val="bg1"/>
                  </a:solidFill>
                  <a:latin typeface="Arial"/>
                  <a:cs typeface="Arial"/>
                </a:rPr>
                <a:t>1. Navegamos hacia la carpeta y seleccionamos el archivo “</a:t>
              </a:r>
              <a:r>
                <a:rPr lang="es-ES_tradnl" sz="1200" dirty="0" err="1">
                  <a:solidFill>
                    <a:schemeClr val="bg1"/>
                  </a:solidFill>
                  <a:latin typeface="Arial"/>
                  <a:cs typeface="Arial"/>
                </a:rPr>
                <a:t>lista_biomas.txt</a:t>
              </a:r>
              <a:r>
                <a:rPr lang="es-ES_tradnl" sz="1200" dirty="0">
                  <a:solidFill>
                    <a:schemeClr val="bg1"/>
                  </a:solidFill>
                  <a:latin typeface="Arial"/>
                  <a:cs typeface="Arial"/>
                </a:rPr>
                <a:t>”</a:t>
              </a:r>
              <a:endParaRPr lang="es-ES" sz="1200" dirty="0">
                <a:solidFill>
                  <a:schemeClr val="bg1"/>
                </a:solidFill>
                <a:latin typeface="Arial"/>
                <a:cs typeface="Arial"/>
              </a:endParaRPr>
            </a:p>
          </p:txBody>
        </p:sp>
        <p:cxnSp>
          <p:nvCxnSpPr>
            <p:cNvPr id="12" name="Conector recto de flecha 20">
              <a:extLst>
                <a:ext uri="{FF2B5EF4-FFF2-40B4-BE49-F238E27FC236}">
                  <a16:creationId xmlns:a16="http://schemas.microsoft.com/office/drawing/2014/main" id="{DB03DC76-9FD3-E64C-B731-904DE906B19A}"/>
                </a:ext>
              </a:extLst>
            </p:cNvPr>
            <p:cNvCxnSpPr>
              <a:cxnSpLocks/>
            </p:cNvCxnSpPr>
            <p:nvPr/>
          </p:nvCxnSpPr>
          <p:spPr>
            <a:xfrm flipH="1" flipV="1">
              <a:off x="7317978" y="2031864"/>
              <a:ext cx="862461" cy="2234112"/>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16" name="Group 15">
            <a:extLst>
              <a:ext uri="{FF2B5EF4-FFF2-40B4-BE49-F238E27FC236}">
                <a16:creationId xmlns:a16="http://schemas.microsoft.com/office/drawing/2014/main" id="{EA800162-6710-7447-9DD7-CE2FAAEE22EF}"/>
              </a:ext>
            </a:extLst>
          </p:cNvPr>
          <p:cNvGrpSpPr/>
          <p:nvPr/>
        </p:nvGrpSpPr>
        <p:grpSpPr>
          <a:xfrm>
            <a:off x="123084" y="1868129"/>
            <a:ext cx="2432944" cy="2822953"/>
            <a:chOff x="6413900" y="2089354"/>
            <a:chExt cx="2432944" cy="2822953"/>
          </a:xfrm>
        </p:grpSpPr>
        <p:sp>
          <p:nvSpPr>
            <p:cNvPr id="17" name="Rectángulo 16">
              <a:extLst>
                <a:ext uri="{FF2B5EF4-FFF2-40B4-BE49-F238E27FC236}">
                  <a16:creationId xmlns:a16="http://schemas.microsoft.com/office/drawing/2014/main" id="{1C1E49A6-BC94-774D-BE3D-C17166494D1B}"/>
                </a:ext>
              </a:extLst>
            </p:cNvPr>
            <p:cNvSpPr/>
            <p:nvPr/>
          </p:nvSpPr>
          <p:spPr>
            <a:xfrm>
              <a:off x="6413900" y="4265976"/>
              <a:ext cx="2432944" cy="646331"/>
            </a:xfrm>
            <a:prstGeom prst="rect">
              <a:avLst/>
            </a:prstGeom>
            <a:solidFill>
              <a:srgbClr val="9C3F97"/>
            </a:solidFill>
          </p:spPr>
          <p:txBody>
            <a:bodyPr wrap="square">
              <a:spAutoFit/>
            </a:bodyPr>
            <a:lstStyle/>
            <a:p>
              <a:r>
                <a:rPr lang="es-ES_tradnl" sz="1200" dirty="0">
                  <a:solidFill>
                    <a:schemeClr val="bg1"/>
                  </a:solidFill>
                  <a:latin typeface="Arial"/>
                  <a:cs typeface="Arial"/>
                </a:rPr>
                <a:t>2. Aquí ponemos el nombre que QGIS dará a la tabla importada: </a:t>
              </a:r>
              <a:r>
                <a:rPr lang="es-ES_tradnl" sz="1200" dirty="0" err="1">
                  <a:solidFill>
                    <a:schemeClr val="bg1"/>
                  </a:solidFill>
                  <a:latin typeface="Arial"/>
                  <a:cs typeface="Arial"/>
                </a:rPr>
                <a:t>lista_biomas</a:t>
              </a:r>
              <a:endParaRPr lang="es-ES" sz="1200" dirty="0">
                <a:solidFill>
                  <a:schemeClr val="bg1"/>
                </a:solidFill>
                <a:latin typeface="Arial"/>
                <a:cs typeface="Arial"/>
              </a:endParaRPr>
            </a:p>
          </p:txBody>
        </p:sp>
        <p:cxnSp>
          <p:nvCxnSpPr>
            <p:cNvPr id="18" name="Conector recto de flecha 20">
              <a:extLst>
                <a:ext uri="{FF2B5EF4-FFF2-40B4-BE49-F238E27FC236}">
                  <a16:creationId xmlns:a16="http://schemas.microsoft.com/office/drawing/2014/main" id="{696E9415-85ED-7C40-8D5A-0FA1A9BF4DCB}"/>
                </a:ext>
              </a:extLst>
            </p:cNvPr>
            <p:cNvCxnSpPr>
              <a:cxnSpLocks/>
            </p:cNvCxnSpPr>
            <p:nvPr/>
          </p:nvCxnSpPr>
          <p:spPr>
            <a:xfrm flipV="1">
              <a:off x="8180440" y="2089354"/>
              <a:ext cx="645283" cy="2176623"/>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21" name="Group 20">
            <a:extLst>
              <a:ext uri="{FF2B5EF4-FFF2-40B4-BE49-F238E27FC236}">
                <a16:creationId xmlns:a16="http://schemas.microsoft.com/office/drawing/2014/main" id="{8019AA25-D306-D846-950E-18DD2C94CB3D}"/>
              </a:ext>
            </a:extLst>
          </p:cNvPr>
          <p:cNvGrpSpPr/>
          <p:nvPr/>
        </p:nvGrpSpPr>
        <p:grpSpPr>
          <a:xfrm>
            <a:off x="2803996" y="2290917"/>
            <a:ext cx="3950765" cy="2441040"/>
            <a:chOff x="6413900" y="2655933"/>
            <a:chExt cx="3950765" cy="2441040"/>
          </a:xfrm>
        </p:grpSpPr>
        <p:sp>
          <p:nvSpPr>
            <p:cNvPr id="22" name="Rectángulo 16">
              <a:extLst>
                <a:ext uri="{FF2B5EF4-FFF2-40B4-BE49-F238E27FC236}">
                  <a16:creationId xmlns:a16="http://schemas.microsoft.com/office/drawing/2014/main" id="{5FF3D580-C286-0147-8840-61A9BD9EB8F2}"/>
                </a:ext>
              </a:extLst>
            </p:cNvPr>
            <p:cNvSpPr/>
            <p:nvPr/>
          </p:nvSpPr>
          <p:spPr>
            <a:xfrm>
              <a:off x="6413900" y="4265976"/>
              <a:ext cx="1595396" cy="830997"/>
            </a:xfrm>
            <a:prstGeom prst="rect">
              <a:avLst/>
            </a:prstGeom>
            <a:solidFill>
              <a:srgbClr val="9C3F97"/>
            </a:solidFill>
          </p:spPr>
          <p:txBody>
            <a:bodyPr wrap="square">
              <a:spAutoFit/>
            </a:bodyPr>
            <a:lstStyle/>
            <a:p>
              <a:r>
                <a:rPr lang="es-ES_tradnl" sz="1200" dirty="0">
                  <a:solidFill>
                    <a:schemeClr val="bg1"/>
                  </a:solidFill>
                  <a:latin typeface="Arial"/>
                  <a:cs typeface="Arial"/>
                </a:rPr>
                <a:t>3. El carácter que separa los campos en la tabla es el punto y coma.</a:t>
              </a:r>
              <a:endParaRPr lang="es-ES" sz="1200" dirty="0">
                <a:solidFill>
                  <a:schemeClr val="bg1"/>
                </a:solidFill>
                <a:latin typeface="Arial"/>
                <a:cs typeface="Arial"/>
              </a:endParaRPr>
            </a:p>
          </p:txBody>
        </p:sp>
        <p:cxnSp>
          <p:nvCxnSpPr>
            <p:cNvPr id="24" name="Conector recto de flecha 20">
              <a:extLst>
                <a:ext uri="{FF2B5EF4-FFF2-40B4-BE49-F238E27FC236}">
                  <a16:creationId xmlns:a16="http://schemas.microsoft.com/office/drawing/2014/main" id="{147D3FFF-ABC0-4947-9435-88D95A207835}"/>
                </a:ext>
              </a:extLst>
            </p:cNvPr>
            <p:cNvCxnSpPr>
              <a:cxnSpLocks/>
            </p:cNvCxnSpPr>
            <p:nvPr/>
          </p:nvCxnSpPr>
          <p:spPr>
            <a:xfrm flipV="1">
              <a:off x="7804247" y="2655933"/>
              <a:ext cx="2560418" cy="1610043"/>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27" name="Group 26">
            <a:extLst>
              <a:ext uri="{FF2B5EF4-FFF2-40B4-BE49-F238E27FC236}">
                <a16:creationId xmlns:a16="http://schemas.microsoft.com/office/drawing/2014/main" id="{DF05DABE-1143-C34F-ABE8-2F2C8645CD05}"/>
              </a:ext>
            </a:extLst>
          </p:cNvPr>
          <p:cNvGrpSpPr/>
          <p:nvPr/>
        </p:nvGrpSpPr>
        <p:grpSpPr>
          <a:xfrm>
            <a:off x="4643566" y="3095938"/>
            <a:ext cx="1595396" cy="1903561"/>
            <a:chOff x="6413900" y="3378078"/>
            <a:chExt cx="1595396" cy="1903561"/>
          </a:xfrm>
        </p:grpSpPr>
        <p:sp>
          <p:nvSpPr>
            <p:cNvPr id="28" name="Rectángulo 16">
              <a:extLst>
                <a:ext uri="{FF2B5EF4-FFF2-40B4-BE49-F238E27FC236}">
                  <a16:creationId xmlns:a16="http://schemas.microsoft.com/office/drawing/2014/main" id="{76F85609-4691-854B-BF26-742459C1EF5E}"/>
                </a:ext>
              </a:extLst>
            </p:cNvPr>
            <p:cNvSpPr/>
            <p:nvPr/>
          </p:nvSpPr>
          <p:spPr>
            <a:xfrm>
              <a:off x="6413900" y="4265976"/>
              <a:ext cx="1595396" cy="1015663"/>
            </a:xfrm>
            <a:prstGeom prst="rect">
              <a:avLst/>
            </a:prstGeom>
            <a:solidFill>
              <a:srgbClr val="9C3F97"/>
            </a:solidFill>
          </p:spPr>
          <p:txBody>
            <a:bodyPr wrap="square">
              <a:spAutoFit/>
            </a:bodyPr>
            <a:lstStyle/>
            <a:p>
              <a:r>
                <a:rPr lang="es-ES_tradnl" sz="1200" dirty="0">
                  <a:solidFill>
                    <a:schemeClr val="bg1"/>
                  </a:solidFill>
                  <a:latin typeface="Arial"/>
                  <a:cs typeface="Arial"/>
                </a:rPr>
                <a:t>4. La tabla importada no tiene coordenadas, así que seleccionamos “ninguna geometría”</a:t>
              </a:r>
              <a:endParaRPr lang="es-ES" sz="1200" dirty="0">
                <a:solidFill>
                  <a:schemeClr val="bg1"/>
                </a:solidFill>
                <a:latin typeface="Arial"/>
                <a:cs typeface="Arial"/>
              </a:endParaRPr>
            </a:p>
          </p:txBody>
        </p:sp>
        <p:cxnSp>
          <p:nvCxnSpPr>
            <p:cNvPr id="29" name="Conector recto de flecha 20">
              <a:extLst>
                <a:ext uri="{FF2B5EF4-FFF2-40B4-BE49-F238E27FC236}">
                  <a16:creationId xmlns:a16="http://schemas.microsoft.com/office/drawing/2014/main" id="{8350DD5F-9241-B945-BF83-143BE9B2D3EF}"/>
                </a:ext>
              </a:extLst>
            </p:cNvPr>
            <p:cNvCxnSpPr>
              <a:cxnSpLocks/>
            </p:cNvCxnSpPr>
            <p:nvPr/>
          </p:nvCxnSpPr>
          <p:spPr>
            <a:xfrm flipH="1" flipV="1">
              <a:off x="7560073" y="3378078"/>
              <a:ext cx="244174" cy="887900"/>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34" name="Group 33">
            <a:extLst>
              <a:ext uri="{FF2B5EF4-FFF2-40B4-BE49-F238E27FC236}">
                <a16:creationId xmlns:a16="http://schemas.microsoft.com/office/drawing/2014/main" id="{C0F826D3-FBD0-CA4D-8B36-8D60D53662E5}"/>
              </a:ext>
            </a:extLst>
          </p:cNvPr>
          <p:cNvGrpSpPr/>
          <p:nvPr/>
        </p:nvGrpSpPr>
        <p:grpSpPr>
          <a:xfrm>
            <a:off x="1587524" y="5511003"/>
            <a:ext cx="4746558" cy="1136366"/>
            <a:chOff x="1587524" y="5511003"/>
            <a:chExt cx="4746558" cy="1136366"/>
          </a:xfrm>
        </p:grpSpPr>
        <p:pic>
          <p:nvPicPr>
            <p:cNvPr id="31" name="Picture 30">
              <a:extLst>
                <a:ext uri="{FF2B5EF4-FFF2-40B4-BE49-F238E27FC236}">
                  <a16:creationId xmlns:a16="http://schemas.microsoft.com/office/drawing/2014/main" id="{59F98AB0-0529-2743-92FE-B1E4C757740A}"/>
                </a:ext>
              </a:extLst>
            </p:cNvPr>
            <p:cNvPicPr>
              <a:picLocks noChangeAspect="1"/>
            </p:cNvPicPr>
            <p:nvPr/>
          </p:nvPicPr>
          <p:blipFill>
            <a:blip r:embed="rId3"/>
            <a:stretch>
              <a:fillRect/>
            </a:stretch>
          </p:blipFill>
          <p:spPr>
            <a:xfrm>
              <a:off x="4196173" y="5511003"/>
              <a:ext cx="2137909" cy="1136366"/>
            </a:xfrm>
            <a:prstGeom prst="rect">
              <a:avLst/>
            </a:prstGeom>
          </p:spPr>
        </p:pic>
        <p:sp>
          <p:nvSpPr>
            <p:cNvPr id="35" name="Rectángulo 16">
              <a:extLst>
                <a:ext uri="{FF2B5EF4-FFF2-40B4-BE49-F238E27FC236}">
                  <a16:creationId xmlns:a16="http://schemas.microsoft.com/office/drawing/2014/main" id="{99302AFC-242C-1E49-B329-AB95A6E8F506}"/>
                </a:ext>
              </a:extLst>
            </p:cNvPr>
            <p:cNvSpPr/>
            <p:nvPr/>
          </p:nvSpPr>
          <p:spPr>
            <a:xfrm>
              <a:off x="1587524" y="5756020"/>
              <a:ext cx="2432944" cy="646331"/>
            </a:xfrm>
            <a:prstGeom prst="rect">
              <a:avLst/>
            </a:prstGeom>
            <a:solidFill>
              <a:srgbClr val="9C3F97"/>
            </a:solidFill>
          </p:spPr>
          <p:txBody>
            <a:bodyPr wrap="square">
              <a:spAutoFit/>
            </a:bodyPr>
            <a:lstStyle/>
            <a:p>
              <a:r>
                <a:rPr lang="es-ES_tradnl" sz="1200" dirty="0">
                  <a:solidFill>
                    <a:schemeClr val="bg1"/>
                  </a:solidFill>
                  <a:latin typeface="Arial"/>
                  <a:cs typeface="Arial"/>
                </a:rPr>
                <a:t>Tras aceptar, se carga “</a:t>
              </a:r>
              <a:r>
                <a:rPr lang="es-ES_tradnl" sz="1200" dirty="0" err="1">
                  <a:solidFill>
                    <a:schemeClr val="bg1"/>
                  </a:solidFill>
                  <a:latin typeface="Arial"/>
                  <a:cs typeface="Arial"/>
                </a:rPr>
                <a:t>lista_biomas</a:t>
              </a:r>
              <a:r>
                <a:rPr lang="es-ES_tradnl" sz="1200" dirty="0">
                  <a:solidFill>
                    <a:schemeClr val="bg1"/>
                  </a:solidFill>
                  <a:latin typeface="Arial"/>
                  <a:cs typeface="Arial"/>
                </a:rPr>
                <a:t>” en la tabla de contenidos de QGIS</a:t>
              </a:r>
              <a:endParaRPr lang="es-ES" sz="1200" dirty="0">
                <a:solidFill>
                  <a:schemeClr val="bg1"/>
                </a:solidFill>
                <a:latin typeface="Arial"/>
                <a:cs typeface="Arial"/>
              </a:endParaRPr>
            </a:p>
          </p:txBody>
        </p:sp>
      </p:grpSp>
    </p:spTree>
    <p:extLst>
      <p:ext uri="{BB962C8B-B14F-4D97-AF65-F5344CB8AC3E}">
        <p14:creationId xmlns:p14="http://schemas.microsoft.com/office/powerpoint/2010/main" val="1573454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grpSp>
        <p:nvGrpSpPr>
          <p:cNvPr id="2" name="Agrupar 1"/>
          <p:cNvGrpSpPr/>
          <p:nvPr/>
        </p:nvGrpSpPr>
        <p:grpSpPr>
          <a:xfrm>
            <a:off x="385378" y="88422"/>
            <a:ext cx="671459" cy="671459"/>
            <a:chOff x="5581464" y="4190410"/>
            <a:chExt cx="250916" cy="250916"/>
          </a:xfrm>
        </p:grpSpPr>
        <p:sp>
          <p:nvSpPr>
            <p:cNvPr id="3" name="Elipse 2"/>
            <p:cNvSpPr/>
            <p:nvPr/>
          </p:nvSpPr>
          <p:spPr>
            <a:xfrm>
              <a:off x="5581464" y="4190410"/>
              <a:ext cx="250916" cy="250916"/>
            </a:xfrm>
            <a:prstGeom prst="ellipse">
              <a:avLst/>
            </a:prstGeom>
            <a:solidFill>
              <a:srgbClr val="9C3F9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sz="4400" dirty="0">
                <a:latin typeface="Arial"/>
                <a:cs typeface="Arial"/>
              </a:endParaRPr>
            </a:p>
          </p:txBody>
        </p:sp>
        <p:sp>
          <p:nvSpPr>
            <p:cNvPr id="4" name="CuadroTexto 3"/>
            <p:cNvSpPr txBox="1"/>
            <p:nvPr/>
          </p:nvSpPr>
          <p:spPr>
            <a:xfrm>
              <a:off x="5581510" y="4208146"/>
              <a:ext cx="250825" cy="207022"/>
            </a:xfrm>
            <a:prstGeom prst="rect">
              <a:avLst/>
            </a:prstGeom>
            <a:noFill/>
          </p:spPr>
          <p:txBody>
            <a:bodyPr wrap="square" lIns="0" tIns="0" rIns="0" bIns="0" rtlCol="0">
              <a:spAutoFit/>
            </a:bodyPr>
            <a:lstStyle/>
            <a:p>
              <a:pPr algn="ctr"/>
              <a:r>
                <a:rPr lang="es-ES" sz="3600" dirty="0">
                  <a:solidFill>
                    <a:schemeClr val="bg1"/>
                  </a:solidFill>
                  <a:latin typeface="Arial"/>
                  <a:cs typeface="Arial"/>
                </a:rPr>
                <a:t>4</a:t>
              </a:r>
            </a:p>
          </p:txBody>
        </p:sp>
      </p:grpSp>
      <p:sp>
        <p:nvSpPr>
          <p:cNvPr id="5" name="CuadroTexto 4"/>
          <p:cNvSpPr txBox="1"/>
          <p:nvPr/>
        </p:nvSpPr>
        <p:spPr>
          <a:xfrm>
            <a:off x="948166" y="239485"/>
            <a:ext cx="7898678" cy="369332"/>
          </a:xfrm>
          <a:prstGeom prst="rect">
            <a:avLst/>
          </a:prstGeom>
          <a:solidFill>
            <a:srgbClr val="9C3F97"/>
          </a:solidFill>
          <a:ln>
            <a:noFill/>
          </a:ln>
        </p:spPr>
        <p:txBody>
          <a:bodyPr wrap="square" rtlCol="0">
            <a:spAutoFit/>
          </a:bodyPr>
          <a:lstStyle/>
          <a:p>
            <a:r>
              <a:rPr lang="es-ES" b="1" dirty="0">
                <a:solidFill>
                  <a:srgbClr val="FFFFFF"/>
                </a:solidFill>
              </a:rPr>
              <a:t>Unir un campo con el color que tendrá cada bioma</a:t>
            </a:r>
          </a:p>
        </p:txBody>
      </p:sp>
      <p:sp>
        <p:nvSpPr>
          <p:cNvPr id="23" name="CuadroTexto 10">
            <a:extLst>
              <a:ext uri="{FF2B5EF4-FFF2-40B4-BE49-F238E27FC236}">
                <a16:creationId xmlns:a16="http://schemas.microsoft.com/office/drawing/2014/main" id="{175AC7B9-DA0A-5E42-B7BD-F527DDF548DE}"/>
              </a:ext>
            </a:extLst>
          </p:cNvPr>
          <p:cNvSpPr txBox="1"/>
          <p:nvPr/>
        </p:nvSpPr>
        <p:spPr>
          <a:xfrm>
            <a:off x="812828" y="768296"/>
            <a:ext cx="8195833" cy="400110"/>
          </a:xfrm>
          <a:prstGeom prst="rect">
            <a:avLst/>
          </a:prstGeom>
          <a:noFill/>
        </p:spPr>
        <p:txBody>
          <a:bodyPr wrap="square" rtlCol="0">
            <a:spAutoFit/>
          </a:bodyPr>
          <a:lstStyle/>
          <a:p>
            <a:r>
              <a:rPr lang="es-ES" sz="2000" dirty="0">
                <a:solidFill>
                  <a:srgbClr val="9C3F97"/>
                </a:solidFill>
              </a:rPr>
              <a:t>Ahora haremos la unión propiamente dicha:</a:t>
            </a:r>
            <a:endParaRPr lang="es-ES" sz="1400" dirty="0">
              <a:solidFill>
                <a:srgbClr val="9C3F97"/>
              </a:solidFill>
            </a:endParaRPr>
          </a:p>
        </p:txBody>
      </p:sp>
      <p:pic>
        <p:nvPicPr>
          <p:cNvPr id="8" name="Picture 7">
            <a:extLst>
              <a:ext uri="{FF2B5EF4-FFF2-40B4-BE49-F238E27FC236}">
                <a16:creationId xmlns:a16="http://schemas.microsoft.com/office/drawing/2014/main" id="{99A67745-574E-2341-8140-F14ADD55E2A2}"/>
              </a:ext>
            </a:extLst>
          </p:cNvPr>
          <p:cNvPicPr>
            <a:picLocks noChangeAspect="1"/>
          </p:cNvPicPr>
          <p:nvPr/>
        </p:nvPicPr>
        <p:blipFill>
          <a:blip r:embed="rId2"/>
          <a:stretch>
            <a:fillRect/>
          </a:stretch>
        </p:blipFill>
        <p:spPr>
          <a:xfrm>
            <a:off x="1435581" y="2242056"/>
            <a:ext cx="5840361" cy="3337349"/>
          </a:xfrm>
          <a:prstGeom prst="rect">
            <a:avLst/>
          </a:prstGeom>
        </p:spPr>
      </p:pic>
      <p:sp>
        <p:nvSpPr>
          <p:cNvPr id="25" name="CuadroTexto 10">
            <a:extLst>
              <a:ext uri="{FF2B5EF4-FFF2-40B4-BE49-F238E27FC236}">
                <a16:creationId xmlns:a16="http://schemas.microsoft.com/office/drawing/2014/main" id="{328837CF-5ACF-9540-9144-FB3FDEF51D50}"/>
              </a:ext>
            </a:extLst>
          </p:cNvPr>
          <p:cNvSpPr txBox="1"/>
          <p:nvPr/>
        </p:nvSpPr>
        <p:spPr>
          <a:xfrm>
            <a:off x="812828" y="1151233"/>
            <a:ext cx="8195833" cy="707886"/>
          </a:xfrm>
          <a:prstGeom prst="rect">
            <a:avLst/>
          </a:prstGeom>
          <a:noFill/>
        </p:spPr>
        <p:txBody>
          <a:bodyPr wrap="square" rtlCol="0">
            <a:spAutoFit/>
          </a:bodyPr>
          <a:lstStyle/>
          <a:p>
            <a:r>
              <a:rPr lang="es-ES" sz="2000" dirty="0">
                <a:solidFill>
                  <a:srgbClr val="9C3F97"/>
                </a:solidFill>
              </a:rPr>
              <a:t>Hacemos doble </a:t>
            </a:r>
            <a:r>
              <a:rPr lang="es-ES" sz="2000" dirty="0" err="1">
                <a:solidFill>
                  <a:srgbClr val="9C3F97"/>
                </a:solidFill>
              </a:rPr>
              <a:t>click</a:t>
            </a:r>
            <a:r>
              <a:rPr lang="es-ES" sz="2000" dirty="0">
                <a:solidFill>
                  <a:srgbClr val="9C3F97"/>
                </a:solidFill>
              </a:rPr>
              <a:t> en la capa destino (“</a:t>
            </a:r>
            <a:r>
              <a:rPr lang="es-ES" sz="2000" dirty="0" err="1">
                <a:solidFill>
                  <a:srgbClr val="9C3F97"/>
                </a:solidFill>
              </a:rPr>
              <a:t>puntos_clima</a:t>
            </a:r>
            <a:r>
              <a:rPr lang="es-ES" sz="2000" dirty="0">
                <a:solidFill>
                  <a:srgbClr val="9C3F97"/>
                </a:solidFill>
              </a:rPr>
              <a:t>”). Se abrirá la ventana de propiedades</a:t>
            </a:r>
            <a:endParaRPr lang="es-ES" sz="1400" dirty="0">
              <a:solidFill>
                <a:srgbClr val="9C3F97"/>
              </a:solidFill>
            </a:endParaRPr>
          </a:p>
        </p:txBody>
      </p:sp>
      <p:grpSp>
        <p:nvGrpSpPr>
          <p:cNvPr id="27" name="Group 26">
            <a:extLst>
              <a:ext uri="{FF2B5EF4-FFF2-40B4-BE49-F238E27FC236}">
                <a16:creationId xmlns:a16="http://schemas.microsoft.com/office/drawing/2014/main" id="{DF05DABE-1143-C34F-ABE8-2F2C8645CD05}"/>
              </a:ext>
            </a:extLst>
          </p:cNvPr>
          <p:cNvGrpSpPr/>
          <p:nvPr/>
        </p:nvGrpSpPr>
        <p:grpSpPr>
          <a:xfrm>
            <a:off x="2246759" y="2778214"/>
            <a:ext cx="2434436" cy="1459489"/>
            <a:chOff x="5358550" y="2920344"/>
            <a:chExt cx="2434436" cy="1459489"/>
          </a:xfrm>
        </p:grpSpPr>
        <p:sp>
          <p:nvSpPr>
            <p:cNvPr id="28" name="Rectángulo 16">
              <a:extLst>
                <a:ext uri="{FF2B5EF4-FFF2-40B4-BE49-F238E27FC236}">
                  <a16:creationId xmlns:a16="http://schemas.microsoft.com/office/drawing/2014/main" id="{76F85609-4691-854B-BF26-742459C1EF5E}"/>
                </a:ext>
              </a:extLst>
            </p:cNvPr>
            <p:cNvSpPr/>
            <p:nvPr/>
          </p:nvSpPr>
          <p:spPr>
            <a:xfrm>
              <a:off x="6197590" y="2920344"/>
              <a:ext cx="1595396" cy="461665"/>
            </a:xfrm>
            <a:prstGeom prst="rect">
              <a:avLst/>
            </a:prstGeom>
            <a:solidFill>
              <a:srgbClr val="9C3F97"/>
            </a:solidFill>
          </p:spPr>
          <p:txBody>
            <a:bodyPr wrap="square">
              <a:spAutoFit/>
            </a:bodyPr>
            <a:lstStyle/>
            <a:p>
              <a:r>
                <a:rPr lang="es-ES_tradnl" sz="1200" dirty="0">
                  <a:solidFill>
                    <a:schemeClr val="bg1"/>
                  </a:solidFill>
                  <a:latin typeface="Arial"/>
                  <a:cs typeface="Arial"/>
                </a:rPr>
                <a:t>1. Vamos a la opción “uniones”</a:t>
              </a:r>
              <a:endParaRPr lang="es-ES" sz="1200" dirty="0">
                <a:solidFill>
                  <a:schemeClr val="bg1"/>
                </a:solidFill>
                <a:latin typeface="Arial"/>
                <a:cs typeface="Arial"/>
              </a:endParaRPr>
            </a:p>
          </p:txBody>
        </p:sp>
        <p:cxnSp>
          <p:nvCxnSpPr>
            <p:cNvPr id="29" name="Conector recto de flecha 20">
              <a:extLst>
                <a:ext uri="{FF2B5EF4-FFF2-40B4-BE49-F238E27FC236}">
                  <a16:creationId xmlns:a16="http://schemas.microsoft.com/office/drawing/2014/main" id="{8350DD5F-9241-B945-BF83-143BE9B2D3EF}"/>
                </a:ext>
              </a:extLst>
            </p:cNvPr>
            <p:cNvCxnSpPr>
              <a:cxnSpLocks/>
            </p:cNvCxnSpPr>
            <p:nvPr/>
          </p:nvCxnSpPr>
          <p:spPr>
            <a:xfrm flipH="1">
              <a:off x="5358550" y="3151176"/>
              <a:ext cx="839040" cy="1228657"/>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30" name="Group 29">
            <a:extLst>
              <a:ext uri="{FF2B5EF4-FFF2-40B4-BE49-F238E27FC236}">
                <a16:creationId xmlns:a16="http://schemas.microsoft.com/office/drawing/2014/main" id="{E1BFC542-BCBC-B449-AA66-53EE958FC7BB}"/>
              </a:ext>
            </a:extLst>
          </p:cNvPr>
          <p:cNvGrpSpPr/>
          <p:nvPr/>
        </p:nvGrpSpPr>
        <p:grpSpPr>
          <a:xfrm>
            <a:off x="2746434" y="3679897"/>
            <a:ext cx="2434436" cy="1459489"/>
            <a:chOff x="5358550" y="2920344"/>
            <a:chExt cx="2434436" cy="1459489"/>
          </a:xfrm>
        </p:grpSpPr>
        <p:sp>
          <p:nvSpPr>
            <p:cNvPr id="32" name="Rectángulo 16">
              <a:extLst>
                <a:ext uri="{FF2B5EF4-FFF2-40B4-BE49-F238E27FC236}">
                  <a16:creationId xmlns:a16="http://schemas.microsoft.com/office/drawing/2014/main" id="{882BF720-7578-D940-AB08-CCF14ED5251D}"/>
                </a:ext>
              </a:extLst>
            </p:cNvPr>
            <p:cNvSpPr/>
            <p:nvPr/>
          </p:nvSpPr>
          <p:spPr>
            <a:xfrm>
              <a:off x="6197590" y="2920344"/>
              <a:ext cx="1595396" cy="646331"/>
            </a:xfrm>
            <a:prstGeom prst="rect">
              <a:avLst/>
            </a:prstGeom>
            <a:solidFill>
              <a:srgbClr val="9C3F97"/>
            </a:solidFill>
          </p:spPr>
          <p:txBody>
            <a:bodyPr wrap="square">
              <a:spAutoFit/>
            </a:bodyPr>
            <a:lstStyle/>
            <a:p>
              <a:r>
                <a:rPr lang="es-ES_tradnl" sz="1200" dirty="0">
                  <a:solidFill>
                    <a:schemeClr val="bg1"/>
                  </a:solidFill>
                  <a:latin typeface="Arial"/>
                  <a:cs typeface="Arial"/>
                </a:rPr>
                <a:t>2. Hacemos </a:t>
              </a:r>
              <a:r>
                <a:rPr lang="es-ES_tradnl" sz="1200" dirty="0" err="1">
                  <a:solidFill>
                    <a:schemeClr val="bg1"/>
                  </a:solidFill>
                  <a:latin typeface="Arial"/>
                  <a:cs typeface="Arial"/>
                </a:rPr>
                <a:t>click</a:t>
              </a:r>
              <a:r>
                <a:rPr lang="es-ES_tradnl" sz="1200" dirty="0">
                  <a:solidFill>
                    <a:schemeClr val="bg1"/>
                  </a:solidFill>
                  <a:latin typeface="Arial"/>
                  <a:cs typeface="Arial"/>
                </a:rPr>
                <a:t> en + para crear una nueva unión</a:t>
              </a:r>
              <a:endParaRPr lang="es-ES" sz="1200" dirty="0">
                <a:solidFill>
                  <a:schemeClr val="bg1"/>
                </a:solidFill>
                <a:latin typeface="Arial"/>
                <a:cs typeface="Arial"/>
              </a:endParaRPr>
            </a:p>
          </p:txBody>
        </p:sp>
        <p:cxnSp>
          <p:nvCxnSpPr>
            <p:cNvPr id="33" name="Conector recto de flecha 20">
              <a:extLst>
                <a:ext uri="{FF2B5EF4-FFF2-40B4-BE49-F238E27FC236}">
                  <a16:creationId xmlns:a16="http://schemas.microsoft.com/office/drawing/2014/main" id="{C5F40C7A-DB09-FA4B-96A0-BC173ED556E9}"/>
                </a:ext>
              </a:extLst>
            </p:cNvPr>
            <p:cNvCxnSpPr>
              <a:cxnSpLocks/>
            </p:cNvCxnSpPr>
            <p:nvPr/>
          </p:nvCxnSpPr>
          <p:spPr>
            <a:xfrm flipH="1">
              <a:off x="5358550" y="3151176"/>
              <a:ext cx="839040" cy="1228657"/>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502098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E384C24-1EBD-604D-BC0B-7EB754EA604B}"/>
              </a:ext>
            </a:extLst>
          </p:cNvPr>
          <p:cNvPicPr>
            <a:picLocks noChangeAspect="1"/>
          </p:cNvPicPr>
          <p:nvPr/>
        </p:nvPicPr>
        <p:blipFill>
          <a:blip r:embed="rId2"/>
          <a:stretch>
            <a:fillRect/>
          </a:stretch>
        </p:blipFill>
        <p:spPr>
          <a:xfrm>
            <a:off x="848875" y="1897927"/>
            <a:ext cx="5132439" cy="4278668"/>
          </a:xfrm>
          <a:prstGeom prst="rect">
            <a:avLst/>
          </a:prstGeom>
        </p:spPr>
      </p:pic>
      <p:grpSp>
        <p:nvGrpSpPr>
          <p:cNvPr id="2" name="Agrupar 1"/>
          <p:cNvGrpSpPr/>
          <p:nvPr/>
        </p:nvGrpSpPr>
        <p:grpSpPr>
          <a:xfrm>
            <a:off x="385378" y="88422"/>
            <a:ext cx="671459" cy="671459"/>
            <a:chOff x="5581464" y="4190410"/>
            <a:chExt cx="250916" cy="250916"/>
          </a:xfrm>
        </p:grpSpPr>
        <p:sp>
          <p:nvSpPr>
            <p:cNvPr id="3" name="Elipse 2"/>
            <p:cNvSpPr/>
            <p:nvPr/>
          </p:nvSpPr>
          <p:spPr>
            <a:xfrm>
              <a:off x="5581464" y="4190410"/>
              <a:ext cx="250916" cy="250916"/>
            </a:xfrm>
            <a:prstGeom prst="ellipse">
              <a:avLst/>
            </a:prstGeom>
            <a:solidFill>
              <a:srgbClr val="9C3F9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sz="4400" dirty="0">
                <a:latin typeface="Arial"/>
                <a:cs typeface="Arial"/>
              </a:endParaRPr>
            </a:p>
          </p:txBody>
        </p:sp>
        <p:sp>
          <p:nvSpPr>
            <p:cNvPr id="4" name="CuadroTexto 3"/>
            <p:cNvSpPr txBox="1"/>
            <p:nvPr/>
          </p:nvSpPr>
          <p:spPr>
            <a:xfrm>
              <a:off x="5581510" y="4208146"/>
              <a:ext cx="250825" cy="207022"/>
            </a:xfrm>
            <a:prstGeom prst="rect">
              <a:avLst/>
            </a:prstGeom>
            <a:noFill/>
          </p:spPr>
          <p:txBody>
            <a:bodyPr wrap="square" lIns="0" tIns="0" rIns="0" bIns="0" rtlCol="0">
              <a:spAutoFit/>
            </a:bodyPr>
            <a:lstStyle/>
            <a:p>
              <a:pPr algn="ctr"/>
              <a:r>
                <a:rPr lang="es-ES" sz="3600" dirty="0">
                  <a:solidFill>
                    <a:schemeClr val="bg1"/>
                  </a:solidFill>
                  <a:latin typeface="Arial"/>
                  <a:cs typeface="Arial"/>
                </a:rPr>
                <a:t>4</a:t>
              </a:r>
            </a:p>
          </p:txBody>
        </p:sp>
      </p:grpSp>
      <p:sp>
        <p:nvSpPr>
          <p:cNvPr id="5" name="CuadroTexto 4"/>
          <p:cNvSpPr txBox="1"/>
          <p:nvPr/>
        </p:nvSpPr>
        <p:spPr>
          <a:xfrm>
            <a:off x="948166" y="239485"/>
            <a:ext cx="7898678" cy="369332"/>
          </a:xfrm>
          <a:prstGeom prst="rect">
            <a:avLst/>
          </a:prstGeom>
          <a:solidFill>
            <a:srgbClr val="9C3F97"/>
          </a:solidFill>
          <a:ln>
            <a:noFill/>
          </a:ln>
        </p:spPr>
        <p:txBody>
          <a:bodyPr wrap="square" rtlCol="0">
            <a:spAutoFit/>
          </a:bodyPr>
          <a:lstStyle/>
          <a:p>
            <a:r>
              <a:rPr lang="es-ES" b="1" dirty="0">
                <a:solidFill>
                  <a:srgbClr val="FFFFFF"/>
                </a:solidFill>
              </a:rPr>
              <a:t>Unir un campo con el color que tendrá cada bioma</a:t>
            </a:r>
          </a:p>
        </p:txBody>
      </p:sp>
      <p:sp>
        <p:nvSpPr>
          <p:cNvPr id="23" name="CuadroTexto 10">
            <a:extLst>
              <a:ext uri="{FF2B5EF4-FFF2-40B4-BE49-F238E27FC236}">
                <a16:creationId xmlns:a16="http://schemas.microsoft.com/office/drawing/2014/main" id="{175AC7B9-DA0A-5E42-B7BD-F527DDF548DE}"/>
              </a:ext>
            </a:extLst>
          </p:cNvPr>
          <p:cNvSpPr txBox="1"/>
          <p:nvPr/>
        </p:nvSpPr>
        <p:spPr>
          <a:xfrm>
            <a:off x="812828" y="768296"/>
            <a:ext cx="8195833" cy="400110"/>
          </a:xfrm>
          <a:prstGeom prst="rect">
            <a:avLst/>
          </a:prstGeom>
          <a:noFill/>
        </p:spPr>
        <p:txBody>
          <a:bodyPr wrap="square" rtlCol="0">
            <a:spAutoFit/>
          </a:bodyPr>
          <a:lstStyle/>
          <a:p>
            <a:r>
              <a:rPr lang="es-ES" sz="2000" dirty="0">
                <a:solidFill>
                  <a:srgbClr val="9C3F97"/>
                </a:solidFill>
              </a:rPr>
              <a:t>Ahora haremos la unión propiamente dicha:</a:t>
            </a:r>
            <a:endParaRPr lang="es-ES" sz="1400" dirty="0">
              <a:solidFill>
                <a:srgbClr val="9C3F97"/>
              </a:solidFill>
            </a:endParaRPr>
          </a:p>
        </p:txBody>
      </p:sp>
      <p:sp>
        <p:nvSpPr>
          <p:cNvPr id="25" name="CuadroTexto 10">
            <a:extLst>
              <a:ext uri="{FF2B5EF4-FFF2-40B4-BE49-F238E27FC236}">
                <a16:creationId xmlns:a16="http://schemas.microsoft.com/office/drawing/2014/main" id="{328837CF-5ACF-9540-9144-FB3FDEF51D50}"/>
              </a:ext>
            </a:extLst>
          </p:cNvPr>
          <p:cNvSpPr txBox="1"/>
          <p:nvPr/>
        </p:nvSpPr>
        <p:spPr>
          <a:xfrm>
            <a:off x="812828" y="1151233"/>
            <a:ext cx="8195833" cy="400110"/>
          </a:xfrm>
          <a:prstGeom prst="rect">
            <a:avLst/>
          </a:prstGeom>
          <a:noFill/>
        </p:spPr>
        <p:txBody>
          <a:bodyPr wrap="square" rtlCol="0">
            <a:spAutoFit/>
          </a:bodyPr>
          <a:lstStyle/>
          <a:p>
            <a:r>
              <a:rPr lang="es-ES" sz="2000" dirty="0">
                <a:solidFill>
                  <a:srgbClr val="9C3F97"/>
                </a:solidFill>
              </a:rPr>
              <a:t>En el menú emergente, configuramos la unión</a:t>
            </a:r>
            <a:endParaRPr lang="es-ES" sz="1400" dirty="0">
              <a:solidFill>
                <a:srgbClr val="9C3F97"/>
              </a:solidFill>
            </a:endParaRPr>
          </a:p>
        </p:txBody>
      </p:sp>
      <p:grpSp>
        <p:nvGrpSpPr>
          <p:cNvPr id="27" name="Group 26">
            <a:extLst>
              <a:ext uri="{FF2B5EF4-FFF2-40B4-BE49-F238E27FC236}">
                <a16:creationId xmlns:a16="http://schemas.microsoft.com/office/drawing/2014/main" id="{DF05DABE-1143-C34F-ABE8-2F2C8645CD05}"/>
              </a:ext>
            </a:extLst>
          </p:cNvPr>
          <p:cNvGrpSpPr/>
          <p:nvPr/>
        </p:nvGrpSpPr>
        <p:grpSpPr>
          <a:xfrm>
            <a:off x="5792851" y="2119379"/>
            <a:ext cx="2928361" cy="646331"/>
            <a:chOff x="5702626" y="2190823"/>
            <a:chExt cx="2928361" cy="646331"/>
          </a:xfrm>
        </p:grpSpPr>
        <p:sp>
          <p:nvSpPr>
            <p:cNvPr id="28" name="Rectángulo 16">
              <a:extLst>
                <a:ext uri="{FF2B5EF4-FFF2-40B4-BE49-F238E27FC236}">
                  <a16:creationId xmlns:a16="http://schemas.microsoft.com/office/drawing/2014/main" id="{76F85609-4691-854B-BF26-742459C1EF5E}"/>
                </a:ext>
              </a:extLst>
            </p:cNvPr>
            <p:cNvSpPr/>
            <p:nvPr/>
          </p:nvSpPr>
          <p:spPr>
            <a:xfrm>
              <a:off x="6128763" y="2190823"/>
              <a:ext cx="2502224" cy="646331"/>
            </a:xfrm>
            <a:prstGeom prst="rect">
              <a:avLst/>
            </a:prstGeom>
            <a:solidFill>
              <a:srgbClr val="9C3F97"/>
            </a:solidFill>
          </p:spPr>
          <p:txBody>
            <a:bodyPr wrap="square">
              <a:spAutoFit/>
            </a:bodyPr>
            <a:lstStyle/>
            <a:p>
              <a:r>
                <a:rPr lang="es-ES_tradnl" sz="1200" dirty="0">
                  <a:solidFill>
                    <a:schemeClr val="bg1"/>
                  </a:solidFill>
                  <a:latin typeface="Arial"/>
                  <a:cs typeface="Arial"/>
                </a:rPr>
                <a:t>1. Seleccionamos “</a:t>
              </a:r>
              <a:r>
                <a:rPr lang="es-ES_tradnl" sz="1200" dirty="0" err="1">
                  <a:solidFill>
                    <a:schemeClr val="bg1"/>
                  </a:solidFill>
                  <a:latin typeface="Arial"/>
                  <a:cs typeface="Arial"/>
                </a:rPr>
                <a:t>lista_biomas</a:t>
              </a:r>
              <a:r>
                <a:rPr lang="es-ES_tradnl" sz="1200" dirty="0">
                  <a:solidFill>
                    <a:schemeClr val="bg1"/>
                  </a:solidFill>
                  <a:latin typeface="Arial"/>
                  <a:cs typeface="Arial"/>
                </a:rPr>
                <a:t>” porque es la tabla que queremos unir a “</a:t>
              </a:r>
              <a:r>
                <a:rPr lang="es-ES_tradnl" sz="1200" dirty="0" err="1">
                  <a:solidFill>
                    <a:schemeClr val="bg1"/>
                  </a:solidFill>
                  <a:latin typeface="Arial"/>
                  <a:cs typeface="Arial"/>
                </a:rPr>
                <a:t>puntos_clima</a:t>
              </a:r>
              <a:r>
                <a:rPr lang="es-ES_tradnl" sz="1200" dirty="0">
                  <a:solidFill>
                    <a:schemeClr val="bg1"/>
                  </a:solidFill>
                  <a:latin typeface="Arial"/>
                  <a:cs typeface="Arial"/>
                </a:rPr>
                <a:t>”</a:t>
              </a:r>
              <a:endParaRPr lang="es-ES" sz="1200" dirty="0">
                <a:solidFill>
                  <a:schemeClr val="bg1"/>
                </a:solidFill>
                <a:latin typeface="Arial"/>
                <a:cs typeface="Arial"/>
              </a:endParaRPr>
            </a:p>
          </p:txBody>
        </p:sp>
        <p:cxnSp>
          <p:nvCxnSpPr>
            <p:cNvPr id="29" name="Conector recto de flecha 20">
              <a:extLst>
                <a:ext uri="{FF2B5EF4-FFF2-40B4-BE49-F238E27FC236}">
                  <a16:creationId xmlns:a16="http://schemas.microsoft.com/office/drawing/2014/main" id="{8350DD5F-9241-B945-BF83-143BE9B2D3EF}"/>
                </a:ext>
              </a:extLst>
            </p:cNvPr>
            <p:cNvCxnSpPr>
              <a:cxnSpLocks/>
            </p:cNvCxnSpPr>
            <p:nvPr/>
          </p:nvCxnSpPr>
          <p:spPr>
            <a:xfrm flipH="1">
              <a:off x="5702626" y="2441018"/>
              <a:ext cx="426138" cy="0"/>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30" name="Group 29">
            <a:extLst>
              <a:ext uri="{FF2B5EF4-FFF2-40B4-BE49-F238E27FC236}">
                <a16:creationId xmlns:a16="http://schemas.microsoft.com/office/drawing/2014/main" id="{E1BFC542-BCBC-B449-AA66-53EE958FC7BB}"/>
              </a:ext>
            </a:extLst>
          </p:cNvPr>
          <p:cNvGrpSpPr/>
          <p:nvPr/>
        </p:nvGrpSpPr>
        <p:grpSpPr>
          <a:xfrm>
            <a:off x="5792851" y="2664542"/>
            <a:ext cx="2928361" cy="835985"/>
            <a:chOff x="5799419" y="2546024"/>
            <a:chExt cx="2928361" cy="835985"/>
          </a:xfrm>
        </p:grpSpPr>
        <p:sp>
          <p:nvSpPr>
            <p:cNvPr id="32" name="Rectángulo 16">
              <a:extLst>
                <a:ext uri="{FF2B5EF4-FFF2-40B4-BE49-F238E27FC236}">
                  <a16:creationId xmlns:a16="http://schemas.microsoft.com/office/drawing/2014/main" id="{882BF720-7578-D940-AB08-CCF14ED5251D}"/>
                </a:ext>
              </a:extLst>
            </p:cNvPr>
            <p:cNvSpPr/>
            <p:nvPr/>
          </p:nvSpPr>
          <p:spPr>
            <a:xfrm>
              <a:off x="6197589" y="2920344"/>
              <a:ext cx="2530191" cy="461665"/>
            </a:xfrm>
            <a:prstGeom prst="rect">
              <a:avLst/>
            </a:prstGeom>
            <a:solidFill>
              <a:srgbClr val="9C3F97"/>
            </a:solidFill>
          </p:spPr>
          <p:txBody>
            <a:bodyPr wrap="square">
              <a:spAutoFit/>
            </a:bodyPr>
            <a:lstStyle/>
            <a:p>
              <a:r>
                <a:rPr lang="es-ES_tradnl" sz="1200" dirty="0">
                  <a:solidFill>
                    <a:schemeClr val="bg1"/>
                  </a:solidFill>
                  <a:latin typeface="Arial"/>
                  <a:cs typeface="Arial"/>
                </a:rPr>
                <a:t>2. El campo “BIOME_NUM” de la tabla de “</a:t>
              </a:r>
              <a:r>
                <a:rPr lang="es-ES_tradnl" sz="1200" dirty="0" err="1">
                  <a:solidFill>
                    <a:schemeClr val="bg1"/>
                  </a:solidFill>
                  <a:latin typeface="Arial"/>
                  <a:cs typeface="Arial"/>
                </a:rPr>
                <a:t>lista_biomas</a:t>
              </a:r>
              <a:r>
                <a:rPr lang="es-ES_tradnl" sz="1200" dirty="0">
                  <a:solidFill>
                    <a:schemeClr val="bg1"/>
                  </a:solidFill>
                  <a:latin typeface="Arial"/>
                  <a:cs typeface="Arial"/>
                </a:rPr>
                <a:t>”</a:t>
              </a:r>
              <a:endParaRPr lang="es-ES" sz="1200" dirty="0">
                <a:solidFill>
                  <a:schemeClr val="bg1"/>
                </a:solidFill>
                <a:latin typeface="Arial"/>
                <a:cs typeface="Arial"/>
              </a:endParaRPr>
            </a:p>
          </p:txBody>
        </p:sp>
        <p:cxnSp>
          <p:nvCxnSpPr>
            <p:cNvPr id="33" name="Conector recto de flecha 20">
              <a:extLst>
                <a:ext uri="{FF2B5EF4-FFF2-40B4-BE49-F238E27FC236}">
                  <a16:creationId xmlns:a16="http://schemas.microsoft.com/office/drawing/2014/main" id="{C5F40C7A-DB09-FA4B-96A0-BC173ED556E9}"/>
                </a:ext>
              </a:extLst>
            </p:cNvPr>
            <p:cNvCxnSpPr>
              <a:cxnSpLocks/>
            </p:cNvCxnSpPr>
            <p:nvPr/>
          </p:nvCxnSpPr>
          <p:spPr>
            <a:xfrm flipH="1" flipV="1">
              <a:off x="5799419" y="2546024"/>
              <a:ext cx="398171" cy="605152"/>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22" name="Group 21">
            <a:extLst>
              <a:ext uri="{FF2B5EF4-FFF2-40B4-BE49-F238E27FC236}">
                <a16:creationId xmlns:a16="http://schemas.microsoft.com/office/drawing/2014/main" id="{2FE0FFF9-A6F5-CA45-81DB-7A8F78D16BB9}"/>
              </a:ext>
            </a:extLst>
          </p:cNvPr>
          <p:cNvGrpSpPr/>
          <p:nvPr/>
        </p:nvGrpSpPr>
        <p:grpSpPr>
          <a:xfrm>
            <a:off x="5604387" y="3027734"/>
            <a:ext cx="3098931" cy="1633529"/>
            <a:chOff x="5628849" y="2117812"/>
            <a:chExt cx="3098931" cy="1633529"/>
          </a:xfrm>
        </p:grpSpPr>
        <p:sp>
          <p:nvSpPr>
            <p:cNvPr id="24" name="Rectángulo 16">
              <a:extLst>
                <a:ext uri="{FF2B5EF4-FFF2-40B4-BE49-F238E27FC236}">
                  <a16:creationId xmlns:a16="http://schemas.microsoft.com/office/drawing/2014/main" id="{0BB56E3D-E43B-1943-97CD-21FC61B34EFF}"/>
                </a:ext>
              </a:extLst>
            </p:cNvPr>
            <p:cNvSpPr/>
            <p:nvPr/>
          </p:nvSpPr>
          <p:spPr>
            <a:xfrm>
              <a:off x="6197589" y="2920344"/>
              <a:ext cx="2530191" cy="830997"/>
            </a:xfrm>
            <a:prstGeom prst="rect">
              <a:avLst/>
            </a:prstGeom>
            <a:solidFill>
              <a:srgbClr val="9C3F97"/>
            </a:solidFill>
          </p:spPr>
          <p:txBody>
            <a:bodyPr wrap="square">
              <a:spAutoFit/>
            </a:bodyPr>
            <a:lstStyle/>
            <a:p>
              <a:r>
                <a:rPr lang="es-ES_tradnl" sz="1200" dirty="0">
                  <a:solidFill>
                    <a:schemeClr val="bg1"/>
                  </a:solidFill>
                  <a:latin typeface="Arial"/>
                  <a:cs typeface="Arial"/>
                </a:rPr>
                <a:t>3. El campo “</a:t>
              </a:r>
              <a:r>
                <a:rPr lang="es-ES_tradnl" sz="1200" dirty="0" err="1">
                  <a:solidFill>
                    <a:schemeClr val="bg1"/>
                  </a:solidFill>
                  <a:latin typeface="Arial"/>
                  <a:cs typeface="Arial"/>
                </a:rPr>
                <a:t>bioma_id</a:t>
              </a:r>
              <a:r>
                <a:rPr lang="es-ES_tradnl" sz="1200" dirty="0">
                  <a:solidFill>
                    <a:schemeClr val="bg1"/>
                  </a:solidFill>
                  <a:latin typeface="Arial"/>
                  <a:cs typeface="Arial"/>
                </a:rPr>
                <a:t>” de la tabla de atributos de la capa “</a:t>
              </a:r>
              <a:r>
                <a:rPr lang="es-ES_tradnl" sz="1200" dirty="0" err="1">
                  <a:solidFill>
                    <a:schemeClr val="bg1"/>
                  </a:solidFill>
                  <a:latin typeface="Arial"/>
                  <a:cs typeface="Arial"/>
                </a:rPr>
                <a:t>puntos_clima</a:t>
              </a:r>
              <a:r>
                <a:rPr lang="es-ES_tradnl" sz="1200" dirty="0">
                  <a:solidFill>
                    <a:schemeClr val="bg1"/>
                  </a:solidFill>
                  <a:latin typeface="Arial"/>
                  <a:cs typeface="Arial"/>
                </a:rPr>
                <a:t>” es la otra parte de la unión</a:t>
              </a:r>
              <a:endParaRPr lang="es-ES" sz="1200" dirty="0">
                <a:solidFill>
                  <a:schemeClr val="bg1"/>
                </a:solidFill>
                <a:latin typeface="Arial"/>
                <a:cs typeface="Arial"/>
              </a:endParaRPr>
            </a:p>
          </p:txBody>
        </p:sp>
        <p:cxnSp>
          <p:nvCxnSpPr>
            <p:cNvPr id="26" name="Conector recto de flecha 20">
              <a:extLst>
                <a:ext uri="{FF2B5EF4-FFF2-40B4-BE49-F238E27FC236}">
                  <a16:creationId xmlns:a16="http://schemas.microsoft.com/office/drawing/2014/main" id="{79F78CDE-0DB4-0A43-85BC-47735892867B}"/>
                </a:ext>
              </a:extLst>
            </p:cNvPr>
            <p:cNvCxnSpPr>
              <a:cxnSpLocks/>
            </p:cNvCxnSpPr>
            <p:nvPr/>
          </p:nvCxnSpPr>
          <p:spPr>
            <a:xfrm flipH="1" flipV="1">
              <a:off x="5628849" y="2117812"/>
              <a:ext cx="568741" cy="1033364"/>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31" name="Group 30">
            <a:extLst>
              <a:ext uri="{FF2B5EF4-FFF2-40B4-BE49-F238E27FC236}">
                <a16:creationId xmlns:a16="http://schemas.microsoft.com/office/drawing/2014/main" id="{CB57D2BC-95AB-B944-8948-4CF4D9E444D5}"/>
              </a:ext>
            </a:extLst>
          </p:cNvPr>
          <p:cNvGrpSpPr/>
          <p:nvPr/>
        </p:nvGrpSpPr>
        <p:grpSpPr>
          <a:xfrm>
            <a:off x="1771397" y="3990338"/>
            <a:ext cx="3479030" cy="646331"/>
            <a:chOff x="4706326" y="2920344"/>
            <a:chExt cx="3479030" cy="646331"/>
          </a:xfrm>
        </p:grpSpPr>
        <p:sp>
          <p:nvSpPr>
            <p:cNvPr id="34" name="Rectángulo 16">
              <a:extLst>
                <a:ext uri="{FF2B5EF4-FFF2-40B4-BE49-F238E27FC236}">
                  <a16:creationId xmlns:a16="http://schemas.microsoft.com/office/drawing/2014/main" id="{02CD5955-A488-3240-976B-500B2109CC84}"/>
                </a:ext>
              </a:extLst>
            </p:cNvPr>
            <p:cNvSpPr/>
            <p:nvPr/>
          </p:nvSpPr>
          <p:spPr>
            <a:xfrm>
              <a:off x="6197590" y="2920344"/>
              <a:ext cx="1987766" cy="646331"/>
            </a:xfrm>
            <a:prstGeom prst="rect">
              <a:avLst/>
            </a:prstGeom>
            <a:solidFill>
              <a:srgbClr val="9C3F97"/>
            </a:solidFill>
          </p:spPr>
          <p:txBody>
            <a:bodyPr wrap="square">
              <a:spAutoFit/>
            </a:bodyPr>
            <a:lstStyle/>
            <a:p>
              <a:r>
                <a:rPr lang="es-ES_tradnl" sz="1200" dirty="0">
                  <a:solidFill>
                    <a:schemeClr val="bg1"/>
                  </a:solidFill>
                  <a:latin typeface="Arial"/>
                  <a:cs typeface="Arial"/>
                </a:rPr>
                <a:t>4. El único campo que queremos añadir es “color”</a:t>
              </a:r>
              <a:endParaRPr lang="es-ES" sz="1200" dirty="0">
                <a:solidFill>
                  <a:schemeClr val="bg1"/>
                </a:solidFill>
                <a:latin typeface="Arial"/>
                <a:cs typeface="Arial"/>
              </a:endParaRPr>
            </a:p>
          </p:txBody>
        </p:sp>
        <p:cxnSp>
          <p:nvCxnSpPr>
            <p:cNvPr id="35" name="Conector recto de flecha 20">
              <a:extLst>
                <a:ext uri="{FF2B5EF4-FFF2-40B4-BE49-F238E27FC236}">
                  <a16:creationId xmlns:a16="http://schemas.microsoft.com/office/drawing/2014/main" id="{EE4633DB-02A0-8448-B134-2DAF6C6D75E2}"/>
                </a:ext>
              </a:extLst>
            </p:cNvPr>
            <p:cNvCxnSpPr>
              <a:cxnSpLocks/>
            </p:cNvCxnSpPr>
            <p:nvPr/>
          </p:nvCxnSpPr>
          <p:spPr>
            <a:xfrm flipH="1">
              <a:off x="4706326" y="3151176"/>
              <a:ext cx="1491265" cy="105024"/>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36" name="Group 35">
            <a:extLst>
              <a:ext uri="{FF2B5EF4-FFF2-40B4-BE49-F238E27FC236}">
                <a16:creationId xmlns:a16="http://schemas.microsoft.com/office/drawing/2014/main" id="{04DD32D2-9F92-0943-A86A-8DD8010F1CE9}"/>
              </a:ext>
            </a:extLst>
          </p:cNvPr>
          <p:cNvGrpSpPr/>
          <p:nvPr/>
        </p:nvGrpSpPr>
        <p:grpSpPr>
          <a:xfrm>
            <a:off x="3510116" y="4853582"/>
            <a:ext cx="5302400" cy="830997"/>
            <a:chOff x="4294690" y="3285501"/>
            <a:chExt cx="5302400" cy="830997"/>
          </a:xfrm>
        </p:grpSpPr>
        <p:sp>
          <p:nvSpPr>
            <p:cNvPr id="37" name="Rectángulo 16">
              <a:extLst>
                <a:ext uri="{FF2B5EF4-FFF2-40B4-BE49-F238E27FC236}">
                  <a16:creationId xmlns:a16="http://schemas.microsoft.com/office/drawing/2014/main" id="{560546A8-7B74-E347-AA65-8FFC268BBF1A}"/>
                </a:ext>
              </a:extLst>
            </p:cNvPr>
            <p:cNvSpPr/>
            <p:nvPr/>
          </p:nvSpPr>
          <p:spPr>
            <a:xfrm>
              <a:off x="6935033" y="3285501"/>
              <a:ext cx="2662057" cy="830997"/>
            </a:xfrm>
            <a:prstGeom prst="rect">
              <a:avLst/>
            </a:prstGeom>
            <a:solidFill>
              <a:srgbClr val="9C3F97"/>
            </a:solidFill>
          </p:spPr>
          <p:txBody>
            <a:bodyPr wrap="square">
              <a:spAutoFit/>
            </a:bodyPr>
            <a:lstStyle/>
            <a:p>
              <a:r>
                <a:rPr lang="es-ES_tradnl" sz="1200" dirty="0">
                  <a:solidFill>
                    <a:schemeClr val="bg1"/>
                  </a:solidFill>
                  <a:latin typeface="Arial"/>
                  <a:cs typeface="Arial"/>
                </a:rPr>
                <a:t>5. Marcamos esta opción y borramos el texto de abajo. Así no añadirá ningún prefijo al nombre del campo creado.</a:t>
              </a:r>
              <a:endParaRPr lang="es-ES" sz="1200" dirty="0">
                <a:solidFill>
                  <a:schemeClr val="bg1"/>
                </a:solidFill>
                <a:latin typeface="Arial"/>
                <a:cs typeface="Arial"/>
              </a:endParaRPr>
            </a:p>
          </p:txBody>
        </p:sp>
        <p:cxnSp>
          <p:nvCxnSpPr>
            <p:cNvPr id="38" name="Conector recto de flecha 20">
              <a:extLst>
                <a:ext uri="{FF2B5EF4-FFF2-40B4-BE49-F238E27FC236}">
                  <a16:creationId xmlns:a16="http://schemas.microsoft.com/office/drawing/2014/main" id="{B4E5276E-191E-6A45-BE52-E1C63709CA46}"/>
                </a:ext>
              </a:extLst>
            </p:cNvPr>
            <p:cNvCxnSpPr>
              <a:cxnSpLocks/>
            </p:cNvCxnSpPr>
            <p:nvPr/>
          </p:nvCxnSpPr>
          <p:spPr>
            <a:xfrm flipH="1">
              <a:off x="4294690" y="3415172"/>
              <a:ext cx="2663011" cy="208179"/>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sp>
        <p:nvSpPr>
          <p:cNvPr id="39" name="Rectángulo 16">
            <a:extLst>
              <a:ext uri="{FF2B5EF4-FFF2-40B4-BE49-F238E27FC236}">
                <a16:creationId xmlns:a16="http://schemas.microsoft.com/office/drawing/2014/main" id="{829D545A-81BE-504A-B36C-81DC2A05C6C4}"/>
              </a:ext>
            </a:extLst>
          </p:cNvPr>
          <p:cNvSpPr/>
          <p:nvPr/>
        </p:nvSpPr>
        <p:spPr>
          <a:xfrm>
            <a:off x="6150459" y="5837116"/>
            <a:ext cx="2662057" cy="461665"/>
          </a:xfrm>
          <a:prstGeom prst="rect">
            <a:avLst/>
          </a:prstGeom>
          <a:solidFill>
            <a:srgbClr val="9C3F97"/>
          </a:solidFill>
        </p:spPr>
        <p:txBody>
          <a:bodyPr wrap="square">
            <a:spAutoFit/>
          </a:bodyPr>
          <a:lstStyle/>
          <a:p>
            <a:r>
              <a:rPr lang="es-ES_tradnl" sz="1200" dirty="0">
                <a:solidFill>
                  <a:schemeClr val="bg1"/>
                </a:solidFill>
                <a:latin typeface="Arial"/>
                <a:cs typeface="Arial"/>
              </a:rPr>
              <a:t>6. Aceptamos aquí y en el menú anterior para realizar la unión.</a:t>
            </a:r>
            <a:endParaRPr lang="es-ES" sz="1200" dirty="0">
              <a:solidFill>
                <a:schemeClr val="bg1"/>
              </a:solidFill>
              <a:latin typeface="Arial"/>
              <a:cs typeface="Arial"/>
            </a:endParaRPr>
          </a:p>
        </p:txBody>
      </p:sp>
    </p:spTree>
    <p:extLst>
      <p:ext uri="{BB962C8B-B14F-4D97-AF65-F5344CB8AC3E}">
        <p14:creationId xmlns:p14="http://schemas.microsoft.com/office/powerpoint/2010/main" val="1603183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39"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grpSp>
        <p:nvGrpSpPr>
          <p:cNvPr id="2" name="Agrupar 1"/>
          <p:cNvGrpSpPr/>
          <p:nvPr/>
        </p:nvGrpSpPr>
        <p:grpSpPr>
          <a:xfrm>
            <a:off x="385378" y="88422"/>
            <a:ext cx="671459" cy="671459"/>
            <a:chOff x="5581464" y="4190410"/>
            <a:chExt cx="250916" cy="250916"/>
          </a:xfrm>
        </p:grpSpPr>
        <p:sp>
          <p:nvSpPr>
            <p:cNvPr id="3" name="Elipse 2"/>
            <p:cNvSpPr/>
            <p:nvPr/>
          </p:nvSpPr>
          <p:spPr>
            <a:xfrm>
              <a:off x="5581464" y="4190410"/>
              <a:ext cx="250916" cy="250916"/>
            </a:xfrm>
            <a:prstGeom prst="ellipse">
              <a:avLst/>
            </a:prstGeom>
            <a:solidFill>
              <a:srgbClr val="9C3F9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sz="4400" dirty="0">
                <a:latin typeface="Arial"/>
                <a:cs typeface="Arial"/>
              </a:endParaRPr>
            </a:p>
          </p:txBody>
        </p:sp>
        <p:sp>
          <p:nvSpPr>
            <p:cNvPr id="4" name="CuadroTexto 3"/>
            <p:cNvSpPr txBox="1"/>
            <p:nvPr/>
          </p:nvSpPr>
          <p:spPr>
            <a:xfrm>
              <a:off x="5581510" y="4208146"/>
              <a:ext cx="250825" cy="207022"/>
            </a:xfrm>
            <a:prstGeom prst="rect">
              <a:avLst/>
            </a:prstGeom>
            <a:noFill/>
          </p:spPr>
          <p:txBody>
            <a:bodyPr wrap="square" lIns="0" tIns="0" rIns="0" bIns="0" rtlCol="0">
              <a:spAutoFit/>
            </a:bodyPr>
            <a:lstStyle/>
            <a:p>
              <a:pPr algn="ctr"/>
              <a:r>
                <a:rPr lang="es-ES" sz="3600" dirty="0">
                  <a:solidFill>
                    <a:schemeClr val="bg1"/>
                  </a:solidFill>
                  <a:latin typeface="Arial"/>
                  <a:cs typeface="Arial"/>
                </a:rPr>
                <a:t>4</a:t>
              </a:r>
            </a:p>
          </p:txBody>
        </p:sp>
      </p:grpSp>
      <p:sp>
        <p:nvSpPr>
          <p:cNvPr id="5" name="CuadroTexto 4"/>
          <p:cNvSpPr txBox="1"/>
          <p:nvPr/>
        </p:nvSpPr>
        <p:spPr>
          <a:xfrm>
            <a:off x="948166" y="239485"/>
            <a:ext cx="7898678" cy="369332"/>
          </a:xfrm>
          <a:prstGeom prst="rect">
            <a:avLst/>
          </a:prstGeom>
          <a:solidFill>
            <a:srgbClr val="9C3F97"/>
          </a:solidFill>
          <a:ln>
            <a:noFill/>
          </a:ln>
        </p:spPr>
        <p:txBody>
          <a:bodyPr wrap="square" rtlCol="0">
            <a:spAutoFit/>
          </a:bodyPr>
          <a:lstStyle/>
          <a:p>
            <a:r>
              <a:rPr lang="es-ES" b="1" dirty="0">
                <a:solidFill>
                  <a:srgbClr val="FFFFFF"/>
                </a:solidFill>
              </a:rPr>
              <a:t>Unir un campo con el color que tendrá cada bioma</a:t>
            </a:r>
          </a:p>
        </p:txBody>
      </p:sp>
      <p:sp>
        <p:nvSpPr>
          <p:cNvPr id="23" name="CuadroTexto 10">
            <a:extLst>
              <a:ext uri="{FF2B5EF4-FFF2-40B4-BE49-F238E27FC236}">
                <a16:creationId xmlns:a16="http://schemas.microsoft.com/office/drawing/2014/main" id="{175AC7B9-DA0A-5E42-B7BD-F527DDF548DE}"/>
              </a:ext>
            </a:extLst>
          </p:cNvPr>
          <p:cNvSpPr txBox="1"/>
          <p:nvPr/>
        </p:nvSpPr>
        <p:spPr>
          <a:xfrm>
            <a:off x="812828" y="768296"/>
            <a:ext cx="8195833" cy="1323439"/>
          </a:xfrm>
          <a:prstGeom prst="rect">
            <a:avLst/>
          </a:prstGeom>
          <a:noFill/>
        </p:spPr>
        <p:txBody>
          <a:bodyPr wrap="square" rtlCol="0">
            <a:spAutoFit/>
          </a:bodyPr>
          <a:lstStyle/>
          <a:p>
            <a:r>
              <a:rPr lang="es-ES" sz="2000" dirty="0">
                <a:solidFill>
                  <a:srgbClr val="9C3F97"/>
                </a:solidFill>
              </a:rPr>
              <a:t>Comprobamos que la unión se ha realizado abriendo la tabla de atributos de la capa “</a:t>
            </a:r>
            <a:r>
              <a:rPr lang="es-ES" sz="2000" dirty="0" err="1">
                <a:solidFill>
                  <a:srgbClr val="9C3F97"/>
                </a:solidFill>
              </a:rPr>
              <a:t>puntos_clima</a:t>
            </a:r>
            <a:r>
              <a:rPr lang="es-ES" sz="2000" dirty="0">
                <a:solidFill>
                  <a:srgbClr val="9C3F97"/>
                </a:solidFill>
              </a:rPr>
              <a:t>”. </a:t>
            </a:r>
          </a:p>
          <a:p>
            <a:endParaRPr lang="es-ES" sz="2000" dirty="0">
              <a:solidFill>
                <a:srgbClr val="9C3F97"/>
              </a:solidFill>
            </a:endParaRPr>
          </a:p>
          <a:p>
            <a:r>
              <a:rPr lang="es-ES" sz="2000" dirty="0">
                <a:solidFill>
                  <a:srgbClr val="9C3F97"/>
                </a:solidFill>
              </a:rPr>
              <a:t>Botón derecho del ratón y “abrir tabla de atributos”</a:t>
            </a:r>
            <a:endParaRPr lang="es-ES" sz="1400" dirty="0">
              <a:solidFill>
                <a:srgbClr val="9C3F97"/>
              </a:solidFill>
            </a:endParaRPr>
          </a:p>
        </p:txBody>
      </p:sp>
      <p:pic>
        <p:nvPicPr>
          <p:cNvPr id="8" name="Picture 7">
            <a:extLst>
              <a:ext uri="{FF2B5EF4-FFF2-40B4-BE49-F238E27FC236}">
                <a16:creationId xmlns:a16="http://schemas.microsoft.com/office/drawing/2014/main" id="{8E286DD6-A140-C743-8189-BBC2E77C5DE4}"/>
              </a:ext>
            </a:extLst>
          </p:cNvPr>
          <p:cNvPicPr>
            <a:picLocks noChangeAspect="1"/>
          </p:cNvPicPr>
          <p:nvPr/>
        </p:nvPicPr>
        <p:blipFill>
          <a:blip r:embed="rId2"/>
          <a:stretch>
            <a:fillRect/>
          </a:stretch>
        </p:blipFill>
        <p:spPr>
          <a:xfrm>
            <a:off x="1441942" y="2330246"/>
            <a:ext cx="3561858" cy="3987390"/>
          </a:xfrm>
          <a:prstGeom prst="rect">
            <a:avLst/>
          </a:prstGeom>
        </p:spPr>
      </p:pic>
      <p:grpSp>
        <p:nvGrpSpPr>
          <p:cNvPr id="40" name="Group 39">
            <a:extLst>
              <a:ext uri="{FF2B5EF4-FFF2-40B4-BE49-F238E27FC236}">
                <a16:creationId xmlns:a16="http://schemas.microsoft.com/office/drawing/2014/main" id="{2E523DEE-C07D-C34F-9BB1-BBDB36DCEC82}"/>
              </a:ext>
            </a:extLst>
          </p:cNvPr>
          <p:cNvGrpSpPr/>
          <p:nvPr/>
        </p:nvGrpSpPr>
        <p:grpSpPr>
          <a:xfrm>
            <a:off x="4788310" y="2782669"/>
            <a:ext cx="3460953" cy="646331"/>
            <a:chOff x="5170034" y="2190823"/>
            <a:chExt cx="3460953" cy="646331"/>
          </a:xfrm>
        </p:grpSpPr>
        <p:sp>
          <p:nvSpPr>
            <p:cNvPr id="41" name="Rectángulo 16">
              <a:extLst>
                <a:ext uri="{FF2B5EF4-FFF2-40B4-BE49-F238E27FC236}">
                  <a16:creationId xmlns:a16="http://schemas.microsoft.com/office/drawing/2014/main" id="{14414D4F-B5F5-DB44-AB8D-5E53C675B822}"/>
                </a:ext>
              </a:extLst>
            </p:cNvPr>
            <p:cNvSpPr/>
            <p:nvPr/>
          </p:nvSpPr>
          <p:spPr>
            <a:xfrm>
              <a:off x="6128763" y="2190823"/>
              <a:ext cx="2502224" cy="646331"/>
            </a:xfrm>
            <a:prstGeom prst="rect">
              <a:avLst/>
            </a:prstGeom>
            <a:solidFill>
              <a:srgbClr val="9C3F97"/>
            </a:solidFill>
          </p:spPr>
          <p:txBody>
            <a:bodyPr wrap="square">
              <a:spAutoFit/>
            </a:bodyPr>
            <a:lstStyle/>
            <a:p>
              <a:r>
                <a:rPr lang="es-ES_tradnl" sz="1200" dirty="0">
                  <a:solidFill>
                    <a:schemeClr val="bg1"/>
                  </a:solidFill>
                  <a:latin typeface="Arial"/>
                  <a:cs typeface="Arial"/>
                </a:rPr>
                <a:t>El campo color se ha creado y contiene el color que adquirirá cada punto en la gráfica.</a:t>
              </a:r>
              <a:endParaRPr lang="es-ES" sz="1200" dirty="0">
                <a:solidFill>
                  <a:schemeClr val="bg1"/>
                </a:solidFill>
                <a:latin typeface="Arial"/>
                <a:cs typeface="Arial"/>
              </a:endParaRPr>
            </a:p>
          </p:txBody>
        </p:sp>
        <p:cxnSp>
          <p:nvCxnSpPr>
            <p:cNvPr id="42" name="Conector recto de flecha 20">
              <a:extLst>
                <a:ext uri="{FF2B5EF4-FFF2-40B4-BE49-F238E27FC236}">
                  <a16:creationId xmlns:a16="http://schemas.microsoft.com/office/drawing/2014/main" id="{3AA79650-CB18-3242-8F00-1C2D5DC1EACE}"/>
                </a:ext>
              </a:extLst>
            </p:cNvPr>
            <p:cNvCxnSpPr>
              <a:cxnSpLocks/>
            </p:cNvCxnSpPr>
            <p:nvPr/>
          </p:nvCxnSpPr>
          <p:spPr>
            <a:xfrm flipH="1" flipV="1">
              <a:off x="5170034" y="2338167"/>
              <a:ext cx="958730" cy="102851"/>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89364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4D98C96-A060-A647-A5E2-030028B11E35}"/>
              </a:ext>
            </a:extLst>
          </p:cNvPr>
          <p:cNvGrpSpPr/>
          <p:nvPr/>
        </p:nvGrpSpPr>
        <p:grpSpPr>
          <a:xfrm>
            <a:off x="4582927" y="1476182"/>
            <a:ext cx="3937863" cy="4368159"/>
            <a:chOff x="4582927" y="1476182"/>
            <a:chExt cx="3937863" cy="4368159"/>
          </a:xfrm>
        </p:grpSpPr>
        <p:pic>
          <p:nvPicPr>
            <p:cNvPr id="9" name="Imagen 8" descr="Screen Shot 2019-10-01 at 18.59.4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82927" y="1476182"/>
              <a:ext cx="3937863" cy="4368159"/>
            </a:xfrm>
            <a:prstGeom prst="rect">
              <a:avLst/>
            </a:prstGeom>
          </p:spPr>
        </p:pic>
        <p:pic>
          <p:nvPicPr>
            <p:cNvPr id="8" name="Picture 7">
              <a:extLst>
                <a:ext uri="{FF2B5EF4-FFF2-40B4-BE49-F238E27FC236}">
                  <a16:creationId xmlns:a16="http://schemas.microsoft.com/office/drawing/2014/main" id="{470EBEF1-A77F-BC4A-ADDD-F9B79AADF410}"/>
                </a:ext>
              </a:extLst>
            </p:cNvPr>
            <p:cNvPicPr>
              <a:picLocks noChangeAspect="1"/>
            </p:cNvPicPr>
            <p:nvPr/>
          </p:nvPicPr>
          <p:blipFill>
            <a:blip r:embed="rId3"/>
            <a:stretch>
              <a:fillRect/>
            </a:stretch>
          </p:blipFill>
          <p:spPr>
            <a:xfrm>
              <a:off x="4838672" y="3775594"/>
              <a:ext cx="837299" cy="227174"/>
            </a:xfrm>
            <a:prstGeom prst="rect">
              <a:avLst/>
            </a:prstGeom>
          </p:spPr>
        </p:pic>
      </p:grpSp>
      <p:grpSp>
        <p:nvGrpSpPr>
          <p:cNvPr id="2" name="Agrupar 1"/>
          <p:cNvGrpSpPr/>
          <p:nvPr/>
        </p:nvGrpSpPr>
        <p:grpSpPr>
          <a:xfrm>
            <a:off x="385378" y="88422"/>
            <a:ext cx="671459" cy="671459"/>
            <a:chOff x="5581464" y="4190410"/>
            <a:chExt cx="250916" cy="250916"/>
          </a:xfrm>
        </p:grpSpPr>
        <p:sp>
          <p:nvSpPr>
            <p:cNvPr id="3" name="Elipse 2"/>
            <p:cNvSpPr/>
            <p:nvPr/>
          </p:nvSpPr>
          <p:spPr>
            <a:xfrm>
              <a:off x="5581464" y="4190410"/>
              <a:ext cx="250916" cy="250916"/>
            </a:xfrm>
            <a:prstGeom prst="ellipse">
              <a:avLst/>
            </a:prstGeom>
            <a:solidFill>
              <a:srgbClr val="9C3F9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sz="4400" dirty="0">
                <a:latin typeface="Arial"/>
                <a:cs typeface="Arial"/>
              </a:endParaRPr>
            </a:p>
          </p:txBody>
        </p:sp>
        <p:sp>
          <p:nvSpPr>
            <p:cNvPr id="4" name="CuadroTexto 3"/>
            <p:cNvSpPr txBox="1"/>
            <p:nvPr/>
          </p:nvSpPr>
          <p:spPr>
            <a:xfrm>
              <a:off x="5581510" y="4208146"/>
              <a:ext cx="250825" cy="207022"/>
            </a:xfrm>
            <a:prstGeom prst="rect">
              <a:avLst/>
            </a:prstGeom>
            <a:noFill/>
          </p:spPr>
          <p:txBody>
            <a:bodyPr wrap="square" lIns="0" tIns="0" rIns="0" bIns="0" rtlCol="0">
              <a:spAutoFit/>
            </a:bodyPr>
            <a:lstStyle/>
            <a:p>
              <a:pPr algn="ctr"/>
              <a:r>
                <a:rPr lang="es-ES" sz="3600" dirty="0">
                  <a:solidFill>
                    <a:schemeClr val="bg1"/>
                  </a:solidFill>
                  <a:latin typeface="Arial"/>
                  <a:cs typeface="Arial"/>
                </a:rPr>
                <a:t>5</a:t>
              </a:r>
            </a:p>
          </p:txBody>
        </p:sp>
      </p:grpSp>
      <p:sp>
        <p:nvSpPr>
          <p:cNvPr id="5" name="CuadroTexto 4"/>
          <p:cNvSpPr txBox="1"/>
          <p:nvPr/>
        </p:nvSpPr>
        <p:spPr>
          <a:xfrm>
            <a:off x="948166" y="239485"/>
            <a:ext cx="7898678" cy="369332"/>
          </a:xfrm>
          <a:prstGeom prst="rect">
            <a:avLst/>
          </a:prstGeom>
          <a:solidFill>
            <a:srgbClr val="9C3F97"/>
          </a:solidFill>
          <a:ln>
            <a:noFill/>
          </a:ln>
        </p:spPr>
        <p:txBody>
          <a:bodyPr wrap="square" rtlCol="0">
            <a:spAutoFit/>
          </a:bodyPr>
          <a:lstStyle/>
          <a:p>
            <a:r>
              <a:rPr lang="es-ES" b="1" dirty="0">
                <a:solidFill>
                  <a:srgbClr val="FFFFFF"/>
                </a:solidFill>
              </a:rPr>
              <a:t>Exportar la tabla de atributos de la nueva capa creada</a:t>
            </a:r>
          </a:p>
        </p:txBody>
      </p:sp>
      <p:sp>
        <p:nvSpPr>
          <p:cNvPr id="14" name="CuadroTexto 13"/>
          <p:cNvSpPr txBox="1"/>
          <p:nvPr/>
        </p:nvSpPr>
        <p:spPr>
          <a:xfrm>
            <a:off x="812828" y="768296"/>
            <a:ext cx="8195833" cy="707886"/>
          </a:xfrm>
          <a:prstGeom prst="rect">
            <a:avLst/>
          </a:prstGeom>
          <a:noFill/>
        </p:spPr>
        <p:txBody>
          <a:bodyPr wrap="square" rtlCol="0">
            <a:spAutoFit/>
          </a:bodyPr>
          <a:lstStyle/>
          <a:p>
            <a:r>
              <a:rPr lang="es-ES" sz="2000" dirty="0">
                <a:solidFill>
                  <a:srgbClr val="9C3F97"/>
                </a:solidFill>
              </a:rPr>
              <a:t>R solo sabe leer archivos de texto, así que tenemos que exportar la tabla de atributos de la nueva capa.</a:t>
            </a:r>
            <a:endParaRPr lang="es-ES" sz="1400" dirty="0">
              <a:solidFill>
                <a:srgbClr val="9C3F97"/>
              </a:solidFill>
            </a:endParaRPr>
          </a:p>
        </p:txBody>
      </p:sp>
      <p:pic>
        <p:nvPicPr>
          <p:cNvPr id="6" name="Imagen 5" descr="Screen Shot 2019-10-01 at 18.58.43.png"/>
          <p:cNvPicPr>
            <a:picLocks noChangeAspect="1"/>
          </p:cNvPicPr>
          <p:nvPr/>
        </p:nvPicPr>
        <p:blipFill rotWithShape="1">
          <a:blip r:embed="rId4">
            <a:extLst>
              <a:ext uri="{28A0092B-C50C-407E-A947-70E740481C1C}">
                <a14:useLocalDpi xmlns:a14="http://schemas.microsoft.com/office/drawing/2010/main" val="0"/>
              </a:ext>
            </a:extLst>
          </a:blip>
          <a:srcRect t="45881" r="63777"/>
          <a:stretch/>
        </p:blipFill>
        <p:spPr>
          <a:xfrm>
            <a:off x="812828" y="1603315"/>
            <a:ext cx="3312217" cy="3092912"/>
          </a:xfrm>
          <a:prstGeom prst="rect">
            <a:avLst/>
          </a:prstGeom>
        </p:spPr>
      </p:pic>
      <p:grpSp>
        <p:nvGrpSpPr>
          <p:cNvPr id="16" name="Agrupar 15"/>
          <p:cNvGrpSpPr/>
          <p:nvPr/>
        </p:nvGrpSpPr>
        <p:grpSpPr>
          <a:xfrm>
            <a:off x="471405" y="2233832"/>
            <a:ext cx="1501051" cy="2000114"/>
            <a:chOff x="1056837" y="3729059"/>
            <a:chExt cx="1501051" cy="2000114"/>
          </a:xfrm>
        </p:grpSpPr>
        <p:sp>
          <p:nvSpPr>
            <p:cNvPr id="17" name="Rectángulo 16"/>
            <p:cNvSpPr/>
            <p:nvPr/>
          </p:nvSpPr>
          <p:spPr>
            <a:xfrm>
              <a:off x="1056837" y="4344178"/>
              <a:ext cx="1501051" cy="1384995"/>
            </a:xfrm>
            <a:prstGeom prst="rect">
              <a:avLst/>
            </a:prstGeom>
            <a:solidFill>
              <a:srgbClr val="9C3F97"/>
            </a:solidFill>
          </p:spPr>
          <p:txBody>
            <a:bodyPr wrap="square">
              <a:spAutoFit/>
            </a:bodyPr>
            <a:lstStyle/>
            <a:p>
              <a:r>
                <a:rPr lang="es-ES_tradnl" sz="1200" dirty="0">
                  <a:solidFill>
                    <a:schemeClr val="bg1"/>
                  </a:solidFill>
                  <a:latin typeface="Arial"/>
                  <a:cs typeface="Arial"/>
                </a:rPr>
                <a:t>Ponemos el ratón sobre la nueva capa, botón derecho y seleccionamos la opción “guardar como”</a:t>
              </a:r>
              <a:endParaRPr lang="es-ES" sz="1200" dirty="0">
                <a:solidFill>
                  <a:schemeClr val="bg1"/>
                </a:solidFill>
                <a:latin typeface="Arial"/>
                <a:cs typeface="Arial"/>
              </a:endParaRPr>
            </a:p>
          </p:txBody>
        </p:sp>
        <p:cxnSp>
          <p:nvCxnSpPr>
            <p:cNvPr id="18" name="Conector recto de flecha 17"/>
            <p:cNvCxnSpPr/>
            <p:nvPr/>
          </p:nvCxnSpPr>
          <p:spPr>
            <a:xfrm flipV="1">
              <a:off x="2188616" y="3729059"/>
              <a:ext cx="0" cy="615120"/>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21" name="Agrupar 20"/>
          <p:cNvGrpSpPr/>
          <p:nvPr/>
        </p:nvGrpSpPr>
        <p:grpSpPr>
          <a:xfrm>
            <a:off x="1137890" y="3009146"/>
            <a:ext cx="3656700" cy="3405540"/>
            <a:chOff x="775226" y="2351859"/>
            <a:chExt cx="1892189" cy="3405540"/>
          </a:xfrm>
        </p:grpSpPr>
        <p:sp>
          <p:nvSpPr>
            <p:cNvPr id="22" name="Rectángulo 21"/>
            <p:cNvSpPr/>
            <p:nvPr/>
          </p:nvSpPr>
          <p:spPr>
            <a:xfrm>
              <a:off x="775226" y="4187739"/>
              <a:ext cx="1772486" cy="1569660"/>
            </a:xfrm>
            <a:prstGeom prst="rect">
              <a:avLst/>
            </a:prstGeom>
            <a:solidFill>
              <a:srgbClr val="9C3F97"/>
            </a:solidFill>
          </p:spPr>
          <p:txBody>
            <a:bodyPr wrap="square">
              <a:spAutoFit/>
            </a:bodyPr>
            <a:lstStyle/>
            <a:p>
              <a:r>
                <a:rPr lang="es-ES_tradnl" sz="1200" dirty="0">
                  <a:solidFill>
                    <a:schemeClr val="bg1"/>
                  </a:solidFill>
                  <a:latin typeface="Arial"/>
                  <a:cs typeface="Arial"/>
                </a:rPr>
                <a:t>En el nuevo menú seleccionamos:</a:t>
              </a:r>
            </a:p>
            <a:p>
              <a:pPr marL="171450" indent="-171450">
                <a:buFont typeface="Arial"/>
                <a:buChar char="•"/>
              </a:pPr>
              <a:r>
                <a:rPr lang="es-ES_tradnl" sz="1200" dirty="0">
                  <a:solidFill>
                    <a:schemeClr val="bg1"/>
                  </a:solidFill>
                  <a:latin typeface="Arial"/>
                  <a:cs typeface="Arial"/>
                </a:rPr>
                <a:t>Formato: Valores separados por comas. Esto genera un archivo de texto con la tabla de atributos de la capa</a:t>
              </a:r>
            </a:p>
            <a:p>
              <a:pPr marL="171450" indent="-171450">
                <a:buFont typeface="Arial"/>
                <a:buChar char="•"/>
              </a:pPr>
              <a:r>
                <a:rPr lang="es-ES_tradnl" sz="1200" dirty="0">
                  <a:solidFill>
                    <a:schemeClr val="bg1"/>
                  </a:solidFill>
                  <a:latin typeface="Arial"/>
                  <a:cs typeface="Arial"/>
                </a:rPr>
                <a:t>Guardar como: exploramos y navegamos a la carpeta puntos. Una vez allí tecleamos el nombre de la tabla: “</a:t>
              </a:r>
              <a:r>
                <a:rPr lang="es-ES_tradnl" sz="1200" dirty="0" err="1">
                  <a:solidFill>
                    <a:schemeClr val="bg1"/>
                  </a:solidFill>
                  <a:latin typeface="Arial"/>
                  <a:cs typeface="Arial"/>
                </a:rPr>
                <a:t>puntos_clima_color.csv</a:t>
              </a:r>
              <a:r>
                <a:rPr lang="es-ES_tradnl" sz="1200" dirty="0">
                  <a:solidFill>
                    <a:schemeClr val="bg1"/>
                  </a:solidFill>
                  <a:latin typeface="Arial"/>
                  <a:cs typeface="Arial"/>
                </a:rPr>
                <a:t>”</a:t>
              </a:r>
            </a:p>
            <a:p>
              <a:pPr marL="171450" indent="-171450">
                <a:buFont typeface="Arial"/>
                <a:buChar char="•"/>
              </a:pPr>
              <a:r>
                <a:rPr lang="es-ES_tradnl" sz="1200" dirty="0">
                  <a:solidFill>
                    <a:schemeClr val="bg1"/>
                  </a:solidFill>
                  <a:latin typeface="Arial"/>
                  <a:cs typeface="Arial"/>
                </a:rPr>
                <a:t>Aceptar</a:t>
              </a:r>
              <a:endParaRPr lang="es-ES" sz="1200" dirty="0">
                <a:solidFill>
                  <a:schemeClr val="bg1"/>
                </a:solidFill>
                <a:latin typeface="Arial"/>
                <a:cs typeface="Arial"/>
              </a:endParaRPr>
            </a:p>
          </p:txBody>
        </p:sp>
        <p:cxnSp>
          <p:nvCxnSpPr>
            <p:cNvPr id="23" name="Conector recto de flecha 22"/>
            <p:cNvCxnSpPr/>
            <p:nvPr/>
          </p:nvCxnSpPr>
          <p:spPr>
            <a:xfrm flipV="1">
              <a:off x="2188616" y="2351859"/>
              <a:ext cx="478799" cy="1992320"/>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564081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Agrupar 1"/>
          <p:cNvGrpSpPr/>
          <p:nvPr/>
        </p:nvGrpSpPr>
        <p:grpSpPr>
          <a:xfrm>
            <a:off x="385378" y="88422"/>
            <a:ext cx="671459" cy="671459"/>
            <a:chOff x="5581464" y="4190410"/>
            <a:chExt cx="250916" cy="250916"/>
          </a:xfrm>
        </p:grpSpPr>
        <p:sp>
          <p:nvSpPr>
            <p:cNvPr id="3" name="Elipse 2"/>
            <p:cNvSpPr/>
            <p:nvPr/>
          </p:nvSpPr>
          <p:spPr>
            <a:xfrm>
              <a:off x="5581464" y="4190410"/>
              <a:ext cx="250916" cy="250916"/>
            </a:xfrm>
            <a:prstGeom prst="ellipse">
              <a:avLst/>
            </a:prstGeom>
            <a:solidFill>
              <a:srgbClr val="9C3F9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sz="4400" dirty="0">
                <a:latin typeface="Arial"/>
                <a:cs typeface="Arial"/>
              </a:endParaRPr>
            </a:p>
          </p:txBody>
        </p:sp>
        <p:sp>
          <p:nvSpPr>
            <p:cNvPr id="4" name="CuadroTexto 3"/>
            <p:cNvSpPr txBox="1"/>
            <p:nvPr/>
          </p:nvSpPr>
          <p:spPr>
            <a:xfrm>
              <a:off x="5581510" y="4208146"/>
              <a:ext cx="250825" cy="207022"/>
            </a:xfrm>
            <a:prstGeom prst="rect">
              <a:avLst/>
            </a:prstGeom>
            <a:noFill/>
          </p:spPr>
          <p:txBody>
            <a:bodyPr wrap="square" lIns="0" tIns="0" rIns="0" bIns="0" rtlCol="0">
              <a:spAutoFit/>
            </a:bodyPr>
            <a:lstStyle/>
            <a:p>
              <a:pPr algn="ctr"/>
              <a:r>
                <a:rPr lang="es-ES" sz="3600" dirty="0">
                  <a:solidFill>
                    <a:schemeClr val="bg1"/>
                  </a:solidFill>
                  <a:latin typeface="Arial"/>
                  <a:cs typeface="Arial"/>
                </a:rPr>
                <a:t>4</a:t>
              </a:r>
            </a:p>
          </p:txBody>
        </p:sp>
      </p:grpSp>
      <p:sp>
        <p:nvSpPr>
          <p:cNvPr id="5" name="CuadroTexto 4"/>
          <p:cNvSpPr txBox="1"/>
          <p:nvPr/>
        </p:nvSpPr>
        <p:spPr>
          <a:xfrm>
            <a:off x="948166" y="239485"/>
            <a:ext cx="7898678" cy="369332"/>
          </a:xfrm>
          <a:prstGeom prst="rect">
            <a:avLst/>
          </a:prstGeom>
          <a:solidFill>
            <a:srgbClr val="9C3F97"/>
          </a:solidFill>
          <a:ln>
            <a:noFill/>
          </a:ln>
        </p:spPr>
        <p:txBody>
          <a:bodyPr wrap="square" rtlCol="0">
            <a:spAutoFit/>
          </a:bodyPr>
          <a:lstStyle/>
          <a:p>
            <a:r>
              <a:rPr lang="es-ES" b="1" dirty="0">
                <a:solidFill>
                  <a:srgbClr val="FFFFFF"/>
                </a:solidFill>
              </a:rPr>
              <a:t>Exportar la tabla de atributos de la nueva capa creada</a:t>
            </a:r>
          </a:p>
        </p:txBody>
      </p:sp>
      <p:sp>
        <p:nvSpPr>
          <p:cNvPr id="14" name="CuadroTexto 13"/>
          <p:cNvSpPr txBox="1"/>
          <p:nvPr/>
        </p:nvSpPr>
        <p:spPr>
          <a:xfrm>
            <a:off x="812828" y="768296"/>
            <a:ext cx="8195833" cy="1015663"/>
          </a:xfrm>
          <a:prstGeom prst="rect">
            <a:avLst/>
          </a:prstGeom>
          <a:noFill/>
        </p:spPr>
        <p:txBody>
          <a:bodyPr wrap="square" rtlCol="0">
            <a:spAutoFit/>
          </a:bodyPr>
          <a:lstStyle/>
          <a:p>
            <a:r>
              <a:rPr lang="es-ES" sz="2000" dirty="0">
                <a:solidFill>
                  <a:srgbClr val="9C3F97"/>
                </a:solidFill>
              </a:rPr>
              <a:t>Ahora ve al navegador de </a:t>
            </a:r>
            <a:r>
              <a:rPr lang="es-ES" sz="2000" dirty="0" err="1">
                <a:solidFill>
                  <a:srgbClr val="9C3F97"/>
                </a:solidFill>
              </a:rPr>
              <a:t>windows</a:t>
            </a:r>
            <a:r>
              <a:rPr lang="es-ES" sz="2000" dirty="0">
                <a:solidFill>
                  <a:srgbClr val="9C3F97"/>
                </a:solidFill>
              </a:rPr>
              <a:t> y abre la tabla creada. Ponte sobre ella, botón derecho del ratón y “abrir con </a:t>
            </a:r>
            <a:r>
              <a:rPr lang="es-ES" sz="2000" dirty="0" err="1">
                <a:solidFill>
                  <a:srgbClr val="9C3F97"/>
                </a:solidFill>
              </a:rPr>
              <a:t>Notepad</a:t>
            </a:r>
            <a:r>
              <a:rPr lang="es-ES" sz="2000" dirty="0">
                <a:solidFill>
                  <a:srgbClr val="9C3F97"/>
                </a:solidFill>
              </a:rPr>
              <a:t>++”. </a:t>
            </a:r>
            <a:r>
              <a:rPr lang="es-ES" sz="2000" dirty="0" err="1">
                <a:solidFill>
                  <a:srgbClr val="9C3F97"/>
                </a:solidFill>
              </a:rPr>
              <a:t>Notepad</a:t>
            </a:r>
            <a:r>
              <a:rPr lang="es-ES" sz="2000" dirty="0">
                <a:solidFill>
                  <a:srgbClr val="9C3F97"/>
                </a:solidFill>
              </a:rPr>
              <a:t> es un editor de texto. Debes ver algo parecido a esto: </a:t>
            </a:r>
            <a:endParaRPr lang="es-ES" sz="1400" dirty="0">
              <a:solidFill>
                <a:srgbClr val="9C3F97"/>
              </a:solidFill>
            </a:endParaRPr>
          </a:p>
        </p:txBody>
      </p:sp>
      <p:grpSp>
        <p:nvGrpSpPr>
          <p:cNvPr id="11" name="Group 10">
            <a:extLst>
              <a:ext uri="{FF2B5EF4-FFF2-40B4-BE49-F238E27FC236}">
                <a16:creationId xmlns:a16="http://schemas.microsoft.com/office/drawing/2014/main" id="{71373411-348A-6D42-B388-308000EEA00C}"/>
              </a:ext>
            </a:extLst>
          </p:cNvPr>
          <p:cNvGrpSpPr/>
          <p:nvPr/>
        </p:nvGrpSpPr>
        <p:grpSpPr>
          <a:xfrm>
            <a:off x="2281645" y="2167992"/>
            <a:ext cx="5608126" cy="4244273"/>
            <a:chOff x="2281645" y="2167992"/>
            <a:chExt cx="5608126" cy="4244273"/>
          </a:xfrm>
        </p:grpSpPr>
        <p:pic>
          <p:nvPicPr>
            <p:cNvPr id="10" name="Picture 9">
              <a:extLst>
                <a:ext uri="{FF2B5EF4-FFF2-40B4-BE49-F238E27FC236}">
                  <a16:creationId xmlns:a16="http://schemas.microsoft.com/office/drawing/2014/main" id="{DEA12D2A-00EE-B542-AE25-79C718C0516D}"/>
                </a:ext>
              </a:extLst>
            </p:cNvPr>
            <p:cNvPicPr>
              <a:picLocks noChangeAspect="1"/>
            </p:cNvPicPr>
            <p:nvPr/>
          </p:nvPicPr>
          <p:blipFill>
            <a:blip r:embed="rId2"/>
            <a:stretch>
              <a:fillRect/>
            </a:stretch>
          </p:blipFill>
          <p:spPr>
            <a:xfrm>
              <a:off x="2281645" y="2167992"/>
              <a:ext cx="4580709" cy="4244273"/>
            </a:xfrm>
            <a:prstGeom prst="rect">
              <a:avLst/>
            </a:prstGeom>
          </p:spPr>
        </p:pic>
        <p:sp>
          <p:nvSpPr>
            <p:cNvPr id="17" name="Rectángulo 16"/>
            <p:cNvSpPr/>
            <p:nvPr/>
          </p:nvSpPr>
          <p:spPr>
            <a:xfrm>
              <a:off x="6388720" y="3750774"/>
              <a:ext cx="1501051" cy="830997"/>
            </a:xfrm>
            <a:prstGeom prst="rect">
              <a:avLst/>
            </a:prstGeom>
            <a:solidFill>
              <a:srgbClr val="9C3F97"/>
            </a:solidFill>
          </p:spPr>
          <p:txBody>
            <a:bodyPr wrap="square">
              <a:spAutoFit/>
            </a:bodyPr>
            <a:lstStyle/>
            <a:p>
              <a:r>
                <a:rPr lang="es-ES_tradnl" sz="1200" dirty="0">
                  <a:solidFill>
                    <a:schemeClr val="bg1"/>
                  </a:solidFill>
                  <a:latin typeface="Arial"/>
                  <a:cs typeface="Arial"/>
                </a:rPr>
                <a:t>No tienes que hacer nada. Puedes cerrarla y seguir</a:t>
              </a:r>
              <a:endParaRPr lang="es-ES" sz="1200" dirty="0">
                <a:solidFill>
                  <a:schemeClr val="bg1"/>
                </a:solidFill>
                <a:latin typeface="Arial"/>
                <a:cs typeface="Arial"/>
              </a:endParaRPr>
            </a:p>
          </p:txBody>
        </p:sp>
      </p:grpSp>
    </p:spTree>
    <p:extLst>
      <p:ext uri="{BB962C8B-B14F-4D97-AF65-F5344CB8AC3E}">
        <p14:creationId xmlns:p14="http://schemas.microsoft.com/office/powerpoint/2010/main" val="1360580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 name="Imagen 81" descr="Screen Shot 2019-09-28 at 16.23.2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4263" y="1475308"/>
            <a:ext cx="4357876" cy="2454605"/>
          </a:xfrm>
          <a:prstGeom prst="rect">
            <a:avLst/>
          </a:prstGeom>
          <a:ln>
            <a:solidFill>
              <a:srgbClr val="7F7F7F"/>
            </a:solidFill>
          </a:ln>
        </p:spPr>
      </p:pic>
      <p:grpSp>
        <p:nvGrpSpPr>
          <p:cNvPr id="6" name="Agrupar 5"/>
          <p:cNvGrpSpPr/>
          <p:nvPr/>
        </p:nvGrpSpPr>
        <p:grpSpPr>
          <a:xfrm>
            <a:off x="4864022" y="1475308"/>
            <a:ext cx="3902429" cy="3029794"/>
            <a:chOff x="4864022" y="1475308"/>
            <a:chExt cx="3902429" cy="3029794"/>
          </a:xfrm>
        </p:grpSpPr>
        <p:pic>
          <p:nvPicPr>
            <p:cNvPr id="4" name="Imagen 3" descr="Macintosh HD:Users:fjbonet:Desktop:Screen Shot 2019-09-11 at 19.20.16.png"/>
            <p:cNvPicPr/>
            <p:nvPr/>
          </p:nvPicPr>
          <p:blipFill>
            <a:blip r:embed="rId3">
              <a:extLst>
                <a:ext uri="{28A0092B-C50C-407E-A947-70E740481C1C}">
                  <a14:useLocalDpi xmlns:a14="http://schemas.microsoft.com/office/drawing/2010/main" val="0"/>
                </a:ext>
              </a:extLst>
            </a:blip>
            <a:srcRect/>
            <a:stretch>
              <a:fillRect/>
            </a:stretch>
          </p:blipFill>
          <p:spPr bwMode="auto">
            <a:xfrm>
              <a:off x="5405406" y="1475308"/>
              <a:ext cx="3361045" cy="3029794"/>
            </a:xfrm>
            <a:prstGeom prst="rect">
              <a:avLst/>
            </a:prstGeom>
            <a:ln>
              <a:solidFill>
                <a:srgbClr val="7F7F7F"/>
              </a:solidFill>
            </a:ln>
          </p:spPr>
        </p:pic>
        <p:cxnSp>
          <p:nvCxnSpPr>
            <p:cNvPr id="3" name="Conector recto de flecha 2"/>
            <p:cNvCxnSpPr/>
            <p:nvPr/>
          </p:nvCxnSpPr>
          <p:spPr>
            <a:xfrm>
              <a:off x="4864022" y="2719836"/>
              <a:ext cx="517424" cy="0"/>
            </a:xfrm>
            <a:prstGeom prst="straightConnector1">
              <a:avLst/>
            </a:prstGeom>
            <a:ln w="44450" cmpd="sng">
              <a:solidFill>
                <a:schemeClr val="accent6">
                  <a:lumMod val="75000"/>
                </a:schemeClr>
              </a:solidFill>
              <a:headEnd type="none"/>
              <a:tailEnd type="triangle" w="lg" len="med"/>
            </a:ln>
          </p:spPr>
          <p:style>
            <a:lnRef idx="2">
              <a:schemeClr val="accent1"/>
            </a:lnRef>
            <a:fillRef idx="0">
              <a:schemeClr val="accent1"/>
            </a:fillRef>
            <a:effectRef idx="1">
              <a:schemeClr val="accent1"/>
            </a:effectRef>
            <a:fontRef idx="minor">
              <a:schemeClr val="tx1"/>
            </a:fontRef>
          </p:style>
        </p:cxnSp>
      </p:grpSp>
      <p:grpSp>
        <p:nvGrpSpPr>
          <p:cNvPr id="28" name="Agrupar 27"/>
          <p:cNvGrpSpPr/>
          <p:nvPr/>
        </p:nvGrpSpPr>
        <p:grpSpPr>
          <a:xfrm>
            <a:off x="859355" y="1545616"/>
            <a:ext cx="3720701" cy="828416"/>
            <a:chOff x="859355" y="1545616"/>
            <a:chExt cx="3720701" cy="828416"/>
          </a:xfrm>
        </p:grpSpPr>
        <p:grpSp>
          <p:nvGrpSpPr>
            <p:cNvPr id="9" name="Agrupar 8"/>
            <p:cNvGrpSpPr/>
            <p:nvPr/>
          </p:nvGrpSpPr>
          <p:grpSpPr>
            <a:xfrm>
              <a:off x="859355" y="1727196"/>
              <a:ext cx="753534" cy="423336"/>
              <a:chOff x="859355" y="1727196"/>
              <a:chExt cx="753534" cy="423336"/>
            </a:xfrm>
          </p:grpSpPr>
          <p:sp>
            <p:nvSpPr>
              <p:cNvPr id="2" name="CuadroTexto 1"/>
              <p:cNvSpPr txBox="1"/>
              <p:nvPr/>
            </p:nvSpPr>
            <p:spPr>
              <a:xfrm>
                <a:off x="859355" y="1727196"/>
                <a:ext cx="753534" cy="215444"/>
              </a:xfrm>
              <a:prstGeom prst="rect">
                <a:avLst/>
              </a:prstGeom>
              <a:noFill/>
            </p:spPr>
            <p:txBody>
              <a:bodyPr wrap="square" rtlCol="0">
                <a:spAutoFit/>
              </a:bodyPr>
              <a:lstStyle/>
              <a:p>
                <a:pPr algn="ctr"/>
                <a:r>
                  <a:rPr lang="es-ES" sz="800" b="1" dirty="0">
                    <a:latin typeface="Arial"/>
                    <a:cs typeface="Arial"/>
                  </a:rPr>
                  <a:t>P1:(T1, P1)</a:t>
                </a:r>
              </a:p>
            </p:txBody>
          </p:sp>
          <p:cxnSp>
            <p:nvCxnSpPr>
              <p:cNvPr id="8" name="Conector recto 7"/>
              <p:cNvCxnSpPr/>
              <p:nvPr/>
            </p:nvCxnSpPr>
            <p:spPr>
              <a:xfrm>
                <a:off x="1236122" y="1908776"/>
                <a:ext cx="0" cy="241756"/>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0" name="Agrupar 9"/>
            <p:cNvGrpSpPr/>
            <p:nvPr/>
          </p:nvGrpSpPr>
          <p:grpSpPr>
            <a:xfrm>
              <a:off x="2518172" y="1545616"/>
              <a:ext cx="753534" cy="423336"/>
              <a:chOff x="2518172" y="1545616"/>
              <a:chExt cx="753534" cy="423336"/>
            </a:xfrm>
          </p:grpSpPr>
          <p:sp>
            <p:nvSpPr>
              <p:cNvPr id="11" name="CuadroTexto 10"/>
              <p:cNvSpPr txBox="1"/>
              <p:nvPr/>
            </p:nvSpPr>
            <p:spPr>
              <a:xfrm>
                <a:off x="2518172" y="1545616"/>
                <a:ext cx="753534" cy="215444"/>
              </a:xfrm>
              <a:prstGeom prst="rect">
                <a:avLst/>
              </a:prstGeom>
              <a:noFill/>
            </p:spPr>
            <p:txBody>
              <a:bodyPr wrap="square" rtlCol="0">
                <a:spAutoFit/>
              </a:bodyPr>
              <a:lstStyle/>
              <a:p>
                <a:pPr algn="ctr"/>
                <a:r>
                  <a:rPr lang="es-ES" sz="800" b="1" dirty="0">
                    <a:latin typeface="Arial"/>
                    <a:cs typeface="Arial"/>
                  </a:rPr>
                  <a:t>P2:(T2, P2)</a:t>
                </a:r>
              </a:p>
            </p:txBody>
          </p:sp>
          <p:cxnSp>
            <p:nvCxnSpPr>
              <p:cNvPr id="12" name="Conector recto 11"/>
              <p:cNvCxnSpPr/>
              <p:nvPr/>
            </p:nvCxnSpPr>
            <p:spPr>
              <a:xfrm>
                <a:off x="2894939" y="1727196"/>
                <a:ext cx="0" cy="241756"/>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5" name="Agrupar 14"/>
            <p:cNvGrpSpPr/>
            <p:nvPr/>
          </p:nvGrpSpPr>
          <p:grpSpPr>
            <a:xfrm>
              <a:off x="3826522" y="1950696"/>
              <a:ext cx="753534" cy="423336"/>
              <a:chOff x="3826522" y="1950696"/>
              <a:chExt cx="753534" cy="423336"/>
            </a:xfrm>
          </p:grpSpPr>
          <p:sp>
            <p:nvSpPr>
              <p:cNvPr id="13" name="CuadroTexto 12"/>
              <p:cNvSpPr txBox="1"/>
              <p:nvPr/>
            </p:nvSpPr>
            <p:spPr>
              <a:xfrm>
                <a:off x="3826522" y="1950696"/>
                <a:ext cx="753534" cy="215444"/>
              </a:xfrm>
              <a:prstGeom prst="rect">
                <a:avLst/>
              </a:prstGeom>
              <a:noFill/>
            </p:spPr>
            <p:txBody>
              <a:bodyPr wrap="square" rtlCol="0">
                <a:spAutoFit/>
              </a:bodyPr>
              <a:lstStyle/>
              <a:p>
                <a:pPr algn="ctr"/>
                <a:r>
                  <a:rPr lang="es-ES" sz="800" b="1" dirty="0">
                    <a:latin typeface="Arial"/>
                    <a:cs typeface="Arial"/>
                  </a:rPr>
                  <a:t>P3:(T3, P3)</a:t>
                </a:r>
              </a:p>
            </p:txBody>
          </p:sp>
          <p:cxnSp>
            <p:nvCxnSpPr>
              <p:cNvPr id="14" name="Conector recto 13"/>
              <p:cNvCxnSpPr/>
              <p:nvPr/>
            </p:nvCxnSpPr>
            <p:spPr>
              <a:xfrm>
                <a:off x="4203289" y="2132276"/>
                <a:ext cx="0" cy="241756"/>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grpSp>
        <p:nvGrpSpPr>
          <p:cNvPr id="25" name="Agrupar 24"/>
          <p:cNvGrpSpPr/>
          <p:nvPr/>
        </p:nvGrpSpPr>
        <p:grpSpPr>
          <a:xfrm>
            <a:off x="6571033" y="3102767"/>
            <a:ext cx="909332" cy="868952"/>
            <a:chOff x="6571033" y="3102767"/>
            <a:chExt cx="909332" cy="868952"/>
          </a:xfrm>
        </p:grpSpPr>
        <p:sp>
          <p:nvSpPr>
            <p:cNvPr id="16" name="Elipse 15"/>
            <p:cNvSpPr/>
            <p:nvPr/>
          </p:nvSpPr>
          <p:spPr>
            <a:xfrm>
              <a:off x="6934200" y="3321050"/>
              <a:ext cx="45719" cy="45719"/>
            </a:xfrm>
            <a:prstGeom prst="ellipse">
              <a:avLst/>
            </a:prstGeom>
            <a:solidFill>
              <a:schemeClr val="tx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19" name="Elipse 18"/>
            <p:cNvSpPr/>
            <p:nvPr/>
          </p:nvSpPr>
          <p:spPr>
            <a:xfrm>
              <a:off x="6715125" y="3813175"/>
              <a:ext cx="45719" cy="45719"/>
            </a:xfrm>
            <a:prstGeom prst="ellipse">
              <a:avLst/>
            </a:prstGeom>
            <a:solidFill>
              <a:schemeClr val="tx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20" name="Elipse 19"/>
            <p:cNvSpPr/>
            <p:nvPr/>
          </p:nvSpPr>
          <p:spPr>
            <a:xfrm>
              <a:off x="6979919" y="3496309"/>
              <a:ext cx="45719" cy="45719"/>
            </a:xfrm>
            <a:prstGeom prst="ellipse">
              <a:avLst/>
            </a:prstGeom>
            <a:solidFill>
              <a:schemeClr val="tx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17" name="CuadroTexto 16"/>
            <p:cNvSpPr txBox="1"/>
            <p:nvPr/>
          </p:nvSpPr>
          <p:spPr>
            <a:xfrm>
              <a:off x="6571033" y="3102767"/>
              <a:ext cx="341522" cy="246221"/>
            </a:xfrm>
            <a:prstGeom prst="rect">
              <a:avLst/>
            </a:prstGeom>
            <a:noFill/>
          </p:spPr>
          <p:txBody>
            <a:bodyPr wrap="none" rtlCol="0">
              <a:spAutoFit/>
            </a:bodyPr>
            <a:lstStyle/>
            <a:p>
              <a:r>
                <a:rPr lang="es-ES" sz="1000" b="1" dirty="0">
                  <a:latin typeface="Arial"/>
                  <a:cs typeface="Arial"/>
                </a:rPr>
                <a:t>P1</a:t>
              </a:r>
            </a:p>
          </p:txBody>
        </p:sp>
        <p:cxnSp>
          <p:nvCxnSpPr>
            <p:cNvPr id="21" name="Conector recto 20"/>
            <p:cNvCxnSpPr>
              <a:endCxn id="16" idx="1"/>
            </p:cNvCxnSpPr>
            <p:nvPr/>
          </p:nvCxnSpPr>
          <p:spPr>
            <a:xfrm>
              <a:off x="6816725" y="3251200"/>
              <a:ext cx="124170" cy="765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26" name="CuadroTexto 25"/>
            <p:cNvSpPr txBox="1"/>
            <p:nvPr/>
          </p:nvSpPr>
          <p:spPr>
            <a:xfrm>
              <a:off x="7138843" y="3416301"/>
              <a:ext cx="341522" cy="246221"/>
            </a:xfrm>
            <a:prstGeom prst="rect">
              <a:avLst/>
            </a:prstGeom>
            <a:noFill/>
          </p:spPr>
          <p:txBody>
            <a:bodyPr wrap="none" rtlCol="0">
              <a:spAutoFit/>
            </a:bodyPr>
            <a:lstStyle/>
            <a:p>
              <a:r>
                <a:rPr lang="es-ES" sz="1000" b="1" dirty="0">
                  <a:latin typeface="Arial"/>
                  <a:cs typeface="Arial"/>
                </a:rPr>
                <a:t>P2</a:t>
              </a:r>
            </a:p>
          </p:txBody>
        </p:sp>
        <p:cxnSp>
          <p:nvCxnSpPr>
            <p:cNvPr id="27" name="Conector recto 26"/>
            <p:cNvCxnSpPr/>
            <p:nvPr/>
          </p:nvCxnSpPr>
          <p:spPr>
            <a:xfrm>
              <a:off x="7030195" y="3526461"/>
              <a:ext cx="179172" cy="15567"/>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29" name="CuadroTexto 28"/>
            <p:cNvSpPr txBox="1"/>
            <p:nvPr/>
          </p:nvSpPr>
          <p:spPr>
            <a:xfrm>
              <a:off x="6876256" y="3725498"/>
              <a:ext cx="341522" cy="246221"/>
            </a:xfrm>
            <a:prstGeom prst="rect">
              <a:avLst/>
            </a:prstGeom>
            <a:noFill/>
          </p:spPr>
          <p:txBody>
            <a:bodyPr wrap="none" rtlCol="0">
              <a:spAutoFit/>
            </a:bodyPr>
            <a:lstStyle/>
            <a:p>
              <a:r>
                <a:rPr lang="es-ES" sz="1000" b="1" dirty="0">
                  <a:latin typeface="Arial"/>
                  <a:cs typeface="Arial"/>
                </a:rPr>
                <a:t>P3</a:t>
              </a:r>
            </a:p>
          </p:txBody>
        </p:sp>
        <p:cxnSp>
          <p:nvCxnSpPr>
            <p:cNvPr id="30" name="Conector recto 29"/>
            <p:cNvCxnSpPr/>
            <p:nvPr/>
          </p:nvCxnSpPr>
          <p:spPr>
            <a:xfrm>
              <a:off x="6767608" y="3835658"/>
              <a:ext cx="179172" cy="15567"/>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5" name="Llamada ovalada 4"/>
          <p:cNvSpPr/>
          <p:nvPr/>
        </p:nvSpPr>
        <p:spPr>
          <a:xfrm>
            <a:off x="3426379" y="3971719"/>
            <a:ext cx="5235411" cy="2476341"/>
          </a:xfrm>
          <a:prstGeom prst="wedgeEllipseCallout">
            <a:avLst>
              <a:gd name="adj1" fmla="val 41680"/>
              <a:gd name="adj2" fmla="val 73781"/>
            </a:avLst>
          </a:prstGeom>
          <a:solidFill>
            <a:schemeClr val="bg1"/>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s-ES" sz="1700" dirty="0">
                <a:solidFill>
                  <a:schemeClr val="accent6">
                    <a:lumMod val="75000"/>
                  </a:schemeClr>
                </a:solidFill>
                <a:latin typeface="Arial"/>
                <a:cs typeface="Arial"/>
              </a:rPr>
              <a:t>Para empezar veremos el proceso a realizar en su conjunto. Esto es lo que se denomina “flujo de trabajo”. Luego iremos viendo paso a paso cómo ejecutarlo.</a:t>
            </a:r>
          </a:p>
        </p:txBody>
      </p:sp>
    </p:spTree>
    <p:extLst>
      <p:ext uri="{BB962C8B-B14F-4D97-AF65-F5344CB8AC3E}">
        <p14:creationId xmlns:p14="http://schemas.microsoft.com/office/powerpoint/2010/main" val="1002968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Agrupar 1"/>
          <p:cNvGrpSpPr/>
          <p:nvPr/>
        </p:nvGrpSpPr>
        <p:grpSpPr>
          <a:xfrm>
            <a:off x="385378" y="272974"/>
            <a:ext cx="671459" cy="671459"/>
            <a:chOff x="5581464" y="4190410"/>
            <a:chExt cx="250916" cy="250916"/>
          </a:xfrm>
        </p:grpSpPr>
        <p:sp>
          <p:nvSpPr>
            <p:cNvPr id="3" name="Elipse 2"/>
            <p:cNvSpPr/>
            <p:nvPr/>
          </p:nvSpPr>
          <p:spPr>
            <a:xfrm>
              <a:off x="5581464" y="4190410"/>
              <a:ext cx="250916" cy="250916"/>
            </a:xfrm>
            <a:prstGeom prst="ellipse">
              <a:avLst/>
            </a:prstGeom>
            <a:solidFill>
              <a:srgbClr val="9C3F9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sz="4400" dirty="0">
                <a:latin typeface="Arial"/>
                <a:cs typeface="Arial"/>
              </a:endParaRPr>
            </a:p>
          </p:txBody>
        </p:sp>
        <p:sp>
          <p:nvSpPr>
            <p:cNvPr id="4" name="CuadroTexto 3"/>
            <p:cNvSpPr txBox="1"/>
            <p:nvPr/>
          </p:nvSpPr>
          <p:spPr>
            <a:xfrm>
              <a:off x="5581510" y="4208146"/>
              <a:ext cx="250825" cy="207022"/>
            </a:xfrm>
            <a:prstGeom prst="rect">
              <a:avLst/>
            </a:prstGeom>
            <a:noFill/>
          </p:spPr>
          <p:txBody>
            <a:bodyPr wrap="square" lIns="0" tIns="0" rIns="0" bIns="0" rtlCol="0">
              <a:spAutoFit/>
            </a:bodyPr>
            <a:lstStyle/>
            <a:p>
              <a:pPr algn="ctr"/>
              <a:r>
                <a:rPr lang="es-ES" sz="3600" dirty="0">
                  <a:solidFill>
                    <a:schemeClr val="bg1"/>
                  </a:solidFill>
                  <a:latin typeface="Arial"/>
                  <a:cs typeface="Arial"/>
                </a:rPr>
                <a:t>5</a:t>
              </a:r>
            </a:p>
          </p:txBody>
        </p:sp>
      </p:grpSp>
      <p:sp>
        <p:nvSpPr>
          <p:cNvPr id="5" name="CuadroTexto 4"/>
          <p:cNvSpPr txBox="1"/>
          <p:nvPr/>
        </p:nvSpPr>
        <p:spPr>
          <a:xfrm>
            <a:off x="948166" y="424037"/>
            <a:ext cx="7898678" cy="369332"/>
          </a:xfrm>
          <a:prstGeom prst="rect">
            <a:avLst/>
          </a:prstGeom>
          <a:solidFill>
            <a:srgbClr val="9C3F97"/>
          </a:solidFill>
          <a:ln>
            <a:noFill/>
          </a:ln>
        </p:spPr>
        <p:txBody>
          <a:bodyPr wrap="square" rtlCol="0">
            <a:spAutoFit/>
          </a:bodyPr>
          <a:lstStyle/>
          <a:p>
            <a:r>
              <a:rPr lang="es-ES" b="1" dirty="0">
                <a:solidFill>
                  <a:srgbClr val="FFFFFF"/>
                </a:solidFill>
              </a:rPr>
              <a:t>Importar la tabla en </a:t>
            </a:r>
            <a:r>
              <a:rPr lang="es-ES" b="1" dirty="0" err="1">
                <a:solidFill>
                  <a:srgbClr val="FFFFFF"/>
                </a:solidFill>
              </a:rPr>
              <a:t>Rstudio</a:t>
            </a:r>
            <a:r>
              <a:rPr lang="es-ES" b="1" dirty="0">
                <a:solidFill>
                  <a:srgbClr val="FFFFFF"/>
                </a:solidFill>
              </a:rPr>
              <a:t> </a:t>
            </a:r>
          </a:p>
        </p:txBody>
      </p:sp>
      <p:sp>
        <p:nvSpPr>
          <p:cNvPr id="6" name="CuadroTexto 5"/>
          <p:cNvSpPr txBox="1"/>
          <p:nvPr/>
        </p:nvSpPr>
        <p:spPr>
          <a:xfrm>
            <a:off x="948167" y="906248"/>
            <a:ext cx="7898678" cy="400110"/>
          </a:xfrm>
          <a:prstGeom prst="rect">
            <a:avLst/>
          </a:prstGeom>
          <a:noFill/>
        </p:spPr>
        <p:txBody>
          <a:bodyPr wrap="square" rtlCol="0">
            <a:spAutoFit/>
          </a:bodyPr>
          <a:lstStyle/>
          <a:p>
            <a:r>
              <a:rPr lang="es-ES" sz="2000" dirty="0">
                <a:solidFill>
                  <a:srgbClr val="9C3F97"/>
                </a:solidFill>
              </a:rPr>
              <a:t>Busca en tu ordenador un programa llamado </a:t>
            </a:r>
            <a:r>
              <a:rPr lang="es-ES" sz="2000" dirty="0" err="1">
                <a:solidFill>
                  <a:srgbClr val="9C3F97"/>
                </a:solidFill>
              </a:rPr>
              <a:t>RStudio</a:t>
            </a:r>
            <a:r>
              <a:rPr lang="es-ES" sz="2000" dirty="0">
                <a:solidFill>
                  <a:srgbClr val="9C3F97"/>
                </a:solidFill>
              </a:rPr>
              <a:t> y ábrelo. </a:t>
            </a:r>
            <a:endParaRPr lang="es-ES" sz="1400" dirty="0">
              <a:solidFill>
                <a:srgbClr val="9C3F97"/>
              </a:solidFill>
            </a:endParaRPr>
          </a:p>
        </p:txBody>
      </p:sp>
      <p:grpSp>
        <p:nvGrpSpPr>
          <p:cNvPr id="13" name="Agrupar 12"/>
          <p:cNvGrpSpPr/>
          <p:nvPr/>
        </p:nvGrpSpPr>
        <p:grpSpPr>
          <a:xfrm>
            <a:off x="2234562" y="1977155"/>
            <a:ext cx="5765590" cy="1477328"/>
            <a:chOff x="2234562" y="1977155"/>
            <a:chExt cx="5765590" cy="1477328"/>
          </a:xfrm>
        </p:grpSpPr>
        <p:sp>
          <p:nvSpPr>
            <p:cNvPr id="9" name="CuadroTexto 8"/>
            <p:cNvSpPr txBox="1"/>
            <p:nvPr/>
          </p:nvSpPr>
          <p:spPr>
            <a:xfrm>
              <a:off x="4975810" y="1977155"/>
              <a:ext cx="3024342" cy="1477328"/>
            </a:xfrm>
            <a:prstGeom prst="rect">
              <a:avLst/>
            </a:prstGeom>
            <a:noFill/>
          </p:spPr>
          <p:txBody>
            <a:bodyPr wrap="square" rtlCol="0">
              <a:spAutoFit/>
            </a:bodyPr>
            <a:lstStyle/>
            <a:p>
              <a:r>
                <a:rPr lang="es-ES" sz="1500" dirty="0">
                  <a:solidFill>
                    <a:srgbClr val="9C3F97"/>
                  </a:solidFill>
                </a:rPr>
                <a:t>R es un lenguaje de programación muy utilizado en ciencia. Tiene potentísimas herramientas de análisis y visualización de datos. Es software libre, por lo que puedes crear tus propios programas.</a:t>
              </a:r>
            </a:p>
          </p:txBody>
        </p:sp>
        <p:pic>
          <p:nvPicPr>
            <p:cNvPr id="11" name="Imagen 10"/>
            <p:cNvPicPr>
              <a:picLocks noChangeAspect="1"/>
            </p:cNvPicPr>
            <p:nvPr/>
          </p:nvPicPr>
          <p:blipFill>
            <a:blip r:embed="rId2"/>
            <a:stretch>
              <a:fillRect/>
            </a:stretch>
          </p:blipFill>
          <p:spPr>
            <a:xfrm>
              <a:off x="2234562" y="2149409"/>
              <a:ext cx="1349170" cy="1047591"/>
            </a:xfrm>
            <a:prstGeom prst="rect">
              <a:avLst/>
            </a:prstGeom>
          </p:spPr>
        </p:pic>
      </p:grpSp>
      <p:grpSp>
        <p:nvGrpSpPr>
          <p:cNvPr id="14" name="Agrupar 13"/>
          <p:cNvGrpSpPr/>
          <p:nvPr/>
        </p:nvGrpSpPr>
        <p:grpSpPr>
          <a:xfrm>
            <a:off x="1606544" y="4056456"/>
            <a:ext cx="6393608" cy="1477328"/>
            <a:chOff x="1606544" y="4056456"/>
            <a:chExt cx="6393608" cy="1477328"/>
          </a:xfrm>
        </p:grpSpPr>
        <p:sp>
          <p:nvSpPr>
            <p:cNvPr id="10" name="CuadroTexto 9"/>
            <p:cNvSpPr txBox="1"/>
            <p:nvPr/>
          </p:nvSpPr>
          <p:spPr>
            <a:xfrm>
              <a:off x="4975810" y="4056456"/>
              <a:ext cx="3024342" cy="1477328"/>
            </a:xfrm>
            <a:prstGeom prst="rect">
              <a:avLst/>
            </a:prstGeom>
            <a:noFill/>
          </p:spPr>
          <p:txBody>
            <a:bodyPr wrap="square" rtlCol="0">
              <a:spAutoFit/>
            </a:bodyPr>
            <a:lstStyle/>
            <a:p>
              <a:r>
                <a:rPr lang="es-ES" sz="1500" dirty="0" err="1">
                  <a:solidFill>
                    <a:srgbClr val="9C3F97"/>
                  </a:solidFill>
                </a:rPr>
                <a:t>Rstudio</a:t>
              </a:r>
              <a:r>
                <a:rPr lang="es-ES" sz="1500" dirty="0">
                  <a:solidFill>
                    <a:srgbClr val="9C3F97"/>
                  </a:solidFill>
                </a:rPr>
                <a:t> es un entorno de desarrollo para el lenguaje de programación R. Facilita algunas tareas de programación y visualización de resultados. Cuando usamos </a:t>
              </a:r>
              <a:r>
                <a:rPr lang="es-ES" sz="1500" dirty="0" err="1">
                  <a:solidFill>
                    <a:srgbClr val="9C3F97"/>
                  </a:solidFill>
                </a:rPr>
                <a:t>RStudio</a:t>
              </a:r>
              <a:r>
                <a:rPr lang="es-ES" sz="1500" dirty="0">
                  <a:solidFill>
                    <a:srgbClr val="9C3F97"/>
                  </a:solidFill>
                </a:rPr>
                <a:t> también estamos usando R</a:t>
              </a:r>
            </a:p>
          </p:txBody>
        </p:sp>
        <p:pic>
          <p:nvPicPr>
            <p:cNvPr id="12" name="Imagen 11"/>
            <p:cNvPicPr>
              <a:picLocks noChangeAspect="1"/>
            </p:cNvPicPr>
            <p:nvPr/>
          </p:nvPicPr>
          <p:blipFill rotWithShape="1">
            <a:blip r:embed="rId3"/>
            <a:srcRect l="4559" t="29168" r="4270" b="28663"/>
            <a:stretch/>
          </p:blipFill>
          <p:spPr>
            <a:xfrm>
              <a:off x="1606544" y="4056456"/>
              <a:ext cx="2605206" cy="1204968"/>
            </a:xfrm>
            <a:prstGeom prst="rect">
              <a:avLst/>
            </a:prstGeom>
          </p:spPr>
        </p:pic>
      </p:grpSp>
    </p:spTree>
    <p:extLst>
      <p:ext uri="{BB962C8B-B14F-4D97-AF65-F5344CB8AC3E}">
        <p14:creationId xmlns:p14="http://schemas.microsoft.com/office/powerpoint/2010/main" val="1279067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Agrupar 1"/>
          <p:cNvGrpSpPr/>
          <p:nvPr/>
        </p:nvGrpSpPr>
        <p:grpSpPr>
          <a:xfrm>
            <a:off x="385378" y="272974"/>
            <a:ext cx="671459" cy="671459"/>
            <a:chOff x="5581464" y="4190410"/>
            <a:chExt cx="250916" cy="250916"/>
          </a:xfrm>
        </p:grpSpPr>
        <p:sp>
          <p:nvSpPr>
            <p:cNvPr id="3" name="Elipse 2"/>
            <p:cNvSpPr/>
            <p:nvPr/>
          </p:nvSpPr>
          <p:spPr>
            <a:xfrm>
              <a:off x="5581464" y="4190410"/>
              <a:ext cx="250916" cy="250916"/>
            </a:xfrm>
            <a:prstGeom prst="ellipse">
              <a:avLst/>
            </a:prstGeom>
            <a:solidFill>
              <a:srgbClr val="9C3F9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sz="4400" dirty="0">
                <a:latin typeface="Arial"/>
                <a:cs typeface="Arial"/>
              </a:endParaRPr>
            </a:p>
          </p:txBody>
        </p:sp>
        <p:sp>
          <p:nvSpPr>
            <p:cNvPr id="4" name="CuadroTexto 3"/>
            <p:cNvSpPr txBox="1"/>
            <p:nvPr/>
          </p:nvSpPr>
          <p:spPr>
            <a:xfrm>
              <a:off x="5581510" y="4208146"/>
              <a:ext cx="250825" cy="207022"/>
            </a:xfrm>
            <a:prstGeom prst="rect">
              <a:avLst/>
            </a:prstGeom>
            <a:noFill/>
          </p:spPr>
          <p:txBody>
            <a:bodyPr wrap="square" lIns="0" tIns="0" rIns="0" bIns="0" rtlCol="0">
              <a:spAutoFit/>
            </a:bodyPr>
            <a:lstStyle/>
            <a:p>
              <a:pPr algn="ctr"/>
              <a:r>
                <a:rPr lang="es-ES" sz="3600" dirty="0">
                  <a:solidFill>
                    <a:schemeClr val="bg1"/>
                  </a:solidFill>
                  <a:latin typeface="Arial"/>
                  <a:cs typeface="Arial"/>
                </a:rPr>
                <a:t>5</a:t>
              </a:r>
            </a:p>
          </p:txBody>
        </p:sp>
      </p:grpSp>
      <p:sp>
        <p:nvSpPr>
          <p:cNvPr id="5" name="CuadroTexto 4"/>
          <p:cNvSpPr txBox="1"/>
          <p:nvPr/>
        </p:nvSpPr>
        <p:spPr>
          <a:xfrm>
            <a:off x="948166" y="424037"/>
            <a:ext cx="7898678" cy="369332"/>
          </a:xfrm>
          <a:prstGeom prst="rect">
            <a:avLst/>
          </a:prstGeom>
          <a:solidFill>
            <a:srgbClr val="9C3F97"/>
          </a:solidFill>
          <a:ln>
            <a:noFill/>
          </a:ln>
        </p:spPr>
        <p:txBody>
          <a:bodyPr wrap="square" rtlCol="0">
            <a:spAutoFit/>
          </a:bodyPr>
          <a:lstStyle/>
          <a:p>
            <a:r>
              <a:rPr lang="es-ES" b="1" dirty="0">
                <a:solidFill>
                  <a:srgbClr val="FFFFFF"/>
                </a:solidFill>
              </a:rPr>
              <a:t>Importar la tabla en </a:t>
            </a:r>
            <a:r>
              <a:rPr lang="es-ES" b="1" dirty="0" err="1">
                <a:solidFill>
                  <a:srgbClr val="FFFFFF"/>
                </a:solidFill>
              </a:rPr>
              <a:t>Rstudio</a:t>
            </a:r>
            <a:r>
              <a:rPr lang="es-ES" b="1" dirty="0">
                <a:solidFill>
                  <a:srgbClr val="FFFFFF"/>
                </a:solidFill>
              </a:rPr>
              <a:t> </a:t>
            </a:r>
          </a:p>
        </p:txBody>
      </p:sp>
      <p:sp>
        <p:nvSpPr>
          <p:cNvPr id="6" name="CuadroTexto 5"/>
          <p:cNvSpPr txBox="1"/>
          <p:nvPr/>
        </p:nvSpPr>
        <p:spPr>
          <a:xfrm>
            <a:off x="948167" y="906248"/>
            <a:ext cx="7898678" cy="400110"/>
          </a:xfrm>
          <a:prstGeom prst="rect">
            <a:avLst/>
          </a:prstGeom>
          <a:noFill/>
        </p:spPr>
        <p:txBody>
          <a:bodyPr wrap="square" rtlCol="0">
            <a:spAutoFit/>
          </a:bodyPr>
          <a:lstStyle/>
          <a:p>
            <a:r>
              <a:rPr lang="es-ES" sz="2000" dirty="0" err="1">
                <a:solidFill>
                  <a:srgbClr val="9C3F97"/>
                </a:solidFill>
              </a:rPr>
              <a:t>RStudio</a:t>
            </a:r>
            <a:r>
              <a:rPr lang="es-ES" sz="2000" dirty="0">
                <a:solidFill>
                  <a:srgbClr val="9C3F97"/>
                </a:solidFill>
              </a:rPr>
              <a:t> tiene un aspecto parecido a esto:</a:t>
            </a:r>
            <a:endParaRPr lang="es-ES" sz="1400" dirty="0">
              <a:solidFill>
                <a:srgbClr val="9C3F97"/>
              </a:solidFill>
            </a:endParaRPr>
          </a:p>
        </p:txBody>
      </p:sp>
      <p:pic>
        <p:nvPicPr>
          <p:cNvPr id="7" name="Imagen 6" descr="Screen Shot 2019-10-01 at 07.50.1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3196" y="1397190"/>
            <a:ext cx="8501757" cy="5095130"/>
          </a:xfrm>
          <a:prstGeom prst="rect">
            <a:avLst/>
          </a:prstGeom>
        </p:spPr>
      </p:pic>
      <p:grpSp>
        <p:nvGrpSpPr>
          <p:cNvPr id="14" name="Agrupar 13"/>
          <p:cNvGrpSpPr/>
          <p:nvPr/>
        </p:nvGrpSpPr>
        <p:grpSpPr>
          <a:xfrm>
            <a:off x="504906" y="1660901"/>
            <a:ext cx="3869668" cy="2453356"/>
            <a:chOff x="504906" y="1660901"/>
            <a:chExt cx="3869668" cy="2453356"/>
          </a:xfrm>
        </p:grpSpPr>
        <p:sp>
          <p:nvSpPr>
            <p:cNvPr id="8" name="Rectángulo 7"/>
            <p:cNvSpPr/>
            <p:nvPr/>
          </p:nvSpPr>
          <p:spPr>
            <a:xfrm>
              <a:off x="504906" y="1660901"/>
              <a:ext cx="3869668" cy="2453356"/>
            </a:xfrm>
            <a:prstGeom prst="rect">
              <a:avLst/>
            </a:prstGeom>
            <a:noFill/>
            <a:ln w="28575" cmpd="sng">
              <a:solidFill>
                <a:srgbClr val="9C3F97"/>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dirty="0">
                <a:solidFill>
                  <a:srgbClr val="9C3F97"/>
                </a:solidFill>
              </a:endParaRPr>
            </a:p>
          </p:txBody>
        </p:sp>
        <p:sp>
          <p:nvSpPr>
            <p:cNvPr id="12" name="Rectángulo 11"/>
            <p:cNvSpPr/>
            <p:nvPr/>
          </p:nvSpPr>
          <p:spPr>
            <a:xfrm>
              <a:off x="1091947" y="2356802"/>
              <a:ext cx="2826716" cy="1077218"/>
            </a:xfrm>
            <a:prstGeom prst="rect">
              <a:avLst/>
            </a:prstGeom>
            <a:solidFill>
              <a:srgbClr val="9C3F97"/>
            </a:solidFill>
          </p:spPr>
          <p:txBody>
            <a:bodyPr wrap="square">
              <a:spAutoFit/>
            </a:bodyPr>
            <a:lstStyle/>
            <a:p>
              <a:pPr algn="ctr"/>
              <a:r>
                <a:rPr lang="es-ES" sz="1600" dirty="0">
                  <a:solidFill>
                    <a:schemeClr val="bg1"/>
                  </a:solidFill>
                  <a:latin typeface="Arial"/>
                  <a:cs typeface="Arial"/>
                </a:rPr>
                <a:t>Editor de código. Aquí se muestra el contenido de archivos que tienen código ejecutable por R</a:t>
              </a:r>
            </a:p>
          </p:txBody>
        </p:sp>
      </p:grpSp>
      <p:grpSp>
        <p:nvGrpSpPr>
          <p:cNvPr id="18" name="Agrupar 17"/>
          <p:cNvGrpSpPr/>
          <p:nvPr/>
        </p:nvGrpSpPr>
        <p:grpSpPr>
          <a:xfrm>
            <a:off x="4427983" y="1628800"/>
            <a:ext cx="4556969" cy="1345623"/>
            <a:chOff x="4427983" y="1628800"/>
            <a:chExt cx="4556969" cy="1345623"/>
          </a:xfrm>
        </p:grpSpPr>
        <p:sp>
          <p:nvSpPr>
            <p:cNvPr id="11" name="Rectángulo 10"/>
            <p:cNvSpPr/>
            <p:nvPr/>
          </p:nvSpPr>
          <p:spPr>
            <a:xfrm>
              <a:off x="4427983" y="1628800"/>
              <a:ext cx="4556969" cy="1345623"/>
            </a:xfrm>
            <a:prstGeom prst="rect">
              <a:avLst/>
            </a:prstGeom>
            <a:noFill/>
            <a:ln w="28575" cmpd="sng">
              <a:solidFill>
                <a:srgbClr val="9C3F97"/>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13" name="Rectángulo 12"/>
            <p:cNvSpPr/>
            <p:nvPr/>
          </p:nvSpPr>
          <p:spPr>
            <a:xfrm>
              <a:off x="5173751" y="1892232"/>
              <a:ext cx="2826716" cy="830997"/>
            </a:xfrm>
            <a:prstGeom prst="rect">
              <a:avLst/>
            </a:prstGeom>
            <a:solidFill>
              <a:srgbClr val="9C3F97"/>
            </a:solidFill>
          </p:spPr>
          <p:txBody>
            <a:bodyPr wrap="square">
              <a:spAutoFit/>
            </a:bodyPr>
            <a:lstStyle/>
            <a:p>
              <a:pPr algn="ctr"/>
              <a:r>
                <a:rPr lang="es-ES" sz="1600" dirty="0">
                  <a:solidFill>
                    <a:schemeClr val="bg1"/>
                  </a:solidFill>
                  <a:latin typeface="Arial"/>
                  <a:cs typeface="Arial"/>
                </a:rPr>
                <a:t>Espacio de trabajo. Objetos que se van creando, historia, etc.</a:t>
              </a:r>
            </a:p>
          </p:txBody>
        </p:sp>
      </p:grpSp>
      <p:grpSp>
        <p:nvGrpSpPr>
          <p:cNvPr id="16" name="Agrupar 15"/>
          <p:cNvGrpSpPr/>
          <p:nvPr/>
        </p:nvGrpSpPr>
        <p:grpSpPr>
          <a:xfrm>
            <a:off x="504906" y="4255380"/>
            <a:ext cx="3869668" cy="2203040"/>
            <a:chOff x="504906" y="4255380"/>
            <a:chExt cx="3869668" cy="2203040"/>
          </a:xfrm>
        </p:grpSpPr>
        <p:sp>
          <p:nvSpPr>
            <p:cNvPr id="9" name="Rectángulo 8"/>
            <p:cNvSpPr/>
            <p:nvPr/>
          </p:nvSpPr>
          <p:spPr>
            <a:xfrm>
              <a:off x="504906" y="4255380"/>
              <a:ext cx="3869668" cy="2203040"/>
            </a:xfrm>
            <a:prstGeom prst="rect">
              <a:avLst/>
            </a:prstGeom>
            <a:noFill/>
            <a:ln w="28575" cmpd="sng">
              <a:solidFill>
                <a:srgbClr val="9C3F97"/>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15" name="Rectángulo 14"/>
            <p:cNvSpPr/>
            <p:nvPr/>
          </p:nvSpPr>
          <p:spPr>
            <a:xfrm>
              <a:off x="971600" y="4797152"/>
              <a:ext cx="2826716" cy="1077218"/>
            </a:xfrm>
            <a:prstGeom prst="rect">
              <a:avLst/>
            </a:prstGeom>
            <a:solidFill>
              <a:srgbClr val="9C3F97"/>
            </a:solidFill>
          </p:spPr>
          <p:txBody>
            <a:bodyPr wrap="square">
              <a:spAutoFit/>
            </a:bodyPr>
            <a:lstStyle/>
            <a:p>
              <a:pPr algn="ctr"/>
              <a:r>
                <a:rPr lang="es-ES" sz="1600" dirty="0">
                  <a:solidFill>
                    <a:schemeClr val="bg1"/>
                  </a:solidFill>
                  <a:latin typeface="Arial"/>
                  <a:cs typeface="Arial"/>
                </a:rPr>
                <a:t>Consola de R. Aquí vamos viendo cómo se ejecuta el código. Aparecen mensajes de éxito o de error</a:t>
              </a:r>
            </a:p>
          </p:txBody>
        </p:sp>
      </p:grpSp>
      <p:grpSp>
        <p:nvGrpSpPr>
          <p:cNvPr id="19" name="Agrupar 18"/>
          <p:cNvGrpSpPr/>
          <p:nvPr/>
        </p:nvGrpSpPr>
        <p:grpSpPr>
          <a:xfrm>
            <a:off x="4427983" y="3061268"/>
            <a:ext cx="4556969" cy="3362860"/>
            <a:chOff x="4427983" y="3061268"/>
            <a:chExt cx="4556969" cy="3362860"/>
          </a:xfrm>
        </p:grpSpPr>
        <p:sp>
          <p:nvSpPr>
            <p:cNvPr id="10" name="Rectángulo 9"/>
            <p:cNvSpPr/>
            <p:nvPr/>
          </p:nvSpPr>
          <p:spPr>
            <a:xfrm>
              <a:off x="4427983" y="3061268"/>
              <a:ext cx="4556969" cy="3362860"/>
            </a:xfrm>
            <a:prstGeom prst="rect">
              <a:avLst/>
            </a:prstGeom>
            <a:noFill/>
            <a:ln w="28575" cmpd="sng">
              <a:solidFill>
                <a:srgbClr val="9C3F97"/>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17" name="Rectángulo 16"/>
            <p:cNvSpPr/>
            <p:nvPr/>
          </p:nvSpPr>
          <p:spPr>
            <a:xfrm>
              <a:off x="5238881" y="4369088"/>
              <a:ext cx="2826716" cy="584776"/>
            </a:xfrm>
            <a:prstGeom prst="rect">
              <a:avLst/>
            </a:prstGeom>
            <a:solidFill>
              <a:srgbClr val="9C3F97"/>
            </a:solidFill>
          </p:spPr>
          <p:txBody>
            <a:bodyPr wrap="square">
              <a:spAutoFit/>
            </a:bodyPr>
            <a:lstStyle/>
            <a:p>
              <a:pPr algn="ctr"/>
              <a:r>
                <a:rPr lang="es-ES" sz="1600" dirty="0">
                  <a:solidFill>
                    <a:schemeClr val="bg1"/>
                  </a:solidFill>
                  <a:latin typeface="Arial"/>
                  <a:cs typeface="Arial"/>
                </a:rPr>
                <a:t>Gráficos, paquetes, ayuda, etc.</a:t>
              </a:r>
            </a:p>
          </p:txBody>
        </p:sp>
      </p:grpSp>
    </p:spTree>
    <p:extLst>
      <p:ext uri="{BB962C8B-B14F-4D97-AF65-F5344CB8AC3E}">
        <p14:creationId xmlns:p14="http://schemas.microsoft.com/office/powerpoint/2010/main" val="104523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Agrupar 1"/>
          <p:cNvGrpSpPr/>
          <p:nvPr/>
        </p:nvGrpSpPr>
        <p:grpSpPr>
          <a:xfrm>
            <a:off x="385378" y="272974"/>
            <a:ext cx="671459" cy="671459"/>
            <a:chOff x="5581464" y="4190410"/>
            <a:chExt cx="250916" cy="250916"/>
          </a:xfrm>
        </p:grpSpPr>
        <p:sp>
          <p:nvSpPr>
            <p:cNvPr id="3" name="Elipse 2"/>
            <p:cNvSpPr/>
            <p:nvPr/>
          </p:nvSpPr>
          <p:spPr>
            <a:xfrm>
              <a:off x="5581464" y="4190410"/>
              <a:ext cx="250916" cy="250916"/>
            </a:xfrm>
            <a:prstGeom prst="ellipse">
              <a:avLst/>
            </a:prstGeom>
            <a:solidFill>
              <a:srgbClr val="9C3F9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sz="4400" dirty="0">
                <a:latin typeface="Arial"/>
                <a:cs typeface="Arial"/>
              </a:endParaRPr>
            </a:p>
          </p:txBody>
        </p:sp>
        <p:sp>
          <p:nvSpPr>
            <p:cNvPr id="4" name="CuadroTexto 3"/>
            <p:cNvSpPr txBox="1"/>
            <p:nvPr/>
          </p:nvSpPr>
          <p:spPr>
            <a:xfrm>
              <a:off x="5581510" y="4208146"/>
              <a:ext cx="250825" cy="207022"/>
            </a:xfrm>
            <a:prstGeom prst="rect">
              <a:avLst/>
            </a:prstGeom>
            <a:noFill/>
          </p:spPr>
          <p:txBody>
            <a:bodyPr wrap="square" lIns="0" tIns="0" rIns="0" bIns="0" rtlCol="0">
              <a:spAutoFit/>
            </a:bodyPr>
            <a:lstStyle/>
            <a:p>
              <a:pPr algn="ctr"/>
              <a:r>
                <a:rPr lang="es-ES" sz="3600" dirty="0">
                  <a:solidFill>
                    <a:schemeClr val="bg1"/>
                  </a:solidFill>
                  <a:latin typeface="Arial"/>
                  <a:cs typeface="Arial"/>
                </a:rPr>
                <a:t>5</a:t>
              </a:r>
            </a:p>
          </p:txBody>
        </p:sp>
      </p:grpSp>
      <p:sp>
        <p:nvSpPr>
          <p:cNvPr id="5" name="CuadroTexto 4"/>
          <p:cNvSpPr txBox="1"/>
          <p:nvPr/>
        </p:nvSpPr>
        <p:spPr>
          <a:xfrm>
            <a:off x="948166" y="424037"/>
            <a:ext cx="7898678" cy="369332"/>
          </a:xfrm>
          <a:prstGeom prst="rect">
            <a:avLst/>
          </a:prstGeom>
          <a:solidFill>
            <a:srgbClr val="9C3F97"/>
          </a:solidFill>
          <a:ln>
            <a:noFill/>
          </a:ln>
        </p:spPr>
        <p:txBody>
          <a:bodyPr wrap="square" rtlCol="0">
            <a:spAutoFit/>
          </a:bodyPr>
          <a:lstStyle/>
          <a:p>
            <a:r>
              <a:rPr lang="es-ES" b="1" dirty="0">
                <a:solidFill>
                  <a:srgbClr val="FFFFFF"/>
                </a:solidFill>
              </a:rPr>
              <a:t>Importar la tabla en </a:t>
            </a:r>
            <a:r>
              <a:rPr lang="es-ES" b="1" dirty="0" err="1">
                <a:solidFill>
                  <a:srgbClr val="FFFFFF"/>
                </a:solidFill>
              </a:rPr>
              <a:t>Rstudio</a:t>
            </a:r>
            <a:r>
              <a:rPr lang="es-ES" b="1" dirty="0">
                <a:solidFill>
                  <a:srgbClr val="FFFFFF"/>
                </a:solidFill>
              </a:rPr>
              <a:t> </a:t>
            </a:r>
          </a:p>
        </p:txBody>
      </p:sp>
      <p:sp>
        <p:nvSpPr>
          <p:cNvPr id="6" name="CuadroTexto 5"/>
          <p:cNvSpPr txBox="1"/>
          <p:nvPr/>
        </p:nvSpPr>
        <p:spPr>
          <a:xfrm>
            <a:off x="651301" y="884536"/>
            <a:ext cx="8195544" cy="400110"/>
          </a:xfrm>
          <a:prstGeom prst="rect">
            <a:avLst/>
          </a:prstGeom>
          <a:noFill/>
        </p:spPr>
        <p:txBody>
          <a:bodyPr wrap="square" rtlCol="0">
            <a:spAutoFit/>
          </a:bodyPr>
          <a:lstStyle/>
          <a:p>
            <a:pPr marL="342900" indent="-342900">
              <a:buFont typeface="Arial"/>
              <a:buChar char="•"/>
            </a:pPr>
            <a:r>
              <a:rPr lang="es-ES" sz="2000" dirty="0">
                <a:solidFill>
                  <a:srgbClr val="9C3F97"/>
                </a:solidFill>
              </a:rPr>
              <a:t>Ve al menú “File” de </a:t>
            </a:r>
            <a:r>
              <a:rPr lang="es-ES" sz="2000" dirty="0" err="1">
                <a:solidFill>
                  <a:srgbClr val="9C3F97"/>
                </a:solidFill>
              </a:rPr>
              <a:t>Rstudio</a:t>
            </a:r>
            <a:r>
              <a:rPr lang="es-ES" sz="2000" dirty="0">
                <a:solidFill>
                  <a:srgbClr val="9C3F97"/>
                </a:solidFill>
              </a:rPr>
              <a:t> y selecciona ”New file -&gt; New script”</a:t>
            </a:r>
            <a:endParaRPr lang="es-ES" sz="1400" dirty="0">
              <a:solidFill>
                <a:srgbClr val="9C3F97"/>
              </a:solidFill>
            </a:endParaRPr>
          </a:p>
        </p:txBody>
      </p:sp>
      <p:sp>
        <p:nvSpPr>
          <p:cNvPr id="20" name="CuadroTexto 19"/>
          <p:cNvSpPr txBox="1"/>
          <p:nvPr/>
        </p:nvSpPr>
        <p:spPr>
          <a:xfrm>
            <a:off x="651301" y="1536872"/>
            <a:ext cx="8195544" cy="707886"/>
          </a:xfrm>
          <a:prstGeom prst="rect">
            <a:avLst/>
          </a:prstGeom>
          <a:noFill/>
        </p:spPr>
        <p:txBody>
          <a:bodyPr wrap="square" rtlCol="0">
            <a:spAutoFit/>
          </a:bodyPr>
          <a:lstStyle/>
          <a:p>
            <a:pPr marL="342900" indent="-342900">
              <a:buFont typeface="Arial"/>
              <a:buChar char="•"/>
            </a:pPr>
            <a:r>
              <a:rPr lang="es-ES" sz="2000" dirty="0">
                <a:solidFill>
                  <a:srgbClr val="9C3F97"/>
                </a:solidFill>
              </a:rPr>
              <a:t>Copia el texto que ves a continuación y pégalo en el script que acabas de crear.</a:t>
            </a:r>
            <a:endParaRPr lang="es-ES" sz="1400" dirty="0">
              <a:solidFill>
                <a:srgbClr val="9C3F97"/>
              </a:solidFill>
            </a:endParaRPr>
          </a:p>
        </p:txBody>
      </p:sp>
      <p:sp>
        <p:nvSpPr>
          <p:cNvPr id="8" name="Rectangle 7">
            <a:extLst>
              <a:ext uri="{FF2B5EF4-FFF2-40B4-BE49-F238E27FC236}">
                <a16:creationId xmlns:a16="http://schemas.microsoft.com/office/drawing/2014/main" id="{C0F3CA7D-31BC-A14A-A567-677E5216533A}"/>
              </a:ext>
            </a:extLst>
          </p:cNvPr>
          <p:cNvSpPr/>
          <p:nvPr/>
        </p:nvSpPr>
        <p:spPr>
          <a:xfrm>
            <a:off x="948166" y="2285218"/>
            <a:ext cx="7790128" cy="3754874"/>
          </a:xfrm>
          <a:prstGeom prst="rect">
            <a:avLst/>
          </a:prstGeom>
          <a:solidFill>
            <a:srgbClr val="9C3F97"/>
          </a:solidFill>
        </p:spPr>
        <p:txBody>
          <a:bodyPr wrap="square">
            <a:spAutoFit/>
          </a:bodyPr>
          <a:lstStyle/>
          <a:p>
            <a:pPr algn="just"/>
            <a:r>
              <a:rPr lang="en-GB" sz="1400" dirty="0">
                <a:solidFill>
                  <a:schemeClr val="bg1"/>
                </a:solidFill>
                <a:latin typeface="Arial"/>
                <a:cs typeface="Arial"/>
              </a:rPr>
              <a:t>#DEFINIMOS EL DIRECTORIO DE TRABAJO</a:t>
            </a:r>
          </a:p>
          <a:p>
            <a:pPr algn="just"/>
            <a:r>
              <a:rPr lang="en-GB" sz="1400" dirty="0" err="1">
                <a:solidFill>
                  <a:schemeClr val="bg1"/>
                </a:solidFill>
                <a:latin typeface="Arial"/>
                <a:cs typeface="Arial"/>
              </a:rPr>
              <a:t>dir_trabajo</a:t>
            </a:r>
            <a:r>
              <a:rPr lang="en-GB" sz="1400" dirty="0">
                <a:solidFill>
                  <a:schemeClr val="bg1"/>
                </a:solidFill>
                <a:latin typeface="Arial"/>
                <a:cs typeface="Arial"/>
              </a:rPr>
              <a:t>&lt;-'//</a:t>
            </a:r>
            <a:r>
              <a:rPr lang="en-GB" sz="1400" dirty="0" err="1">
                <a:solidFill>
                  <a:schemeClr val="bg1"/>
                </a:solidFill>
                <a:latin typeface="Arial"/>
                <a:cs typeface="Arial"/>
              </a:rPr>
              <a:t>cifs</a:t>
            </a:r>
            <a:r>
              <a:rPr lang="en-GB" sz="1400" dirty="0">
                <a:solidFill>
                  <a:schemeClr val="bg1"/>
                </a:solidFill>
                <a:latin typeface="Arial"/>
                <a:cs typeface="Arial"/>
              </a:rPr>
              <a:t>/bv2bogaf/Documents/</a:t>
            </a:r>
            <a:r>
              <a:rPr lang="en-GB" sz="1400" dirty="0" err="1">
                <a:solidFill>
                  <a:schemeClr val="bg1"/>
                </a:solidFill>
                <a:latin typeface="Arial"/>
                <a:cs typeface="Arial"/>
              </a:rPr>
              <a:t>biomas_vs_clima</a:t>
            </a:r>
            <a:r>
              <a:rPr lang="en-GB" sz="1400" dirty="0">
                <a:solidFill>
                  <a:schemeClr val="bg1"/>
                </a:solidFill>
                <a:latin typeface="Arial"/>
                <a:cs typeface="Arial"/>
              </a:rPr>
              <a:t>'</a:t>
            </a:r>
          </a:p>
          <a:p>
            <a:pPr algn="just"/>
            <a:endParaRPr lang="en-GB" sz="1400" dirty="0">
              <a:solidFill>
                <a:schemeClr val="bg1"/>
              </a:solidFill>
              <a:latin typeface="Arial"/>
              <a:cs typeface="Arial"/>
            </a:endParaRPr>
          </a:p>
          <a:p>
            <a:pPr algn="just"/>
            <a:r>
              <a:rPr lang="en-GB" sz="1400" dirty="0">
                <a:solidFill>
                  <a:schemeClr val="bg1"/>
                </a:solidFill>
                <a:latin typeface="Arial"/>
                <a:cs typeface="Arial"/>
              </a:rPr>
              <a:t>#ESTABLECEMOS EL DIRECTORIO DE TRABAJO</a:t>
            </a:r>
          </a:p>
          <a:p>
            <a:pPr algn="just"/>
            <a:r>
              <a:rPr lang="en-GB" sz="1400" dirty="0" err="1">
                <a:solidFill>
                  <a:schemeClr val="bg1"/>
                </a:solidFill>
                <a:latin typeface="Arial"/>
                <a:cs typeface="Arial"/>
              </a:rPr>
              <a:t>setwd</a:t>
            </a:r>
            <a:r>
              <a:rPr lang="en-GB" sz="1400" dirty="0">
                <a:solidFill>
                  <a:schemeClr val="bg1"/>
                </a:solidFill>
                <a:latin typeface="Arial"/>
                <a:cs typeface="Arial"/>
              </a:rPr>
              <a:t>(</a:t>
            </a:r>
            <a:r>
              <a:rPr lang="en-GB" sz="1400" dirty="0" err="1">
                <a:solidFill>
                  <a:schemeClr val="bg1"/>
                </a:solidFill>
                <a:latin typeface="Arial"/>
                <a:cs typeface="Arial"/>
              </a:rPr>
              <a:t>dir_trabajo</a:t>
            </a:r>
            <a:r>
              <a:rPr lang="en-GB" sz="1400" dirty="0">
                <a:solidFill>
                  <a:schemeClr val="bg1"/>
                </a:solidFill>
                <a:latin typeface="Arial"/>
                <a:cs typeface="Arial"/>
              </a:rPr>
              <a:t>)</a:t>
            </a:r>
          </a:p>
          <a:p>
            <a:pPr algn="just"/>
            <a:r>
              <a:rPr lang="en-GB" sz="1400" dirty="0" err="1">
                <a:solidFill>
                  <a:schemeClr val="bg1"/>
                </a:solidFill>
                <a:latin typeface="Arial"/>
                <a:cs typeface="Arial"/>
              </a:rPr>
              <a:t>getwd</a:t>
            </a:r>
            <a:r>
              <a:rPr lang="en-GB" sz="1400" dirty="0">
                <a:solidFill>
                  <a:schemeClr val="bg1"/>
                </a:solidFill>
                <a:latin typeface="Arial"/>
                <a:cs typeface="Arial"/>
              </a:rPr>
              <a:t>()</a:t>
            </a:r>
          </a:p>
          <a:p>
            <a:pPr algn="just"/>
            <a:endParaRPr lang="en-GB" sz="1400" dirty="0">
              <a:solidFill>
                <a:schemeClr val="bg1"/>
              </a:solidFill>
              <a:latin typeface="Arial"/>
              <a:cs typeface="Arial"/>
            </a:endParaRPr>
          </a:p>
          <a:p>
            <a:pPr algn="just"/>
            <a:r>
              <a:rPr lang="en-GB" sz="1400" dirty="0">
                <a:solidFill>
                  <a:schemeClr val="bg1"/>
                </a:solidFill>
                <a:latin typeface="Arial"/>
                <a:cs typeface="Arial"/>
              </a:rPr>
              <a:t># IMPORTAMOS LA TABLA DE DATOS</a:t>
            </a:r>
          </a:p>
          <a:p>
            <a:pPr algn="just"/>
            <a:r>
              <a:rPr lang="en-GB" sz="1400" dirty="0" err="1">
                <a:solidFill>
                  <a:schemeClr val="bg1"/>
                </a:solidFill>
                <a:latin typeface="Arial"/>
                <a:cs typeface="Arial"/>
              </a:rPr>
              <a:t>puntos_clima_color</a:t>
            </a:r>
            <a:r>
              <a:rPr lang="en-GB" sz="1400" dirty="0">
                <a:solidFill>
                  <a:schemeClr val="bg1"/>
                </a:solidFill>
                <a:latin typeface="Arial"/>
                <a:cs typeface="Arial"/>
              </a:rPr>
              <a:t>&lt;-</a:t>
            </a:r>
            <a:r>
              <a:rPr lang="en-GB" sz="1400" dirty="0" err="1">
                <a:solidFill>
                  <a:schemeClr val="bg1"/>
                </a:solidFill>
                <a:latin typeface="Arial"/>
                <a:cs typeface="Arial"/>
              </a:rPr>
              <a:t>read.table</a:t>
            </a:r>
            <a:r>
              <a:rPr lang="en-GB" sz="1400" dirty="0">
                <a:solidFill>
                  <a:schemeClr val="bg1"/>
                </a:solidFill>
                <a:latin typeface="Arial"/>
                <a:cs typeface="Arial"/>
              </a:rPr>
              <a:t>("</a:t>
            </a:r>
            <a:r>
              <a:rPr lang="en-GB" sz="1400" dirty="0" err="1">
                <a:solidFill>
                  <a:schemeClr val="bg1"/>
                </a:solidFill>
                <a:latin typeface="Arial"/>
                <a:cs typeface="Arial"/>
              </a:rPr>
              <a:t>puntos_clima_color.csv",header</a:t>
            </a:r>
            <a:r>
              <a:rPr lang="en-GB" sz="1400" dirty="0">
                <a:solidFill>
                  <a:schemeClr val="bg1"/>
                </a:solidFill>
                <a:latin typeface="Arial"/>
                <a:cs typeface="Arial"/>
              </a:rPr>
              <a:t>=T, </a:t>
            </a:r>
            <a:r>
              <a:rPr lang="en-GB" sz="1400" dirty="0" err="1">
                <a:solidFill>
                  <a:schemeClr val="bg1"/>
                </a:solidFill>
                <a:latin typeface="Arial"/>
                <a:cs typeface="Arial"/>
              </a:rPr>
              <a:t>sep</a:t>
            </a:r>
            <a:r>
              <a:rPr lang="en-GB" sz="1400" dirty="0">
                <a:solidFill>
                  <a:schemeClr val="bg1"/>
                </a:solidFill>
                <a:latin typeface="Arial"/>
                <a:cs typeface="Arial"/>
              </a:rPr>
              <a:t>=',')</a:t>
            </a:r>
          </a:p>
          <a:p>
            <a:pPr algn="just"/>
            <a:endParaRPr lang="en-GB" sz="1400" dirty="0">
              <a:solidFill>
                <a:schemeClr val="bg1"/>
              </a:solidFill>
              <a:latin typeface="Arial"/>
              <a:cs typeface="Arial"/>
            </a:endParaRPr>
          </a:p>
          <a:p>
            <a:pPr algn="just"/>
            <a:endParaRPr lang="en-GB" sz="1400" dirty="0">
              <a:solidFill>
                <a:schemeClr val="bg1"/>
              </a:solidFill>
              <a:latin typeface="Arial"/>
              <a:cs typeface="Arial"/>
            </a:endParaRPr>
          </a:p>
          <a:p>
            <a:pPr algn="just"/>
            <a:r>
              <a:rPr lang="en-GB" sz="1400" dirty="0">
                <a:solidFill>
                  <a:schemeClr val="bg1"/>
                </a:solidFill>
                <a:latin typeface="Arial"/>
                <a:cs typeface="Arial"/>
              </a:rPr>
              <a:t># CONSTRUIMOS LA GRÁFICA DE DISPERSIÓN</a:t>
            </a:r>
          </a:p>
          <a:p>
            <a:pPr algn="just"/>
            <a:r>
              <a:rPr lang="en-GB" sz="1400" dirty="0">
                <a:solidFill>
                  <a:schemeClr val="bg1"/>
                </a:solidFill>
                <a:latin typeface="Arial"/>
                <a:cs typeface="Arial"/>
              </a:rPr>
              <a:t>plot(</a:t>
            </a:r>
            <a:r>
              <a:rPr lang="en-GB" sz="1400" dirty="0" err="1">
                <a:solidFill>
                  <a:schemeClr val="bg1"/>
                </a:solidFill>
                <a:latin typeface="Arial"/>
                <a:cs typeface="Arial"/>
              </a:rPr>
              <a:t>puntos_clima_color$temp</a:t>
            </a:r>
            <a:r>
              <a:rPr lang="en-GB" sz="1400" dirty="0">
                <a:solidFill>
                  <a:schemeClr val="bg1"/>
                </a:solidFill>
                <a:latin typeface="Arial"/>
                <a:cs typeface="Arial"/>
              </a:rPr>
              <a:t>, </a:t>
            </a:r>
            <a:r>
              <a:rPr lang="en-GB" sz="1400" dirty="0" err="1">
                <a:solidFill>
                  <a:schemeClr val="bg1"/>
                </a:solidFill>
                <a:latin typeface="Arial"/>
                <a:cs typeface="Arial"/>
              </a:rPr>
              <a:t>puntos_clima_color$rain</a:t>
            </a:r>
            <a:r>
              <a:rPr lang="en-GB" sz="1400" dirty="0">
                <a:solidFill>
                  <a:schemeClr val="bg1"/>
                </a:solidFill>
                <a:latin typeface="Arial"/>
                <a:cs typeface="Arial"/>
              </a:rPr>
              <a:t>,</a:t>
            </a:r>
          </a:p>
          <a:p>
            <a:pPr algn="just"/>
            <a:r>
              <a:rPr lang="en-GB" sz="1400" dirty="0">
                <a:solidFill>
                  <a:schemeClr val="bg1"/>
                </a:solidFill>
                <a:latin typeface="Arial"/>
                <a:cs typeface="Arial"/>
              </a:rPr>
              <a:t>     col=</a:t>
            </a:r>
            <a:r>
              <a:rPr lang="en-GB" sz="1400" dirty="0" err="1">
                <a:solidFill>
                  <a:schemeClr val="bg1"/>
                </a:solidFill>
                <a:latin typeface="Arial"/>
                <a:cs typeface="Arial"/>
              </a:rPr>
              <a:t>puntos_clima_color$color</a:t>
            </a:r>
            <a:r>
              <a:rPr lang="en-GB" sz="1400" dirty="0">
                <a:solidFill>
                  <a:schemeClr val="bg1"/>
                </a:solidFill>
                <a:latin typeface="Arial"/>
                <a:cs typeface="Arial"/>
              </a:rPr>
              <a:t>, main = "</a:t>
            </a:r>
            <a:r>
              <a:rPr lang="en-GB" sz="1400" dirty="0" err="1">
                <a:solidFill>
                  <a:schemeClr val="bg1"/>
                </a:solidFill>
                <a:latin typeface="Arial"/>
                <a:cs typeface="Arial"/>
              </a:rPr>
              <a:t>Temperatura</a:t>
            </a:r>
            <a:r>
              <a:rPr lang="en-GB" sz="1400" dirty="0">
                <a:solidFill>
                  <a:schemeClr val="bg1"/>
                </a:solidFill>
                <a:latin typeface="Arial"/>
                <a:cs typeface="Arial"/>
              </a:rPr>
              <a:t> vs </a:t>
            </a:r>
            <a:r>
              <a:rPr lang="en-GB" sz="1400" dirty="0" err="1">
                <a:solidFill>
                  <a:schemeClr val="bg1"/>
                </a:solidFill>
                <a:latin typeface="Arial"/>
                <a:cs typeface="Arial"/>
              </a:rPr>
              <a:t>Precipitación</a:t>
            </a:r>
            <a:r>
              <a:rPr lang="en-GB" sz="1400" dirty="0">
                <a:solidFill>
                  <a:schemeClr val="bg1"/>
                </a:solidFill>
                <a:latin typeface="Arial"/>
                <a:cs typeface="Arial"/>
              </a:rPr>
              <a:t>",</a:t>
            </a:r>
          </a:p>
          <a:p>
            <a:pPr algn="just"/>
            <a:r>
              <a:rPr lang="en-GB" sz="1400" dirty="0">
                <a:solidFill>
                  <a:schemeClr val="bg1"/>
                </a:solidFill>
                <a:latin typeface="Arial"/>
                <a:cs typeface="Arial"/>
              </a:rPr>
              <a:t>     </a:t>
            </a:r>
            <a:r>
              <a:rPr lang="en-GB" sz="1400" dirty="0" err="1">
                <a:solidFill>
                  <a:schemeClr val="bg1"/>
                </a:solidFill>
                <a:latin typeface="Arial"/>
                <a:cs typeface="Arial"/>
              </a:rPr>
              <a:t>xlab</a:t>
            </a:r>
            <a:r>
              <a:rPr lang="en-GB" sz="1400" dirty="0">
                <a:solidFill>
                  <a:schemeClr val="bg1"/>
                </a:solidFill>
                <a:latin typeface="Arial"/>
                <a:cs typeface="Arial"/>
              </a:rPr>
              <a:t>="</a:t>
            </a:r>
            <a:r>
              <a:rPr lang="en-GB" sz="1400" dirty="0" err="1">
                <a:solidFill>
                  <a:schemeClr val="bg1"/>
                </a:solidFill>
                <a:latin typeface="Arial"/>
                <a:cs typeface="Arial"/>
              </a:rPr>
              <a:t>Temperatura</a:t>
            </a:r>
            <a:r>
              <a:rPr lang="en-GB" sz="1400" dirty="0">
                <a:solidFill>
                  <a:schemeClr val="bg1"/>
                </a:solidFill>
                <a:latin typeface="Arial"/>
                <a:cs typeface="Arial"/>
              </a:rPr>
              <a:t> media </a:t>
            </a:r>
            <a:r>
              <a:rPr lang="en-GB" sz="1400" dirty="0" err="1">
                <a:solidFill>
                  <a:schemeClr val="bg1"/>
                </a:solidFill>
                <a:latin typeface="Arial"/>
                <a:cs typeface="Arial"/>
              </a:rPr>
              <a:t>anual</a:t>
            </a:r>
            <a:r>
              <a:rPr lang="en-GB" sz="1400" dirty="0">
                <a:solidFill>
                  <a:schemeClr val="bg1"/>
                </a:solidFill>
                <a:latin typeface="Arial"/>
                <a:cs typeface="Arial"/>
              </a:rPr>
              <a:t>", </a:t>
            </a:r>
            <a:r>
              <a:rPr lang="en-GB" sz="1400" dirty="0" err="1">
                <a:solidFill>
                  <a:schemeClr val="bg1"/>
                </a:solidFill>
                <a:latin typeface="Arial"/>
                <a:cs typeface="Arial"/>
              </a:rPr>
              <a:t>ylab</a:t>
            </a:r>
            <a:r>
              <a:rPr lang="en-GB" sz="1400" dirty="0">
                <a:solidFill>
                  <a:schemeClr val="bg1"/>
                </a:solidFill>
                <a:latin typeface="Arial"/>
                <a:cs typeface="Arial"/>
              </a:rPr>
              <a:t>="</a:t>
            </a:r>
            <a:r>
              <a:rPr lang="en-GB" sz="1400" dirty="0" err="1">
                <a:solidFill>
                  <a:schemeClr val="bg1"/>
                </a:solidFill>
                <a:latin typeface="Arial"/>
                <a:cs typeface="Arial"/>
              </a:rPr>
              <a:t>Precipitación</a:t>
            </a:r>
            <a:r>
              <a:rPr lang="en-GB" sz="1400" dirty="0">
                <a:solidFill>
                  <a:schemeClr val="bg1"/>
                </a:solidFill>
                <a:latin typeface="Arial"/>
                <a:cs typeface="Arial"/>
              </a:rPr>
              <a:t> </a:t>
            </a:r>
            <a:r>
              <a:rPr lang="en-GB" sz="1400" dirty="0" err="1">
                <a:solidFill>
                  <a:schemeClr val="bg1"/>
                </a:solidFill>
                <a:latin typeface="Arial"/>
                <a:cs typeface="Arial"/>
              </a:rPr>
              <a:t>anual</a:t>
            </a:r>
            <a:r>
              <a:rPr lang="en-GB" sz="1400" dirty="0">
                <a:solidFill>
                  <a:schemeClr val="bg1"/>
                </a:solidFill>
                <a:latin typeface="Arial"/>
                <a:cs typeface="Arial"/>
              </a:rPr>
              <a:t>", </a:t>
            </a:r>
            <a:r>
              <a:rPr lang="en-GB" sz="1400" dirty="0" err="1">
                <a:solidFill>
                  <a:schemeClr val="bg1"/>
                </a:solidFill>
                <a:latin typeface="Arial"/>
                <a:cs typeface="Arial"/>
              </a:rPr>
              <a:t>pch</a:t>
            </a:r>
            <a:r>
              <a:rPr lang="en-GB" sz="1400" dirty="0">
                <a:solidFill>
                  <a:schemeClr val="bg1"/>
                </a:solidFill>
                <a:latin typeface="Arial"/>
                <a:cs typeface="Arial"/>
              </a:rPr>
              <a:t>=19,</a:t>
            </a:r>
          </a:p>
          <a:p>
            <a:pPr algn="just"/>
            <a:r>
              <a:rPr lang="en-GB" sz="1400" dirty="0">
                <a:solidFill>
                  <a:schemeClr val="bg1"/>
                </a:solidFill>
                <a:latin typeface="Arial"/>
                <a:cs typeface="Arial"/>
              </a:rPr>
              <a:t>     text(</a:t>
            </a:r>
            <a:r>
              <a:rPr lang="en-GB" sz="1400" dirty="0" err="1">
                <a:solidFill>
                  <a:schemeClr val="bg1"/>
                </a:solidFill>
                <a:latin typeface="Arial"/>
                <a:cs typeface="Arial"/>
              </a:rPr>
              <a:t>puntos_clima_color$temp</a:t>
            </a:r>
            <a:r>
              <a:rPr lang="en-GB" sz="1400" dirty="0">
                <a:solidFill>
                  <a:schemeClr val="bg1"/>
                </a:solidFill>
                <a:latin typeface="Arial"/>
                <a:cs typeface="Arial"/>
              </a:rPr>
              <a:t>, </a:t>
            </a:r>
            <a:r>
              <a:rPr lang="en-GB" sz="1400" dirty="0" err="1">
                <a:solidFill>
                  <a:schemeClr val="bg1"/>
                </a:solidFill>
                <a:latin typeface="Arial"/>
                <a:cs typeface="Arial"/>
              </a:rPr>
              <a:t>puntos_clima_color$rain</a:t>
            </a:r>
            <a:r>
              <a:rPr lang="en-GB" sz="1400" dirty="0">
                <a:solidFill>
                  <a:schemeClr val="bg1"/>
                </a:solidFill>
                <a:latin typeface="Arial"/>
                <a:cs typeface="Arial"/>
              </a:rPr>
              <a:t>,</a:t>
            </a:r>
          </a:p>
          <a:p>
            <a:pPr algn="just"/>
            <a:r>
              <a:rPr lang="en-GB" sz="1400" dirty="0">
                <a:solidFill>
                  <a:schemeClr val="bg1"/>
                </a:solidFill>
                <a:latin typeface="Arial"/>
                <a:cs typeface="Arial"/>
              </a:rPr>
              <a:t>          labels=</a:t>
            </a:r>
            <a:r>
              <a:rPr lang="en-GB" sz="1400" dirty="0" err="1">
                <a:solidFill>
                  <a:schemeClr val="bg1"/>
                </a:solidFill>
                <a:latin typeface="Arial"/>
                <a:cs typeface="Arial"/>
              </a:rPr>
              <a:t>puntos_clima_color$bioma_id</a:t>
            </a:r>
            <a:r>
              <a:rPr lang="en-GB" sz="1400" dirty="0">
                <a:solidFill>
                  <a:schemeClr val="bg1"/>
                </a:solidFill>
                <a:latin typeface="Arial"/>
                <a:cs typeface="Arial"/>
              </a:rPr>
              <a:t>, </a:t>
            </a:r>
            <a:r>
              <a:rPr lang="en-GB" sz="1400" dirty="0" err="1">
                <a:solidFill>
                  <a:schemeClr val="bg1"/>
                </a:solidFill>
                <a:latin typeface="Arial"/>
                <a:cs typeface="Arial"/>
              </a:rPr>
              <a:t>cex</a:t>
            </a:r>
            <a:r>
              <a:rPr lang="en-GB" sz="1400" dirty="0">
                <a:solidFill>
                  <a:schemeClr val="bg1"/>
                </a:solidFill>
                <a:latin typeface="Arial"/>
                <a:cs typeface="Arial"/>
              </a:rPr>
              <a:t> = 0.7, </a:t>
            </a:r>
            <a:r>
              <a:rPr lang="en-GB" sz="1400" dirty="0" err="1">
                <a:solidFill>
                  <a:schemeClr val="bg1"/>
                </a:solidFill>
                <a:latin typeface="Arial"/>
                <a:cs typeface="Arial"/>
              </a:rPr>
              <a:t>pos</a:t>
            </a:r>
            <a:r>
              <a:rPr lang="en-GB" sz="1400" dirty="0">
                <a:solidFill>
                  <a:schemeClr val="bg1"/>
                </a:solidFill>
                <a:latin typeface="Arial"/>
                <a:cs typeface="Arial"/>
              </a:rPr>
              <a:t>=3))</a:t>
            </a:r>
          </a:p>
        </p:txBody>
      </p:sp>
    </p:spTree>
    <p:extLst>
      <p:ext uri="{BB962C8B-B14F-4D97-AF65-F5344CB8AC3E}">
        <p14:creationId xmlns:p14="http://schemas.microsoft.com/office/powerpoint/2010/main" val="40348511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0" grpId="0"/>
      <p:bldP spid="8"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Agrupar 1"/>
          <p:cNvGrpSpPr/>
          <p:nvPr/>
        </p:nvGrpSpPr>
        <p:grpSpPr>
          <a:xfrm>
            <a:off x="385378" y="272974"/>
            <a:ext cx="671459" cy="671459"/>
            <a:chOff x="5581464" y="4190410"/>
            <a:chExt cx="250916" cy="250916"/>
          </a:xfrm>
        </p:grpSpPr>
        <p:sp>
          <p:nvSpPr>
            <p:cNvPr id="3" name="Elipse 2"/>
            <p:cNvSpPr/>
            <p:nvPr/>
          </p:nvSpPr>
          <p:spPr>
            <a:xfrm>
              <a:off x="5581464" y="4190410"/>
              <a:ext cx="250916" cy="250916"/>
            </a:xfrm>
            <a:prstGeom prst="ellipse">
              <a:avLst/>
            </a:prstGeom>
            <a:solidFill>
              <a:srgbClr val="9C3F9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sz="4400" dirty="0">
                <a:latin typeface="Arial"/>
                <a:cs typeface="Arial"/>
              </a:endParaRPr>
            </a:p>
          </p:txBody>
        </p:sp>
        <p:sp>
          <p:nvSpPr>
            <p:cNvPr id="4" name="CuadroTexto 3"/>
            <p:cNvSpPr txBox="1"/>
            <p:nvPr/>
          </p:nvSpPr>
          <p:spPr>
            <a:xfrm>
              <a:off x="5581510" y="4208146"/>
              <a:ext cx="250825" cy="207022"/>
            </a:xfrm>
            <a:prstGeom prst="rect">
              <a:avLst/>
            </a:prstGeom>
            <a:noFill/>
          </p:spPr>
          <p:txBody>
            <a:bodyPr wrap="square" lIns="0" tIns="0" rIns="0" bIns="0" rtlCol="0">
              <a:spAutoFit/>
            </a:bodyPr>
            <a:lstStyle/>
            <a:p>
              <a:pPr algn="ctr"/>
              <a:r>
                <a:rPr lang="es-ES" sz="3600" dirty="0">
                  <a:solidFill>
                    <a:schemeClr val="bg1"/>
                  </a:solidFill>
                  <a:latin typeface="Arial"/>
                  <a:cs typeface="Arial"/>
                </a:rPr>
                <a:t>5</a:t>
              </a:r>
            </a:p>
          </p:txBody>
        </p:sp>
      </p:grpSp>
      <p:sp>
        <p:nvSpPr>
          <p:cNvPr id="5" name="CuadroTexto 4"/>
          <p:cNvSpPr txBox="1"/>
          <p:nvPr/>
        </p:nvSpPr>
        <p:spPr>
          <a:xfrm>
            <a:off x="948166" y="424037"/>
            <a:ext cx="7898678" cy="369332"/>
          </a:xfrm>
          <a:prstGeom prst="rect">
            <a:avLst/>
          </a:prstGeom>
          <a:solidFill>
            <a:srgbClr val="9C3F97"/>
          </a:solidFill>
          <a:ln>
            <a:noFill/>
          </a:ln>
        </p:spPr>
        <p:txBody>
          <a:bodyPr wrap="square" rtlCol="0">
            <a:spAutoFit/>
          </a:bodyPr>
          <a:lstStyle/>
          <a:p>
            <a:r>
              <a:rPr lang="es-ES" b="1" dirty="0">
                <a:solidFill>
                  <a:srgbClr val="FFFFFF"/>
                </a:solidFill>
              </a:rPr>
              <a:t>Importar la tabla en </a:t>
            </a:r>
            <a:r>
              <a:rPr lang="es-ES" b="1" dirty="0" err="1">
                <a:solidFill>
                  <a:srgbClr val="FFFFFF"/>
                </a:solidFill>
              </a:rPr>
              <a:t>Rstudio</a:t>
            </a:r>
            <a:r>
              <a:rPr lang="es-ES" b="1" dirty="0">
                <a:solidFill>
                  <a:srgbClr val="FFFFFF"/>
                </a:solidFill>
              </a:rPr>
              <a:t> </a:t>
            </a:r>
          </a:p>
        </p:txBody>
      </p:sp>
      <p:pic>
        <p:nvPicPr>
          <p:cNvPr id="23" name="Imagen 22" descr="Screen Shot 2019-10-01 at 10.01.17.png"/>
          <p:cNvPicPr>
            <a:picLocks noChangeAspect="1"/>
          </p:cNvPicPr>
          <p:nvPr/>
        </p:nvPicPr>
        <p:blipFill rotWithShape="1">
          <a:blip r:embed="rId2">
            <a:extLst>
              <a:ext uri="{28A0092B-C50C-407E-A947-70E740481C1C}">
                <a14:useLocalDpi xmlns:a14="http://schemas.microsoft.com/office/drawing/2010/main" val="0"/>
              </a:ext>
            </a:extLst>
          </a:blip>
          <a:srcRect b="12343"/>
          <a:stretch/>
        </p:blipFill>
        <p:spPr>
          <a:xfrm>
            <a:off x="229998" y="1128968"/>
            <a:ext cx="8914001" cy="4629921"/>
          </a:xfrm>
          <a:prstGeom prst="rect">
            <a:avLst/>
          </a:prstGeom>
        </p:spPr>
      </p:pic>
      <p:grpSp>
        <p:nvGrpSpPr>
          <p:cNvPr id="10" name="Agrupar 9"/>
          <p:cNvGrpSpPr/>
          <p:nvPr/>
        </p:nvGrpSpPr>
        <p:grpSpPr>
          <a:xfrm>
            <a:off x="948166" y="2236245"/>
            <a:ext cx="7790007" cy="3632828"/>
            <a:chOff x="948166" y="2236245"/>
            <a:chExt cx="7790007" cy="3632828"/>
          </a:xfrm>
        </p:grpSpPr>
        <p:sp>
          <p:nvSpPr>
            <p:cNvPr id="9" name="Rectángulo 8"/>
            <p:cNvSpPr/>
            <p:nvPr/>
          </p:nvSpPr>
          <p:spPr>
            <a:xfrm>
              <a:off x="948166" y="3314528"/>
              <a:ext cx="7790007" cy="2554545"/>
            </a:xfrm>
            <a:prstGeom prst="rect">
              <a:avLst/>
            </a:prstGeom>
            <a:solidFill>
              <a:srgbClr val="9C3F97"/>
            </a:solidFill>
          </p:spPr>
          <p:txBody>
            <a:bodyPr wrap="square">
              <a:spAutoFit/>
            </a:bodyPr>
            <a:lstStyle/>
            <a:p>
              <a:r>
                <a:rPr lang="es-ES" sz="1600" dirty="0">
                  <a:solidFill>
                    <a:schemeClr val="bg1"/>
                  </a:solidFill>
                  <a:latin typeface="Arial"/>
                  <a:cs typeface="Arial"/>
                </a:rPr>
                <a:t>Aquí le indicamos a R en qué carpeta están los datos con los que trabajará. También ahí guardará los resultados. La sintaxis significa:</a:t>
              </a:r>
            </a:p>
            <a:p>
              <a:pPr marL="285750" indent="-285750">
                <a:buFont typeface="Arial"/>
                <a:buChar char="•"/>
              </a:pPr>
              <a:r>
                <a:rPr lang="es-ES" sz="1600" dirty="0" err="1">
                  <a:solidFill>
                    <a:schemeClr val="bg1"/>
                  </a:solidFill>
                  <a:latin typeface="Arial"/>
                  <a:cs typeface="Arial"/>
                </a:rPr>
                <a:t>Dir_trabajo</a:t>
              </a:r>
              <a:r>
                <a:rPr lang="es-ES" sz="1600" dirty="0">
                  <a:solidFill>
                    <a:schemeClr val="bg1"/>
                  </a:solidFill>
                  <a:latin typeface="Arial"/>
                  <a:cs typeface="Arial"/>
                </a:rPr>
                <a:t>: nombre de un objeto que estamos creando</a:t>
              </a:r>
            </a:p>
            <a:p>
              <a:pPr marL="285750" indent="-285750">
                <a:buFont typeface="Arial"/>
                <a:buChar char="•"/>
              </a:pPr>
              <a:r>
                <a:rPr lang="es-ES" sz="1600" dirty="0">
                  <a:solidFill>
                    <a:schemeClr val="bg1"/>
                  </a:solidFill>
                  <a:latin typeface="Arial"/>
                  <a:cs typeface="Arial"/>
                </a:rPr>
                <a:t>&lt;-: Esto significa igual a</a:t>
              </a:r>
            </a:p>
            <a:p>
              <a:pPr marL="285750" indent="-285750">
                <a:buFont typeface="Arial"/>
                <a:buChar char="•"/>
              </a:pPr>
              <a:r>
                <a:rPr lang="es-ES" sz="1600" dirty="0">
                  <a:solidFill>
                    <a:schemeClr val="bg1"/>
                  </a:solidFill>
                  <a:latin typeface="Arial"/>
                  <a:cs typeface="Arial"/>
                </a:rPr>
                <a:t>“//</a:t>
              </a:r>
              <a:r>
                <a:rPr lang="es-ES" sz="1600" dirty="0" err="1">
                  <a:solidFill>
                    <a:schemeClr val="bg1"/>
                  </a:solidFill>
                  <a:latin typeface="Arial"/>
                  <a:cs typeface="Arial"/>
                </a:rPr>
                <a:t>cifs</a:t>
              </a:r>
              <a:r>
                <a:rPr lang="es-ES" sz="1600" dirty="0">
                  <a:solidFill>
                    <a:schemeClr val="bg1"/>
                  </a:solidFill>
                  <a:latin typeface="Arial"/>
                  <a:cs typeface="Arial"/>
                </a:rPr>
                <a:t>/</a:t>
              </a:r>
              <a:r>
                <a:rPr lang="mr-IN" sz="1600" dirty="0">
                  <a:solidFill>
                    <a:schemeClr val="bg1"/>
                  </a:solidFill>
                  <a:latin typeface="Arial"/>
                  <a:cs typeface="Arial"/>
                </a:rPr>
                <a:t>…</a:t>
              </a:r>
              <a:r>
                <a:rPr lang="es-ES_tradnl" sz="1600" dirty="0">
                  <a:solidFill>
                    <a:schemeClr val="bg1"/>
                  </a:solidFill>
                  <a:latin typeface="Arial"/>
                  <a:cs typeface="Arial"/>
                </a:rPr>
                <a:t>.”: es la ruta del ordenador en el que están los datos. Lo que ves aquí es la ruta de mi ordenador. Deberás cambiar lo que hay entre comillas por la ruta de tu carpeta. Para hacer eso, navega con el explorador de Windows y cópiala. </a:t>
              </a:r>
            </a:p>
            <a:p>
              <a:pPr marL="285750" indent="-285750">
                <a:buFont typeface="Arial"/>
                <a:buChar char="•"/>
              </a:pPr>
              <a:endParaRPr lang="es-ES_tradnl" sz="1600" dirty="0">
                <a:solidFill>
                  <a:schemeClr val="bg1"/>
                </a:solidFill>
                <a:latin typeface="Arial"/>
                <a:cs typeface="Arial"/>
              </a:endParaRPr>
            </a:p>
            <a:p>
              <a:r>
                <a:rPr lang="es-ES_tradnl" sz="1600" dirty="0">
                  <a:solidFill>
                    <a:schemeClr val="bg1"/>
                  </a:solidFill>
                  <a:latin typeface="Arial"/>
                  <a:cs typeface="Arial"/>
                </a:rPr>
                <a:t>Las líneas verdes son comentarios que R no sabe leer. Si empezamos una línea con almohadilla (#) R no leerá lo que viene después.</a:t>
              </a:r>
              <a:endParaRPr lang="es-ES" sz="1600" dirty="0">
                <a:solidFill>
                  <a:schemeClr val="bg1"/>
                </a:solidFill>
                <a:latin typeface="Arial"/>
                <a:cs typeface="Arial"/>
              </a:endParaRPr>
            </a:p>
          </p:txBody>
        </p:sp>
        <p:cxnSp>
          <p:nvCxnSpPr>
            <p:cNvPr id="8" name="Conector recto de flecha 7"/>
            <p:cNvCxnSpPr/>
            <p:nvPr/>
          </p:nvCxnSpPr>
          <p:spPr>
            <a:xfrm flipH="1" flipV="1">
              <a:off x="1888774" y="2236245"/>
              <a:ext cx="43420" cy="1078283"/>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598935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Agrupar 1"/>
          <p:cNvGrpSpPr/>
          <p:nvPr/>
        </p:nvGrpSpPr>
        <p:grpSpPr>
          <a:xfrm>
            <a:off x="385378" y="272974"/>
            <a:ext cx="671459" cy="671459"/>
            <a:chOff x="5581464" y="4190410"/>
            <a:chExt cx="250916" cy="250916"/>
          </a:xfrm>
        </p:grpSpPr>
        <p:sp>
          <p:nvSpPr>
            <p:cNvPr id="3" name="Elipse 2"/>
            <p:cNvSpPr/>
            <p:nvPr/>
          </p:nvSpPr>
          <p:spPr>
            <a:xfrm>
              <a:off x="5581464" y="4190410"/>
              <a:ext cx="250916" cy="250916"/>
            </a:xfrm>
            <a:prstGeom prst="ellipse">
              <a:avLst/>
            </a:prstGeom>
            <a:solidFill>
              <a:srgbClr val="9C3F9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sz="4400" dirty="0">
                <a:latin typeface="Arial"/>
                <a:cs typeface="Arial"/>
              </a:endParaRPr>
            </a:p>
          </p:txBody>
        </p:sp>
        <p:sp>
          <p:nvSpPr>
            <p:cNvPr id="4" name="CuadroTexto 3"/>
            <p:cNvSpPr txBox="1"/>
            <p:nvPr/>
          </p:nvSpPr>
          <p:spPr>
            <a:xfrm>
              <a:off x="5581510" y="4208146"/>
              <a:ext cx="250825" cy="207022"/>
            </a:xfrm>
            <a:prstGeom prst="rect">
              <a:avLst/>
            </a:prstGeom>
            <a:noFill/>
          </p:spPr>
          <p:txBody>
            <a:bodyPr wrap="square" lIns="0" tIns="0" rIns="0" bIns="0" rtlCol="0">
              <a:spAutoFit/>
            </a:bodyPr>
            <a:lstStyle/>
            <a:p>
              <a:pPr algn="ctr"/>
              <a:r>
                <a:rPr lang="es-ES" sz="3600" dirty="0">
                  <a:solidFill>
                    <a:schemeClr val="bg1"/>
                  </a:solidFill>
                  <a:latin typeface="Arial"/>
                  <a:cs typeface="Arial"/>
                </a:rPr>
                <a:t>5</a:t>
              </a:r>
            </a:p>
          </p:txBody>
        </p:sp>
      </p:grpSp>
      <p:sp>
        <p:nvSpPr>
          <p:cNvPr id="5" name="CuadroTexto 4"/>
          <p:cNvSpPr txBox="1"/>
          <p:nvPr/>
        </p:nvSpPr>
        <p:spPr>
          <a:xfrm>
            <a:off x="948166" y="424037"/>
            <a:ext cx="7898678" cy="369332"/>
          </a:xfrm>
          <a:prstGeom prst="rect">
            <a:avLst/>
          </a:prstGeom>
          <a:solidFill>
            <a:srgbClr val="9C3F97"/>
          </a:solidFill>
          <a:ln>
            <a:noFill/>
          </a:ln>
        </p:spPr>
        <p:txBody>
          <a:bodyPr wrap="square" rtlCol="0">
            <a:spAutoFit/>
          </a:bodyPr>
          <a:lstStyle/>
          <a:p>
            <a:r>
              <a:rPr lang="es-ES" b="1" dirty="0">
                <a:solidFill>
                  <a:srgbClr val="FFFFFF"/>
                </a:solidFill>
              </a:rPr>
              <a:t>Importar la tabla en </a:t>
            </a:r>
            <a:r>
              <a:rPr lang="es-ES" b="1" dirty="0" err="1">
                <a:solidFill>
                  <a:srgbClr val="FFFFFF"/>
                </a:solidFill>
              </a:rPr>
              <a:t>Rstudio</a:t>
            </a:r>
            <a:r>
              <a:rPr lang="es-ES" b="1" dirty="0">
                <a:solidFill>
                  <a:srgbClr val="FFFFFF"/>
                </a:solidFill>
              </a:rPr>
              <a:t> </a:t>
            </a:r>
          </a:p>
        </p:txBody>
      </p:sp>
      <p:pic>
        <p:nvPicPr>
          <p:cNvPr id="23" name="Imagen 22" descr="Screen Shot 2019-10-01 at 10.01.17.png"/>
          <p:cNvPicPr>
            <a:picLocks noChangeAspect="1"/>
          </p:cNvPicPr>
          <p:nvPr/>
        </p:nvPicPr>
        <p:blipFill rotWithShape="1">
          <a:blip r:embed="rId2">
            <a:extLst>
              <a:ext uri="{28A0092B-C50C-407E-A947-70E740481C1C}">
                <a14:useLocalDpi xmlns:a14="http://schemas.microsoft.com/office/drawing/2010/main" val="0"/>
              </a:ext>
            </a:extLst>
          </a:blip>
          <a:srcRect b="12343"/>
          <a:stretch/>
        </p:blipFill>
        <p:spPr>
          <a:xfrm>
            <a:off x="229998" y="1128968"/>
            <a:ext cx="8914001" cy="4629921"/>
          </a:xfrm>
          <a:prstGeom prst="rect">
            <a:avLst/>
          </a:prstGeom>
        </p:spPr>
      </p:pic>
      <p:grpSp>
        <p:nvGrpSpPr>
          <p:cNvPr id="10" name="Agrupar 9"/>
          <p:cNvGrpSpPr/>
          <p:nvPr/>
        </p:nvGrpSpPr>
        <p:grpSpPr>
          <a:xfrm>
            <a:off x="948166" y="2670468"/>
            <a:ext cx="7790007" cy="1475057"/>
            <a:chOff x="948166" y="2670468"/>
            <a:chExt cx="7790007" cy="1475057"/>
          </a:xfrm>
        </p:grpSpPr>
        <p:sp>
          <p:nvSpPr>
            <p:cNvPr id="9" name="Rectángulo 8"/>
            <p:cNvSpPr/>
            <p:nvPr/>
          </p:nvSpPr>
          <p:spPr>
            <a:xfrm>
              <a:off x="948166" y="3314528"/>
              <a:ext cx="7790007" cy="830997"/>
            </a:xfrm>
            <a:prstGeom prst="rect">
              <a:avLst/>
            </a:prstGeom>
            <a:solidFill>
              <a:srgbClr val="9C3F97"/>
            </a:solidFill>
          </p:spPr>
          <p:txBody>
            <a:bodyPr wrap="square">
              <a:spAutoFit/>
            </a:bodyPr>
            <a:lstStyle/>
            <a:p>
              <a:r>
                <a:rPr lang="es-ES_tradnl" sz="1600" dirty="0">
                  <a:solidFill>
                    <a:schemeClr val="bg1"/>
                  </a:solidFill>
                  <a:latin typeface="Arial"/>
                  <a:cs typeface="Arial"/>
                </a:rPr>
                <a:t>En esta línea le decimos a R que use el contenido del objeto anterior (</a:t>
              </a:r>
              <a:r>
                <a:rPr lang="es-ES_tradnl" sz="1600" dirty="0" err="1">
                  <a:solidFill>
                    <a:schemeClr val="bg1"/>
                  </a:solidFill>
                  <a:latin typeface="Arial"/>
                  <a:cs typeface="Arial"/>
                </a:rPr>
                <a:t>dir_trabajo</a:t>
              </a:r>
              <a:r>
                <a:rPr lang="es-ES_tradnl" sz="1600" dirty="0">
                  <a:solidFill>
                    <a:schemeClr val="bg1"/>
                  </a:solidFill>
                  <a:latin typeface="Arial"/>
                  <a:cs typeface="Arial"/>
                </a:rPr>
                <a:t>) como directorio de trabajo. Para ello se usa el comando “</a:t>
              </a:r>
              <a:r>
                <a:rPr lang="es-ES_tradnl" sz="1600" dirty="0" err="1">
                  <a:solidFill>
                    <a:schemeClr val="bg1"/>
                  </a:solidFill>
                  <a:latin typeface="Arial"/>
                  <a:cs typeface="Arial"/>
                </a:rPr>
                <a:t>setwd</a:t>
              </a:r>
              <a:r>
                <a:rPr lang="es-ES_tradnl" sz="1600" dirty="0">
                  <a:solidFill>
                    <a:schemeClr val="bg1"/>
                  </a:solidFill>
                  <a:latin typeface="Arial"/>
                  <a:cs typeface="Arial"/>
                </a:rPr>
                <a:t>” seguido del nombre del objeto. Así le decimos que use la carpeta anterior como el lugar de trabajo. </a:t>
              </a:r>
              <a:endParaRPr lang="es-ES" sz="1600" dirty="0">
                <a:solidFill>
                  <a:schemeClr val="bg1"/>
                </a:solidFill>
                <a:latin typeface="Arial"/>
                <a:cs typeface="Arial"/>
              </a:endParaRPr>
            </a:p>
          </p:txBody>
        </p:sp>
        <p:cxnSp>
          <p:nvCxnSpPr>
            <p:cNvPr id="8" name="Conector recto de flecha 7"/>
            <p:cNvCxnSpPr/>
            <p:nvPr/>
          </p:nvCxnSpPr>
          <p:spPr>
            <a:xfrm flipH="1" flipV="1">
              <a:off x="1649963" y="2670468"/>
              <a:ext cx="282231" cy="644061"/>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656747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Agrupar 1"/>
          <p:cNvGrpSpPr/>
          <p:nvPr/>
        </p:nvGrpSpPr>
        <p:grpSpPr>
          <a:xfrm>
            <a:off x="385378" y="272974"/>
            <a:ext cx="671459" cy="671459"/>
            <a:chOff x="5581464" y="4190410"/>
            <a:chExt cx="250916" cy="250916"/>
          </a:xfrm>
        </p:grpSpPr>
        <p:sp>
          <p:nvSpPr>
            <p:cNvPr id="3" name="Elipse 2"/>
            <p:cNvSpPr/>
            <p:nvPr/>
          </p:nvSpPr>
          <p:spPr>
            <a:xfrm>
              <a:off x="5581464" y="4190410"/>
              <a:ext cx="250916" cy="250916"/>
            </a:xfrm>
            <a:prstGeom prst="ellipse">
              <a:avLst/>
            </a:prstGeom>
            <a:solidFill>
              <a:srgbClr val="9C3F9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sz="4400" dirty="0">
                <a:latin typeface="Arial"/>
                <a:cs typeface="Arial"/>
              </a:endParaRPr>
            </a:p>
          </p:txBody>
        </p:sp>
        <p:sp>
          <p:nvSpPr>
            <p:cNvPr id="4" name="CuadroTexto 3"/>
            <p:cNvSpPr txBox="1"/>
            <p:nvPr/>
          </p:nvSpPr>
          <p:spPr>
            <a:xfrm>
              <a:off x="5581510" y="4208146"/>
              <a:ext cx="250825" cy="207022"/>
            </a:xfrm>
            <a:prstGeom prst="rect">
              <a:avLst/>
            </a:prstGeom>
            <a:noFill/>
          </p:spPr>
          <p:txBody>
            <a:bodyPr wrap="square" lIns="0" tIns="0" rIns="0" bIns="0" rtlCol="0">
              <a:spAutoFit/>
            </a:bodyPr>
            <a:lstStyle/>
            <a:p>
              <a:pPr algn="ctr"/>
              <a:r>
                <a:rPr lang="es-ES" sz="3600" dirty="0">
                  <a:solidFill>
                    <a:schemeClr val="bg1"/>
                  </a:solidFill>
                  <a:latin typeface="Arial"/>
                  <a:cs typeface="Arial"/>
                </a:rPr>
                <a:t>5</a:t>
              </a:r>
            </a:p>
          </p:txBody>
        </p:sp>
      </p:grpSp>
      <p:sp>
        <p:nvSpPr>
          <p:cNvPr id="5" name="CuadroTexto 4"/>
          <p:cNvSpPr txBox="1"/>
          <p:nvPr/>
        </p:nvSpPr>
        <p:spPr>
          <a:xfrm>
            <a:off x="948166" y="424037"/>
            <a:ext cx="7898678" cy="369332"/>
          </a:xfrm>
          <a:prstGeom prst="rect">
            <a:avLst/>
          </a:prstGeom>
          <a:solidFill>
            <a:srgbClr val="9C3F97"/>
          </a:solidFill>
          <a:ln>
            <a:noFill/>
          </a:ln>
        </p:spPr>
        <p:txBody>
          <a:bodyPr wrap="square" rtlCol="0">
            <a:spAutoFit/>
          </a:bodyPr>
          <a:lstStyle/>
          <a:p>
            <a:r>
              <a:rPr lang="es-ES" b="1" dirty="0">
                <a:solidFill>
                  <a:srgbClr val="FFFFFF"/>
                </a:solidFill>
              </a:rPr>
              <a:t>Importar la tabla en </a:t>
            </a:r>
            <a:r>
              <a:rPr lang="es-ES" b="1" dirty="0" err="1">
                <a:solidFill>
                  <a:srgbClr val="FFFFFF"/>
                </a:solidFill>
              </a:rPr>
              <a:t>Rstudio</a:t>
            </a:r>
            <a:r>
              <a:rPr lang="es-ES" b="1" dirty="0">
                <a:solidFill>
                  <a:srgbClr val="FFFFFF"/>
                </a:solidFill>
              </a:rPr>
              <a:t> </a:t>
            </a:r>
          </a:p>
        </p:txBody>
      </p:sp>
      <p:pic>
        <p:nvPicPr>
          <p:cNvPr id="23" name="Imagen 22" descr="Screen Shot 2019-10-01 at 10.01.17.png"/>
          <p:cNvPicPr>
            <a:picLocks noChangeAspect="1"/>
          </p:cNvPicPr>
          <p:nvPr/>
        </p:nvPicPr>
        <p:blipFill rotWithShape="1">
          <a:blip r:embed="rId2">
            <a:extLst>
              <a:ext uri="{28A0092B-C50C-407E-A947-70E740481C1C}">
                <a14:useLocalDpi xmlns:a14="http://schemas.microsoft.com/office/drawing/2010/main" val="0"/>
              </a:ext>
            </a:extLst>
          </a:blip>
          <a:srcRect b="12343"/>
          <a:stretch/>
        </p:blipFill>
        <p:spPr>
          <a:xfrm>
            <a:off x="229998" y="1128968"/>
            <a:ext cx="8914001" cy="4629921"/>
          </a:xfrm>
          <a:prstGeom prst="rect">
            <a:avLst/>
          </a:prstGeom>
        </p:spPr>
      </p:pic>
      <p:grpSp>
        <p:nvGrpSpPr>
          <p:cNvPr id="10" name="Agrupar 9"/>
          <p:cNvGrpSpPr/>
          <p:nvPr/>
        </p:nvGrpSpPr>
        <p:grpSpPr>
          <a:xfrm>
            <a:off x="948166" y="3006990"/>
            <a:ext cx="7790007" cy="1228836"/>
            <a:chOff x="948166" y="2670468"/>
            <a:chExt cx="7790007" cy="1228836"/>
          </a:xfrm>
        </p:grpSpPr>
        <p:sp>
          <p:nvSpPr>
            <p:cNvPr id="9" name="Rectángulo 8"/>
            <p:cNvSpPr/>
            <p:nvPr/>
          </p:nvSpPr>
          <p:spPr>
            <a:xfrm>
              <a:off x="948166" y="3314528"/>
              <a:ext cx="7790007" cy="584776"/>
            </a:xfrm>
            <a:prstGeom prst="rect">
              <a:avLst/>
            </a:prstGeom>
            <a:solidFill>
              <a:srgbClr val="9C3F97"/>
            </a:solidFill>
          </p:spPr>
          <p:txBody>
            <a:bodyPr wrap="square">
              <a:spAutoFit/>
            </a:bodyPr>
            <a:lstStyle/>
            <a:p>
              <a:r>
                <a:rPr lang="es-ES_tradnl" sz="1600" dirty="0" err="1">
                  <a:solidFill>
                    <a:schemeClr val="bg1"/>
                  </a:solidFill>
                  <a:latin typeface="Arial"/>
                  <a:cs typeface="Arial"/>
                </a:rPr>
                <a:t>Getwd</a:t>
              </a:r>
              <a:r>
                <a:rPr lang="es-ES_tradnl" sz="1600" dirty="0">
                  <a:solidFill>
                    <a:schemeClr val="bg1"/>
                  </a:solidFill>
                  <a:latin typeface="Arial"/>
                  <a:cs typeface="Arial"/>
                </a:rPr>
                <a:t>() le dice a R que represente en la consola la ruta de trabajo. Lo hacemos solo para confirmar que ha “entendido” bien lo que le hemos dicho arriba</a:t>
              </a:r>
              <a:endParaRPr lang="es-ES" sz="1600" dirty="0">
                <a:solidFill>
                  <a:schemeClr val="bg1"/>
                </a:solidFill>
                <a:latin typeface="Arial"/>
                <a:cs typeface="Arial"/>
              </a:endParaRPr>
            </a:p>
          </p:txBody>
        </p:sp>
        <p:cxnSp>
          <p:nvCxnSpPr>
            <p:cNvPr id="8" name="Conector recto de flecha 7"/>
            <p:cNvCxnSpPr/>
            <p:nvPr/>
          </p:nvCxnSpPr>
          <p:spPr>
            <a:xfrm flipH="1" flipV="1">
              <a:off x="1649963" y="2670468"/>
              <a:ext cx="282231" cy="644061"/>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382697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12E20B23-C0C3-7C4B-A250-89B05F051E03}"/>
              </a:ext>
            </a:extLst>
          </p:cNvPr>
          <p:cNvPicPr>
            <a:picLocks noChangeAspect="1"/>
          </p:cNvPicPr>
          <p:nvPr/>
        </p:nvPicPr>
        <p:blipFill>
          <a:blip r:embed="rId2"/>
          <a:stretch>
            <a:fillRect/>
          </a:stretch>
        </p:blipFill>
        <p:spPr>
          <a:xfrm>
            <a:off x="229996" y="1198968"/>
            <a:ext cx="8805005" cy="3785726"/>
          </a:xfrm>
          <a:prstGeom prst="rect">
            <a:avLst/>
          </a:prstGeom>
        </p:spPr>
      </p:pic>
      <p:grpSp>
        <p:nvGrpSpPr>
          <p:cNvPr id="2" name="Agrupar 1"/>
          <p:cNvGrpSpPr/>
          <p:nvPr/>
        </p:nvGrpSpPr>
        <p:grpSpPr>
          <a:xfrm>
            <a:off x="385378" y="272974"/>
            <a:ext cx="671459" cy="671459"/>
            <a:chOff x="5581464" y="4190410"/>
            <a:chExt cx="250916" cy="250916"/>
          </a:xfrm>
        </p:grpSpPr>
        <p:sp>
          <p:nvSpPr>
            <p:cNvPr id="3" name="Elipse 2"/>
            <p:cNvSpPr/>
            <p:nvPr/>
          </p:nvSpPr>
          <p:spPr>
            <a:xfrm>
              <a:off x="5581464" y="4190410"/>
              <a:ext cx="250916" cy="250916"/>
            </a:xfrm>
            <a:prstGeom prst="ellipse">
              <a:avLst/>
            </a:prstGeom>
            <a:solidFill>
              <a:srgbClr val="9C3F9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sz="4400" dirty="0">
                <a:latin typeface="Arial"/>
                <a:cs typeface="Arial"/>
              </a:endParaRPr>
            </a:p>
          </p:txBody>
        </p:sp>
        <p:sp>
          <p:nvSpPr>
            <p:cNvPr id="4" name="CuadroTexto 3"/>
            <p:cNvSpPr txBox="1"/>
            <p:nvPr/>
          </p:nvSpPr>
          <p:spPr>
            <a:xfrm>
              <a:off x="5581510" y="4208146"/>
              <a:ext cx="250825" cy="207022"/>
            </a:xfrm>
            <a:prstGeom prst="rect">
              <a:avLst/>
            </a:prstGeom>
            <a:noFill/>
          </p:spPr>
          <p:txBody>
            <a:bodyPr wrap="square" lIns="0" tIns="0" rIns="0" bIns="0" rtlCol="0">
              <a:spAutoFit/>
            </a:bodyPr>
            <a:lstStyle/>
            <a:p>
              <a:pPr algn="ctr"/>
              <a:r>
                <a:rPr lang="es-ES" sz="3600" dirty="0">
                  <a:solidFill>
                    <a:schemeClr val="bg1"/>
                  </a:solidFill>
                  <a:latin typeface="Arial"/>
                  <a:cs typeface="Arial"/>
                </a:rPr>
                <a:t>5</a:t>
              </a:r>
            </a:p>
          </p:txBody>
        </p:sp>
      </p:grpSp>
      <p:sp>
        <p:nvSpPr>
          <p:cNvPr id="5" name="CuadroTexto 4"/>
          <p:cNvSpPr txBox="1"/>
          <p:nvPr/>
        </p:nvSpPr>
        <p:spPr>
          <a:xfrm>
            <a:off x="948166" y="424037"/>
            <a:ext cx="7898678" cy="369332"/>
          </a:xfrm>
          <a:prstGeom prst="rect">
            <a:avLst/>
          </a:prstGeom>
          <a:solidFill>
            <a:srgbClr val="9C3F97"/>
          </a:solidFill>
          <a:ln>
            <a:noFill/>
          </a:ln>
        </p:spPr>
        <p:txBody>
          <a:bodyPr wrap="square" rtlCol="0">
            <a:spAutoFit/>
          </a:bodyPr>
          <a:lstStyle/>
          <a:p>
            <a:r>
              <a:rPr lang="es-ES" b="1" dirty="0">
                <a:solidFill>
                  <a:srgbClr val="FFFFFF"/>
                </a:solidFill>
              </a:rPr>
              <a:t>Importar la tabla en </a:t>
            </a:r>
            <a:r>
              <a:rPr lang="es-ES" b="1" dirty="0" err="1">
                <a:solidFill>
                  <a:srgbClr val="FFFFFF"/>
                </a:solidFill>
              </a:rPr>
              <a:t>Rstudio</a:t>
            </a:r>
            <a:r>
              <a:rPr lang="es-ES" b="1" dirty="0">
                <a:solidFill>
                  <a:srgbClr val="FFFFFF"/>
                </a:solidFill>
              </a:rPr>
              <a:t> </a:t>
            </a:r>
          </a:p>
        </p:txBody>
      </p:sp>
      <p:grpSp>
        <p:nvGrpSpPr>
          <p:cNvPr id="10" name="Agrupar 9"/>
          <p:cNvGrpSpPr/>
          <p:nvPr/>
        </p:nvGrpSpPr>
        <p:grpSpPr>
          <a:xfrm>
            <a:off x="883036" y="3787073"/>
            <a:ext cx="7790007" cy="2865758"/>
            <a:chOff x="948166" y="3003315"/>
            <a:chExt cx="7790007" cy="2865758"/>
          </a:xfrm>
        </p:grpSpPr>
        <p:sp>
          <p:nvSpPr>
            <p:cNvPr id="9" name="Rectángulo 8"/>
            <p:cNvSpPr/>
            <p:nvPr/>
          </p:nvSpPr>
          <p:spPr>
            <a:xfrm>
              <a:off x="948166" y="3314528"/>
              <a:ext cx="7790007" cy="2554545"/>
            </a:xfrm>
            <a:prstGeom prst="rect">
              <a:avLst/>
            </a:prstGeom>
            <a:solidFill>
              <a:srgbClr val="9C3F97"/>
            </a:solidFill>
          </p:spPr>
          <p:txBody>
            <a:bodyPr wrap="square">
              <a:spAutoFit/>
            </a:bodyPr>
            <a:lstStyle/>
            <a:p>
              <a:r>
                <a:rPr lang="es-ES_tradnl" sz="1600" dirty="0">
                  <a:solidFill>
                    <a:schemeClr val="bg1"/>
                  </a:solidFill>
                  <a:latin typeface="Arial"/>
                  <a:cs typeface="Arial"/>
                </a:rPr>
                <a:t>Ahora importamos el archivo de texto que contiene la tabla obtenida en QGIS. Creamos un objeto llamado “</a:t>
              </a:r>
              <a:r>
                <a:rPr lang="es-ES_tradnl" sz="1600" dirty="0" err="1">
                  <a:solidFill>
                    <a:schemeClr val="bg1"/>
                  </a:solidFill>
                  <a:latin typeface="Arial"/>
                  <a:cs typeface="Arial"/>
                </a:rPr>
                <a:t>puntos_clima_color</a:t>
              </a:r>
              <a:r>
                <a:rPr lang="es-ES_tradnl" sz="1600" dirty="0">
                  <a:solidFill>
                    <a:schemeClr val="bg1"/>
                  </a:solidFill>
                  <a:latin typeface="Arial"/>
                  <a:cs typeface="Arial"/>
                </a:rPr>
                <a:t>” que se obtiene tras leer el archivo llamado “</a:t>
              </a:r>
              <a:r>
                <a:rPr lang="es-ES_tradnl" sz="1600" dirty="0" err="1">
                  <a:solidFill>
                    <a:schemeClr val="bg1"/>
                  </a:solidFill>
                  <a:latin typeface="Arial"/>
                  <a:cs typeface="Arial"/>
                </a:rPr>
                <a:t>puntos_clima_color.csv</a:t>
              </a:r>
              <a:r>
                <a:rPr lang="es-ES_tradnl" sz="1600" dirty="0">
                  <a:solidFill>
                    <a:schemeClr val="bg1"/>
                  </a:solidFill>
                  <a:latin typeface="Arial"/>
                  <a:cs typeface="Arial"/>
                </a:rPr>
                <a:t>”, según la sintaxis:</a:t>
              </a:r>
            </a:p>
            <a:p>
              <a:pPr marL="285750" indent="-285750">
                <a:buFont typeface="Arial"/>
                <a:buChar char="•"/>
              </a:pPr>
              <a:r>
                <a:rPr lang="es-ES_tradnl" sz="1600" dirty="0" err="1">
                  <a:solidFill>
                    <a:schemeClr val="bg1"/>
                  </a:solidFill>
                  <a:latin typeface="Arial"/>
                  <a:cs typeface="Arial"/>
                </a:rPr>
                <a:t>Puntos_clima</a:t>
              </a:r>
              <a:r>
                <a:rPr lang="es-ES_tradnl" sz="1600" dirty="0">
                  <a:solidFill>
                    <a:schemeClr val="bg1"/>
                  </a:solidFill>
                  <a:latin typeface="Arial"/>
                  <a:cs typeface="Arial"/>
                </a:rPr>
                <a:t>: nombre del nuevo objeto creado.</a:t>
              </a:r>
            </a:p>
            <a:p>
              <a:pPr marL="285750" indent="-285750">
                <a:buFont typeface="Arial"/>
                <a:buChar char="•"/>
              </a:pPr>
              <a:r>
                <a:rPr lang="es-ES_tradnl" sz="1600" dirty="0">
                  <a:solidFill>
                    <a:schemeClr val="bg1"/>
                  </a:solidFill>
                  <a:latin typeface="Arial"/>
                  <a:cs typeface="Arial"/>
                </a:rPr>
                <a:t>&lt;-: significa igual a</a:t>
              </a:r>
            </a:p>
            <a:p>
              <a:pPr marL="285750" indent="-285750">
                <a:buFont typeface="Arial"/>
                <a:buChar char="•"/>
              </a:pPr>
              <a:r>
                <a:rPr lang="es-ES_tradnl" sz="1600" dirty="0" err="1">
                  <a:solidFill>
                    <a:schemeClr val="bg1"/>
                  </a:solidFill>
                  <a:latin typeface="Arial"/>
                  <a:cs typeface="Arial"/>
                </a:rPr>
                <a:t>Read.table</a:t>
              </a:r>
              <a:r>
                <a:rPr lang="es-ES_tradnl" sz="1600" dirty="0">
                  <a:solidFill>
                    <a:schemeClr val="bg1"/>
                  </a:solidFill>
                  <a:latin typeface="Arial"/>
                  <a:cs typeface="Arial"/>
                </a:rPr>
                <a:t>: función de R que sirve para importar archivos de texto</a:t>
              </a:r>
            </a:p>
            <a:p>
              <a:pPr marL="285750" indent="-285750">
                <a:buFont typeface="Arial"/>
                <a:buChar char="•"/>
              </a:pPr>
              <a:r>
                <a:rPr lang="es-ES_tradnl" sz="1600" dirty="0">
                  <a:solidFill>
                    <a:schemeClr val="bg1"/>
                  </a:solidFill>
                  <a:latin typeface="Arial"/>
                  <a:cs typeface="Arial"/>
                </a:rPr>
                <a:t>(“</a:t>
              </a:r>
              <a:r>
                <a:rPr lang="es-ES_tradnl" sz="1600" dirty="0" err="1">
                  <a:solidFill>
                    <a:schemeClr val="bg1"/>
                  </a:solidFill>
                  <a:latin typeface="Arial"/>
                  <a:cs typeface="Arial"/>
                </a:rPr>
                <a:t>puntos_clima_color.csv</a:t>
              </a:r>
              <a:r>
                <a:rPr lang="es-ES_tradnl" sz="1600" dirty="0">
                  <a:solidFill>
                    <a:schemeClr val="bg1"/>
                  </a:solidFill>
                  <a:latin typeface="Arial"/>
                  <a:cs typeface="Arial"/>
                </a:rPr>
                <a:t>”: es el nombre del archivo de texto a importar</a:t>
              </a:r>
            </a:p>
            <a:p>
              <a:pPr marL="285750" indent="-285750">
                <a:buFont typeface="Arial"/>
                <a:buChar char="•"/>
              </a:pPr>
              <a:r>
                <a:rPr lang="es-ES_tradnl" sz="1600" dirty="0" err="1">
                  <a:solidFill>
                    <a:schemeClr val="bg1"/>
                  </a:solidFill>
                  <a:latin typeface="Arial"/>
                  <a:cs typeface="Arial"/>
                </a:rPr>
                <a:t>Header</a:t>
              </a:r>
              <a:r>
                <a:rPr lang="es-ES_tradnl" sz="1600" dirty="0">
                  <a:solidFill>
                    <a:schemeClr val="bg1"/>
                  </a:solidFill>
                  <a:latin typeface="Arial"/>
                  <a:cs typeface="Arial"/>
                </a:rPr>
                <a:t>=T: indica que el archivo a importar tiene una línea inicial con el nombre de los campos.</a:t>
              </a:r>
            </a:p>
            <a:p>
              <a:pPr marL="285750" indent="-285750">
                <a:buFont typeface="Arial"/>
                <a:buChar char="•"/>
              </a:pPr>
              <a:r>
                <a:rPr lang="es-ES_tradnl" sz="1600" dirty="0" err="1">
                  <a:solidFill>
                    <a:schemeClr val="bg1"/>
                  </a:solidFill>
                  <a:latin typeface="Arial"/>
                  <a:cs typeface="Arial"/>
                </a:rPr>
                <a:t>Sep</a:t>
              </a:r>
              <a:r>
                <a:rPr lang="es-ES_tradnl" sz="1600" dirty="0">
                  <a:solidFill>
                    <a:schemeClr val="bg1"/>
                  </a:solidFill>
                  <a:latin typeface="Arial"/>
                  <a:cs typeface="Arial"/>
                </a:rPr>
                <a:t>=`,’: indica que el separador de campos en el archivo de texto es la coma</a:t>
              </a:r>
              <a:endParaRPr lang="es-ES" sz="1600" dirty="0">
                <a:solidFill>
                  <a:schemeClr val="bg1"/>
                </a:solidFill>
                <a:latin typeface="Arial"/>
                <a:cs typeface="Arial"/>
              </a:endParaRPr>
            </a:p>
          </p:txBody>
        </p:sp>
        <p:cxnSp>
          <p:nvCxnSpPr>
            <p:cNvPr id="8" name="Conector recto de flecha 7"/>
            <p:cNvCxnSpPr>
              <a:cxnSpLocks/>
            </p:cNvCxnSpPr>
            <p:nvPr/>
          </p:nvCxnSpPr>
          <p:spPr>
            <a:xfrm flipV="1">
              <a:off x="1932196" y="3003315"/>
              <a:ext cx="0" cy="311218"/>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537345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3C8C84C-222F-414F-AA9F-F5083626337F}"/>
              </a:ext>
            </a:extLst>
          </p:cNvPr>
          <p:cNvPicPr>
            <a:picLocks noChangeAspect="1"/>
          </p:cNvPicPr>
          <p:nvPr/>
        </p:nvPicPr>
        <p:blipFill>
          <a:blip r:embed="rId2"/>
          <a:stretch>
            <a:fillRect/>
          </a:stretch>
        </p:blipFill>
        <p:spPr>
          <a:xfrm>
            <a:off x="333232" y="1957399"/>
            <a:ext cx="8264149" cy="1831688"/>
          </a:xfrm>
          <a:prstGeom prst="rect">
            <a:avLst/>
          </a:prstGeom>
        </p:spPr>
      </p:pic>
      <p:grpSp>
        <p:nvGrpSpPr>
          <p:cNvPr id="2" name="Agrupar 1"/>
          <p:cNvGrpSpPr/>
          <p:nvPr/>
        </p:nvGrpSpPr>
        <p:grpSpPr>
          <a:xfrm>
            <a:off x="385378" y="272974"/>
            <a:ext cx="671459" cy="671459"/>
            <a:chOff x="5581464" y="4190410"/>
            <a:chExt cx="250916" cy="250916"/>
          </a:xfrm>
        </p:grpSpPr>
        <p:sp>
          <p:nvSpPr>
            <p:cNvPr id="3" name="Elipse 2"/>
            <p:cNvSpPr/>
            <p:nvPr/>
          </p:nvSpPr>
          <p:spPr>
            <a:xfrm>
              <a:off x="5581464" y="4190410"/>
              <a:ext cx="250916" cy="250916"/>
            </a:xfrm>
            <a:prstGeom prst="ellipse">
              <a:avLst/>
            </a:prstGeom>
            <a:solidFill>
              <a:srgbClr val="9C3F9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sz="4400" dirty="0">
                <a:latin typeface="Arial"/>
                <a:cs typeface="Arial"/>
              </a:endParaRPr>
            </a:p>
          </p:txBody>
        </p:sp>
        <p:sp>
          <p:nvSpPr>
            <p:cNvPr id="4" name="CuadroTexto 3"/>
            <p:cNvSpPr txBox="1"/>
            <p:nvPr/>
          </p:nvSpPr>
          <p:spPr>
            <a:xfrm>
              <a:off x="5581510" y="4208146"/>
              <a:ext cx="250825" cy="207022"/>
            </a:xfrm>
            <a:prstGeom prst="rect">
              <a:avLst/>
            </a:prstGeom>
            <a:noFill/>
          </p:spPr>
          <p:txBody>
            <a:bodyPr wrap="square" lIns="0" tIns="0" rIns="0" bIns="0" rtlCol="0">
              <a:spAutoFit/>
            </a:bodyPr>
            <a:lstStyle/>
            <a:p>
              <a:pPr algn="ctr"/>
              <a:r>
                <a:rPr lang="es-ES" sz="3600" dirty="0">
                  <a:solidFill>
                    <a:schemeClr val="bg1"/>
                  </a:solidFill>
                  <a:latin typeface="Arial"/>
                  <a:cs typeface="Arial"/>
                </a:rPr>
                <a:t>6</a:t>
              </a:r>
            </a:p>
          </p:txBody>
        </p:sp>
      </p:grpSp>
      <p:sp>
        <p:nvSpPr>
          <p:cNvPr id="5" name="CuadroTexto 4"/>
          <p:cNvSpPr txBox="1"/>
          <p:nvPr/>
        </p:nvSpPr>
        <p:spPr>
          <a:xfrm>
            <a:off x="948166" y="424037"/>
            <a:ext cx="7898678" cy="369332"/>
          </a:xfrm>
          <a:prstGeom prst="rect">
            <a:avLst/>
          </a:prstGeom>
          <a:solidFill>
            <a:srgbClr val="9C3F97"/>
          </a:solidFill>
          <a:ln>
            <a:noFill/>
          </a:ln>
        </p:spPr>
        <p:txBody>
          <a:bodyPr wrap="square" rtlCol="0">
            <a:spAutoFit/>
          </a:bodyPr>
          <a:lstStyle/>
          <a:p>
            <a:r>
              <a:rPr lang="es-ES" b="1" dirty="0">
                <a:solidFill>
                  <a:srgbClr val="FFFFFF"/>
                </a:solidFill>
              </a:rPr>
              <a:t>Construir la gráfica</a:t>
            </a:r>
          </a:p>
        </p:txBody>
      </p:sp>
      <p:grpSp>
        <p:nvGrpSpPr>
          <p:cNvPr id="19" name="Agrupar 18"/>
          <p:cNvGrpSpPr/>
          <p:nvPr/>
        </p:nvGrpSpPr>
        <p:grpSpPr>
          <a:xfrm>
            <a:off x="406274" y="2505969"/>
            <a:ext cx="1407372" cy="1921341"/>
            <a:chOff x="948167" y="3821156"/>
            <a:chExt cx="1407372" cy="1921341"/>
          </a:xfrm>
        </p:grpSpPr>
        <p:sp>
          <p:nvSpPr>
            <p:cNvPr id="14" name="Rectángulo 13"/>
            <p:cNvSpPr/>
            <p:nvPr/>
          </p:nvSpPr>
          <p:spPr>
            <a:xfrm>
              <a:off x="969876" y="5465498"/>
              <a:ext cx="1385663" cy="276999"/>
            </a:xfrm>
            <a:prstGeom prst="rect">
              <a:avLst/>
            </a:prstGeom>
            <a:solidFill>
              <a:srgbClr val="9C3F97"/>
            </a:solidFill>
          </p:spPr>
          <p:txBody>
            <a:bodyPr wrap="square">
              <a:spAutoFit/>
            </a:bodyPr>
            <a:lstStyle/>
            <a:p>
              <a:r>
                <a:rPr lang="es-ES_tradnl" sz="1200" dirty="0">
                  <a:solidFill>
                    <a:schemeClr val="bg1"/>
                  </a:solidFill>
                  <a:latin typeface="Arial"/>
                  <a:cs typeface="Arial"/>
                </a:rPr>
                <a:t>Pinta una gráfica</a:t>
              </a:r>
              <a:endParaRPr lang="es-ES" sz="1200" dirty="0">
                <a:solidFill>
                  <a:schemeClr val="bg1"/>
                </a:solidFill>
                <a:latin typeface="Arial"/>
                <a:cs typeface="Arial"/>
              </a:endParaRPr>
            </a:p>
          </p:txBody>
        </p:sp>
        <p:sp>
          <p:nvSpPr>
            <p:cNvPr id="13" name="Rectángulo 12"/>
            <p:cNvSpPr/>
            <p:nvPr/>
          </p:nvSpPr>
          <p:spPr>
            <a:xfrm>
              <a:off x="948167" y="3821156"/>
              <a:ext cx="459846" cy="325667"/>
            </a:xfrm>
            <a:prstGeom prst="rect">
              <a:avLst/>
            </a:prstGeom>
            <a:noFill/>
            <a:ln w="19050" cmpd="sng">
              <a:solidFill>
                <a:srgbClr val="9C3F97"/>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grpSp>
        <p:nvGrpSpPr>
          <p:cNvPr id="20" name="Agrupar 19"/>
          <p:cNvGrpSpPr/>
          <p:nvPr/>
        </p:nvGrpSpPr>
        <p:grpSpPr>
          <a:xfrm>
            <a:off x="914886" y="2518812"/>
            <a:ext cx="6044477" cy="1905156"/>
            <a:chOff x="1391214" y="3837341"/>
            <a:chExt cx="6044477" cy="1905156"/>
          </a:xfrm>
        </p:grpSpPr>
        <p:sp>
          <p:nvSpPr>
            <p:cNvPr id="16" name="Rectángulo 15"/>
            <p:cNvSpPr/>
            <p:nvPr/>
          </p:nvSpPr>
          <p:spPr>
            <a:xfrm>
              <a:off x="1391214" y="3837341"/>
              <a:ext cx="2613514" cy="212299"/>
            </a:xfrm>
            <a:prstGeom prst="rect">
              <a:avLst/>
            </a:prstGeom>
            <a:noFill/>
            <a:ln w="19050" cmpd="sng">
              <a:solidFill>
                <a:srgbClr val="9C3F97"/>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17" name="Rectángulo 16"/>
            <p:cNvSpPr/>
            <p:nvPr/>
          </p:nvSpPr>
          <p:spPr>
            <a:xfrm>
              <a:off x="2399828" y="5465498"/>
              <a:ext cx="5035863" cy="276999"/>
            </a:xfrm>
            <a:prstGeom prst="rect">
              <a:avLst/>
            </a:prstGeom>
            <a:solidFill>
              <a:srgbClr val="9C3F97"/>
            </a:solidFill>
          </p:spPr>
          <p:txBody>
            <a:bodyPr wrap="square">
              <a:spAutoFit/>
            </a:bodyPr>
            <a:lstStyle/>
            <a:p>
              <a:r>
                <a:rPr lang="es-ES_tradnl" sz="1200" dirty="0">
                  <a:solidFill>
                    <a:schemeClr val="bg1"/>
                  </a:solidFill>
                  <a:latin typeface="Arial"/>
                  <a:cs typeface="Arial"/>
                </a:rPr>
                <a:t>poniendo el campo “</a:t>
              </a:r>
              <a:r>
                <a:rPr lang="es-ES_tradnl" sz="1200" dirty="0" err="1">
                  <a:solidFill>
                    <a:schemeClr val="bg1"/>
                  </a:solidFill>
                  <a:latin typeface="Arial"/>
                  <a:cs typeface="Arial"/>
                </a:rPr>
                <a:t>temp</a:t>
              </a:r>
              <a:r>
                <a:rPr lang="es-ES_tradnl" sz="1200" dirty="0">
                  <a:solidFill>
                    <a:schemeClr val="bg1"/>
                  </a:solidFill>
                  <a:latin typeface="Arial"/>
                  <a:cs typeface="Arial"/>
                </a:rPr>
                <a:t>” del objeto “</a:t>
              </a:r>
              <a:r>
                <a:rPr lang="es-ES_tradnl" sz="1200" dirty="0" err="1">
                  <a:solidFill>
                    <a:schemeClr val="bg1"/>
                  </a:solidFill>
                  <a:latin typeface="Arial"/>
                  <a:cs typeface="Arial"/>
                </a:rPr>
                <a:t>puntos_clima_color</a:t>
              </a:r>
              <a:r>
                <a:rPr lang="es-ES_tradnl" sz="1200" dirty="0">
                  <a:solidFill>
                    <a:schemeClr val="bg1"/>
                  </a:solidFill>
                  <a:latin typeface="Arial"/>
                  <a:cs typeface="Arial"/>
                </a:rPr>
                <a:t>” en el eje X</a:t>
              </a:r>
              <a:endParaRPr lang="es-ES" sz="1200" dirty="0">
                <a:solidFill>
                  <a:schemeClr val="bg1"/>
                </a:solidFill>
                <a:latin typeface="Arial"/>
                <a:cs typeface="Arial"/>
              </a:endParaRPr>
            </a:p>
          </p:txBody>
        </p:sp>
      </p:grpSp>
      <p:grpSp>
        <p:nvGrpSpPr>
          <p:cNvPr id="21" name="Agrupar 20"/>
          <p:cNvGrpSpPr/>
          <p:nvPr/>
        </p:nvGrpSpPr>
        <p:grpSpPr>
          <a:xfrm>
            <a:off x="92735" y="2524383"/>
            <a:ext cx="7871268" cy="2209823"/>
            <a:chOff x="621168" y="3845535"/>
            <a:chExt cx="7871268" cy="2209823"/>
          </a:xfrm>
        </p:grpSpPr>
        <p:sp>
          <p:nvSpPr>
            <p:cNvPr id="18" name="Rectángulo 17"/>
            <p:cNvSpPr/>
            <p:nvPr/>
          </p:nvSpPr>
          <p:spPr>
            <a:xfrm>
              <a:off x="7479864" y="5465498"/>
              <a:ext cx="1012572" cy="276999"/>
            </a:xfrm>
            <a:prstGeom prst="rect">
              <a:avLst/>
            </a:prstGeom>
            <a:solidFill>
              <a:srgbClr val="9C3F97"/>
            </a:solidFill>
          </p:spPr>
          <p:txBody>
            <a:bodyPr wrap="square">
              <a:spAutoFit/>
            </a:bodyPr>
            <a:lstStyle/>
            <a:p>
              <a:r>
                <a:rPr lang="es-ES_tradnl" sz="1200" dirty="0">
                  <a:solidFill>
                    <a:schemeClr val="bg1"/>
                  </a:solidFill>
                  <a:latin typeface="Arial"/>
                  <a:cs typeface="Arial"/>
                </a:rPr>
                <a:t>y el campo</a:t>
              </a:r>
              <a:endParaRPr lang="es-ES" sz="1200" dirty="0">
                <a:solidFill>
                  <a:schemeClr val="bg1"/>
                </a:solidFill>
                <a:latin typeface="Arial"/>
                <a:cs typeface="Arial"/>
              </a:endParaRPr>
            </a:p>
          </p:txBody>
        </p:sp>
        <p:sp>
          <p:nvSpPr>
            <p:cNvPr id="15" name="Rectángulo 14"/>
            <p:cNvSpPr/>
            <p:nvPr/>
          </p:nvSpPr>
          <p:spPr>
            <a:xfrm>
              <a:off x="621168" y="5778359"/>
              <a:ext cx="3543901" cy="276999"/>
            </a:xfrm>
            <a:prstGeom prst="rect">
              <a:avLst/>
            </a:prstGeom>
            <a:solidFill>
              <a:srgbClr val="9C3F97"/>
            </a:solidFill>
          </p:spPr>
          <p:txBody>
            <a:bodyPr wrap="square">
              <a:spAutoFit/>
            </a:bodyPr>
            <a:lstStyle/>
            <a:p>
              <a:r>
                <a:rPr lang="es-ES_tradnl" sz="1200" dirty="0">
                  <a:solidFill>
                    <a:schemeClr val="bg1"/>
                  </a:solidFill>
                  <a:latin typeface="Arial"/>
                  <a:cs typeface="Arial"/>
                </a:rPr>
                <a:t>“rain” del objeto “</a:t>
              </a:r>
              <a:r>
                <a:rPr lang="es-ES_tradnl" sz="1200" dirty="0" err="1">
                  <a:solidFill>
                    <a:schemeClr val="bg1"/>
                  </a:solidFill>
                  <a:latin typeface="Arial"/>
                  <a:cs typeface="Arial"/>
                </a:rPr>
                <a:t>puntos_clima_color</a:t>
              </a:r>
              <a:r>
                <a:rPr lang="es-ES_tradnl" sz="1200" dirty="0">
                  <a:solidFill>
                    <a:schemeClr val="bg1"/>
                  </a:solidFill>
                  <a:latin typeface="Arial"/>
                  <a:cs typeface="Arial"/>
                </a:rPr>
                <a:t>” en el eje Y.</a:t>
              </a:r>
              <a:endParaRPr lang="es-ES" sz="1200" dirty="0">
                <a:solidFill>
                  <a:schemeClr val="bg1"/>
                </a:solidFill>
                <a:latin typeface="Arial"/>
                <a:cs typeface="Arial"/>
              </a:endParaRPr>
            </a:p>
          </p:txBody>
        </p:sp>
        <p:sp>
          <p:nvSpPr>
            <p:cNvPr id="22" name="Rectángulo 21"/>
            <p:cNvSpPr/>
            <p:nvPr/>
          </p:nvSpPr>
          <p:spPr>
            <a:xfrm>
              <a:off x="4124094" y="3845535"/>
              <a:ext cx="2613514" cy="212299"/>
            </a:xfrm>
            <a:prstGeom prst="rect">
              <a:avLst/>
            </a:prstGeom>
            <a:noFill/>
            <a:ln w="19050" cmpd="sng">
              <a:solidFill>
                <a:srgbClr val="9C3F97"/>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grpSp>
        <p:nvGrpSpPr>
          <p:cNvPr id="29" name="Agrupar 28"/>
          <p:cNvGrpSpPr/>
          <p:nvPr/>
        </p:nvGrpSpPr>
        <p:grpSpPr>
          <a:xfrm>
            <a:off x="427983" y="2749261"/>
            <a:ext cx="7886857" cy="2321128"/>
            <a:chOff x="427983" y="3052927"/>
            <a:chExt cx="7886857" cy="2321128"/>
          </a:xfrm>
        </p:grpSpPr>
        <p:sp>
          <p:nvSpPr>
            <p:cNvPr id="24" name="Rectángulo 23"/>
            <p:cNvSpPr/>
            <p:nvPr/>
          </p:nvSpPr>
          <p:spPr>
            <a:xfrm>
              <a:off x="4090753" y="3052927"/>
              <a:ext cx="4224087" cy="183105"/>
            </a:xfrm>
            <a:prstGeom prst="rect">
              <a:avLst/>
            </a:prstGeom>
            <a:noFill/>
            <a:ln w="19050" cmpd="sng">
              <a:solidFill>
                <a:srgbClr val="9C3F97"/>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25" name="Rectángulo 24"/>
            <p:cNvSpPr/>
            <p:nvPr/>
          </p:nvSpPr>
          <p:spPr>
            <a:xfrm>
              <a:off x="427983" y="5097056"/>
              <a:ext cx="3361703" cy="276999"/>
            </a:xfrm>
            <a:prstGeom prst="rect">
              <a:avLst/>
            </a:prstGeom>
            <a:solidFill>
              <a:srgbClr val="9C3F97"/>
            </a:solidFill>
          </p:spPr>
          <p:txBody>
            <a:bodyPr wrap="square">
              <a:spAutoFit/>
            </a:bodyPr>
            <a:lstStyle/>
            <a:p>
              <a:r>
                <a:rPr lang="es-ES_tradnl" sz="1200" dirty="0">
                  <a:solidFill>
                    <a:schemeClr val="bg1"/>
                  </a:solidFill>
                  <a:latin typeface="Arial"/>
                  <a:cs typeface="Arial"/>
                </a:rPr>
                <a:t>Titula al gráfico “Temperatura vs </a:t>
              </a:r>
              <a:r>
                <a:rPr lang="es-ES_tradnl" sz="1200" dirty="0" err="1">
                  <a:solidFill>
                    <a:schemeClr val="bg1"/>
                  </a:solidFill>
                  <a:latin typeface="Arial"/>
                  <a:cs typeface="Arial"/>
                </a:rPr>
                <a:t>Precipitacion</a:t>
              </a:r>
              <a:r>
                <a:rPr lang="es-ES_tradnl" sz="1200" dirty="0">
                  <a:solidFill>
                    <a:schemeClr val="bg1"/>
                  </a:solidFill>
                  <a:latin typeface="Arial"/>
                  <a:cs typeface="Arial"/>
                </a:rPr>
                <a:t>” </a:t>
              </a:r>
              <a:endParaRPr lang="es-ES" sz="1200" dirty="0">
                <a:solidFill>
                  <a:schemeClr val="bg1"/>
                </a:solidFill>
                <a:latin typeface="Arial"/>
                <a:cs typeface="Arial"/>
              </a:endParaRPr>
            </a:p>
          </p:txBody>
        </p:sp>
      </p:grpSp>
      <p:grpSp>
        <p:nvGrpSpPr>
          <p:cNvPr id="35" name="Agrupar 34"/>
          <p:cNvGrpSpPr/>
          <p:nvPr/>
        </p:nvGrpSpPr>
        <p:grpSpPr>
          <a:xfrm>
            <a:off x="939162" y="2963838"/>
            <a:ext cx="7295155" cy="2109183"/>
            <a:chOff x="939162" y="3267504"/>
            <a:chExt cx="7295155" cy="2109183"/>
          </a:xfrm>
        </p:grpSpPr>
        <p:sp>
          <p:nvSpPr>
            <p:cNvPr id="26" name="Rectángulo 25"/>
            <p:cNvSpPr/>
            <p:nvPr/>
          </p:nvSpPr>
          <p:spPr>
            <a:xfrm>
              <a:off x="3837063" y="5099688"/>
              <a:ext cx="4397254" cy="276999"/>
            </a:xfrm>
            <a:prstGeom prst="rect">
              <a:avLst/>
            </a:prstGeom>
            <a:solidFill>
              <a:srgbClr val="9C3F97"/>
            </a:solidFill>
          </p:spPr>
          <p:txBody>
            <a:bodyPr wrap="square">
              <a:spAutoFit/>
            </a:bodyPr>
            <a:lstStyle/>
            <a:p>
              <a:r>
                <a:rPr lang="es-ES_tradnl" sz="1200" dirty="0">
                  <a:solidFill>
                    <a:schemeClr val="bg1"/>
                  </a:solidFill>
                  <a:latin typeface="Arial"/>
                  <a:cs typeface="Arial"/>
                </a:rPr>
                <a:t>, le pones “Temperatura media anual” como etiqueta del eje X</a:t>
              </a:r>
              <a:endParaRPr lang="es-ES" sz="1200" dirty="0">
                <a:solidFill>
                  <a:schemeClr val="bg1"/>
                </a:solidFill>
                <a:latin typeface="Arial"/>
                <a:cs typeface="Arial"/>
              </a:endParaRPr>
            </a:p>
          </p:txBody>
        </p:sp>
        <p:sp>
          <p:nvSpPr>
            <p:cNvPr id="27" name="Rectángulo 26"/>
            <p:cNvSpPr/>
            <p:nvPr/>
          </p:nvSpPr>
          <p:spPr>
            <a:xfrm>
              <a:off x="939162" y="3267504"/>
              <a:ext cx="3299624" cy="212299"/>
            </a:xfrm>
            <a:prstGeom prst="rect">
              <a:avLst/>
            </a:prstGeom>
            <a:noFill/>
            <a:ln w="19050" cmpd="sng">
              <a:solidFill>
                <a:srgbClr val="9C3F97"/>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grpSp>
        <p:nvGrpSpPr>
          <p:cNvPr id="34" name="Agrupar 33"/>
          <p:cNvGrpSpPr/>
          <p:nvPr/>
        </p:nvGrpSpPr>
        <p:grpSpPr>
          <a:xfrm>
            <a:off x="427983" y="2963838"/>
            <a:ext cx="6933712" cy="2431169"/>
            <a:chOff x="427983" y="3267504"/>
            <a:chExt cx="6933712" cy="2431169"/>
          </a:xfrm>
        </p:grpSpPr>
        <p:sp>
          <p:nvSpPr>
            <p:cNvPr id="30" name="Rectángulo 29"/>
            <p:cNvSpPr/>
            <p:nvPr/>
          </p:nvSpPr>
          <p:spPr>
            <a:xfrm>
              <a:off x="427983" y="5421674"/>
              <a:ext cx="3457628" cy="276999"/>
            </a:xfrm>
            <a:prstGeom prst="rect">
              <a:avLst/>
            </a:prstGeom>
            <a:solidFill>
              <a:srgbClr val="9C3F97"/>
            </a:solidFill>
          </p:spPr>
          <p:txBody>
            <a:bodyPr wrap="square">
              <a:spAutoFit/>
            </a:bodyPr>
            <a:lstStyle/>
            <a:p>
              <a:r>
                <a:rPr lang="es-ES_tradnl" sz="1200" dirty="0">
                  <a:solidFill>
                    <a:schemeClr val="bg1"/>
                  </a:solidFill>
                  <a:latin typeface="Arial"/>
                  <a:cs typeface="Arial"/>
                </a:rPr>
                <a:t>y “</a:t>
              </a:r>
              <a:r>
                <a:rPr lang="es-ES_tradnl" sz="1200" dirty="0" err="1">
                  <a:solidFill>
                    <a:schemeClr val="bg1"/>
                  </a:solidFill>
                  <a:latin typeface="Arial"/>
                  <a:cs typeface="Arial"/>
                </a:rPr>
                <a:t>Precipitacion</a:t>
              </a:r>
              <a:r>
                <a:rPr lang="es-ES_tradnl" sz="1200" dirty="0">
                  <a:solidFill>
                    <a:schemeClr val="bg1"/>
                  </a:solidFill>
                  <a:latin typeface="Arial"/>
                  <a:cs typeface="Arial"/>
                </a:rPr>
                <a:t> anual” como etiqueta del eje Y</a:t>
              </a:r>
              <a:endParaRPr lang="es-ES" sz="1200" dirty="0">
                <a:solidFill>
                  <a:schemeClr val="bg1"/>
                </a:solidFill>
                <a:latin typeface="Arial"/>
                <a:cs typeface="Arial"/>
              </a:endParaRPr>
            </a:p>
          </p:txBody>
        </p:sp>
        <p:sp>
          <p:nvSpPr>
            <p:cNvPr id="31" name="Rectángulo 30"/>
            <p:cNvSpPr/>
            <p:nvPr/>
          </p:nvSpPr>
          <p:spPr>
            <a:xfrm>
              <a:off x="4292320" y="3267504"/>
              <a:ext cx="3069375" cy="212299"/>
            </a:xfrm>
            <a:prstGeom prst="rect">
              <a:avLst/>
            </a:prstGeom>
            <a:noFill/>
            <a:ln w="19050" cmpd="sng">
              <a:solidFill>
                <a:srgbClr val="9C3F97"/>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grpSp>
        <p:nvGrpSpPr>
          <p:cNvPr id="36" name="Agrupar 35"/>
          <p:cNvGrpSpPr/>
          <p:nvPr/>
        </p:nvGrpSpPr>
        <p:grpSpPr>
          <a:xfrm>
            <a:off x="427983" y="3360944"/>
            <a:ext cx="7054000" cy="2367035"/>
            <a:chOff x="978717" y="4331255"/>
            <a:chExt cx="7054000" cy="2367035"/>
          </a:xfrm>
        </p:grpSpPr>
        <p:sp>
          <p:nvSpPr>
            <p:cNvPr id="32" name="Rectángulo 31"/>
            <p:cNvSpPr/>
            <p:nvPr/>
          </p:nvSpPr>
          <p:spPr>
            <a:xfrm>
              <a:off x="978717" y="6421291"/>
              <a:ext cx="7054000" cy="276999"/>
            </a:xfrm>
            <a:prstGeom prst="rect">
              <a:avLst/>
            </a:prstGeom>
            <a:solidFill>
              <a:srgbClr val="9C3F97"/>
            </a:solidFill>
          </p:spPr>
          <p:txBody>
            <a:bodyPr wrap="square">
              <a:spAutoFit/>
            </a:bodyPr>
            <a:lstStyle/>
            <a:p>
              <a:r>
                <a:rPr lang="es-ES_tradnl" sz="1200" dirty="0">
                  <a:solidFill>
                    <a:schemeClr val="bg1"/>
                  </a:solidFill>
                  <a:latin typeface="Arial"/>
                  <a:cs typeface="Arial"/>
                </a:rPr>
                <a:t>Por último, a cada punto de la gráfica le pones encima el código del bioma sobre el que se encuentra</a:t>
              </a:r>
              <a:endParaRPr lang="es-ES" sz="1200" dirty="0">
                <a:solidFill>
                  <a:schemeClr val="bg1"/>
                </a:solidFill>
                <a:latin typeface="Arial"/>
                <a:cs typeface="Arial"/>
              </a:endParaRPr>
            </a:p>
          </p:txBody>
        </p:sp>
        <p:sp>
          <p:nvSpPr>
            <p:cNvPr id="33" name="Rectángulo 32"/>
            <p:cNvSpPr/>
            <p:nvPr/>
          </p:nvSpPr>
          <p:spPr>
            <a:xfrm>
              <a:off x="2032019" y="4331255"/>
              <a:ext cx="3795887" cy="249668"/>
            </a:xfrm>
            <a:prstGeom prst="rect">
              <a:avLst/>
            </a:prstGeom>
            <a:noFill/>
            <a:ln w="19050" cmpd="sng">
              <a:solidFill>
                <a:srgbClr val="9C3F97"/>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grpSp>
        <p:nvGrpSpPr>
          <p:cNvPr id="39" name="Agrupar 20">
            <a:extLst>
              <a:ext uri="{FF2B5EF4-FFF2-40B4-BE49-F238E27FC236}">
                <a16:creationId xmlns:a16="http://schemas.microsoft.com/office/drawing/2014/main" id="{DBDE3A28-0687-7946-910C-09BDB29B45A8}"/>
              </a:ext>
            </a:extLst>
          </p:cNvPr>
          <p:cNvGrpSpPr/>
          <p:nvPr/>
        </p:nvGrpSpPr>
        <p:grpSpPr>
          <a:xfrm>
            <a:off x="939162" y="2759387"/>
            <a:ext cx="8026608" cy="1974819"/>
            <a:chOff x="-2108674" y="4080539"/>
            <a:chExt cx="8026608" cy="1974819"/>
          </a:xfrm>
        </p:grpSpPr>
        <p:sp>
          <p:nvSpPr>
            <p:cNvPr id="41" name="Rectángulo 14">
              <a:extLst>
                <a:ext uri="{FF2B5EF4-FFF2-40B4-BE49-F238E27FC236}">
                  <a16:creationId xmlns:a16="http://schemas.microsoft.com/office/drawing/2014/main" id="{8F114F4D-E0BE-7D45-B889-E4AAF8EBAFFB}"/>
                </a:ext>
              </a:extLst>
            </p:cNvPr>
            <p:cNvSpPr/>
            <p:nvPr/>
          </p:nvSpPr>
          <p:spPr>
            <a:xfrm>
              <a:off x="419687" y="5778359"/>
              <a:ext cx="5498247" cy="276999"/>
            </a:xfrm>
            <a:prstGeom prst="rect">
              <a:avLst/>
            </a:prstGeom>
            <a:solidFill>
              <a:srgbClr val="9C3F97"/>
            </a:solidFill>
          </p:spPr>
          <p:txBody>
            <a:bodyPr wrap="square">
              <a:spAutoFit/>
            </a:bodyPr>
            <a:lstStyle/>
            <a:p>
              <a:r>
                <a:rPr lang="es-ES_tradnl" sz="1200" dirty="0">
                  <a:solidFill>
                    <a:schemeClr val="bg1"/>
                  </a:solidFill>
                  <a:latin typeface="Arial"/>
                  <a:cs typeface="Arial"/>
                </a:rPr>
                <a:t>Usa el campo ”color” del objeto “</a:t>
              </a:r>
              <a:r>
                <a:rPr lang="es-ES_tradnl" sz="1200" dirty="0" err="1">
                  <a:solidFill>
                    <a:schemeClr val="bg1"/>
                  </a:solidFill>
                  <a:latin typeface="Arial"/>
                  <a:cs typeface="Arial"/>
                </a:rPr>
                <a:t>puntos_clima_color</a:t>
              </a:r>
              <a:r>
                <a:rPr lang="es-ES_tradnl" sz="1200" dirty="0">
                  <a:solidFill>
                    <a:schemeClr val="bg1"/>
                  </a:solidFill>
                  <a:latin typeface="Arial"/>
                  <a:cs typeface="Arial"/>
                </a:rPr>
                <a:t>” para colorear cada punto</a:t>
              </a:r>
              <a:endParaRPr lang="es-ES" sz="1200" dirty="0">
                <a:solidFill>
                  <a:schemeClr val="bg1"/>
                </a:solidFill>
                <a:latin typeface="Arial"/>
                <a:cs typeface="Arial"/>
              </a:endParaRPr>
            </a:p>
          </p:txBody>
        </p:sp>
        <p:sp>
          <p:nvSpPr>
            <p:cNvPr id="42" name="Rectángulo 21">
              <a:extLst>
                <a:ext uri="{FF2B5EF4-FFF2-40B4-BE49-F238E27FC236}">
                  <a16:creationId xmlns:a16="http://schemas.microsoft.com/office/drawing/2014/main" id="{08CEE89B-6F5D-1444-8FE1-20EAECE48406}"/>
                </a:ext>
              </a:extLst>
            </p:cNvPr>
            <p:cNvSpPr/>
            <p:nvPr/>
          </p:nvSpPr>
          <p:spPr>
            <a:xfrm>
              <a:off x="-2108674" y="4080539"/>
              <a:ext cx="3078550" cy="183105"/>
            </a:xfrm>
            <a:prstGeom prst="rect">
              <a:avLst/>
            </a:prstGeom>
            <a:noFill/>
            <a:ln w="19050" cmpd="sng">
              <a:solidFill>
                <a:srgbClr val="9C3F97"/>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spTree>
    <p:extLst>
      <p:ext uri="{BB962C8B-B14F-4D97-AF65-F5344CB8AC3E}">
        <p14:creationId xmlns:p14="http://schemas.microsoft.com/office/powerpoint/2010/main" val="3601413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Agrupar 1"/>
          <p:cNvGrpSpPr/>
          <p:nvPr/>
        </p:nvGrpSpPr>
        <p:grpSpPr>
          <a:xfrm>
            <a:off x="385378" y="272974"/>
            <a:ext cx="671459" cy="671459"/>
            <a:chOff x="5581464" y="4190410"/>
            <a:chExt cx="250916" cy="250916"/>
          </a:xfrm>
        </p:grpSpPr>
        <p:sp>
          <p:nvSpPr>
            <p:cNvPr id="3" name="Elipse 2"/>
            <p:cNvSpPr/>
            <p:nvPr/>
          </p:nvSpPr>
          <p:spPr>
            <a:xfrm>
              <a:off x="5581464" y="4190410"/>
              <a:ext cx="250916" cy="250916"/>
            </a:xfrm>
            <a:prstGeom prst="ellipse">
              <a:avLst/>
            </a:prstGeom>
            <a:solidFill>
              <a:srgbClr val="9C3F9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sz="4400" dirty="0">
                <a:latin typeface="Arial"/>
                <a:cs typeface="Arial"/>
              </a:endParaRPr>
            </a:p>
          </p:txBody>
        </p:sp>
        <p:sp>
          <p:nvSpPr>
            <p:cNvPr id="4" name="CuadroTexto 3"/>
            <p:cNvSpPr txBox="1"/>
            <p:nvPr/>
          </p:nvSpPr>
          <p:spPr>
            <a:xfrm>
              <a:off x="5581510" y="4208146"/>
              <a:ext cx="250825" cy="207022"/>
            </a:xfrm>
            <a:prstGeom prst="rect">
              <a:avLst/>
            </a:prstGeom>
            <a:noFill/>
          </p:spPr>
          <p:txBody>
            <a:bodyPr wrap="square" lIns="0" tIns="0" rIns="0" bIns="0" rtlCol="0">
              <a:spAutoFit/>
            </a:bodyPr>
            <a:lstStyle/>
            <a:p>
              <a:pPr algn="ctr"/>
              <a:r>
                <a:rPr lang="es-ES" sz="3600" dirty="0">
                  <a:solidFill>
                    <a:schemeClr val="bg1"/>
                  </a:solidFill>
                  <a:latin typeface="Arial"/>
                  <a:cs typeface="Arial"/>
                </a:rPr>
                <a:t>6</a:t>
              </a:r>
            </a:p>
          </p:txBody>
        </p:sp>
      </p:grpSp>
      <p:sp>
        <p:nvSpPr>
          <p:cNvPr id="5" name="CuadroTexto 4"/>
          <p:cNvSpPr txBox="1"/>
          <p:nvPr/>
        </p:nvSpPr>
        <p:spPr>
          <a:xfrm>
            <a:off x="948166" y="424037"/>
            <a:ext cx="7898678" cy="369332"/>
          </a:xfrm>
          <a:prstGeom prst="rect">
            <a:avLst/>
          </a:prstGeom>
          <a:solidFill>
            <a:srgbClr val="9C3F97"/>
          </a:solidFill>
          <a:ln>
            <a:noFill/>
          </a:ln>
        </p:spPr>
        <p:txBody>
          <a:bodyPr wrap="square" rtlCol="0">
            <a:spAutoFit/>
          </a:bodyPr>
          <a:lstStyle/>
          <a:p>
            <a:r>
              <a:rPr lang="es-ES" b="1" dirty="0">
                <a:solidFill>
                  <a:srgbClr val="FFFFFF"/>
                </a:solidFill>
              </a:rPr>
              <a:t>Construir la gráfica</a:t>
            </a:r>
          </a:p>
        </p:txBody>
      </p:sp>
      <p:pic>
        <p:nvPicPr>
          <p:cNvPr id="23" name="Imagen 22" descr="Screen Shot 2019-10-01 at 10.01.17.png"/>
          <p:cNvPicPr>
            <a:picLocks noChangeAspect="1"/>
          </p:cNvPicPr>
          <p:nvPr/>
        </p:nvPicPr>
        <p:blipFill rotWithShape="1">
          <a:blip r:embed="rId2">
            <a:extLst>
              <a:ext uri="{28A0092B-C50C-407E-A947-70E740481C1C}">
                <a14:useLocalDpi xmlns:a14="http://schemas.microsoft.com/office/drawing/2010/main" val="0"/>
              </a:ext>
            </a:extLst>
          </a:blip>
          <a:srcRect b="12343"/>
          <a:stretch/>
        </p:blipFill>
        <p:spPr>
          <a:xfrm>
            <a:off x="229998" y="1128968"/>
            <a:ext cx="8914001" cy="4629921"/>
          </a:xfrm>
          <a:prstGeom prst="rect">
            <a:avLst/>
          </a:prstGeom>
        </p:spPr>
      </p:pic>
      <p:grpSp>
        <p:nvGrpSpPr>
          <p:cNvPr id="8" name="Agrupar 7"/>
          <p:cNvGrpSpPr/>
          <p:nvPr/>
        </p:nvGrpSpPr>
        <p:grpSpPr>
          <a:xfrm>
            <a:off x="1755217" y="1758601"/>
            <a:ext cx="4356161" cy="1627394"/>
            <a:chOff x="1755217" y="1758601"/>
            <a:chExt cx="4356161" cy="1627394"/>
          </a:xfrm>
        </p:grpSpPr>
        <p:sp>
          <p:nvSpPr>
            <p:cNvPr id="9" name="Rectángulo 8"/>
            <p:cNvSpPr/>
            <p:nvPr/>
          </p:nvSpPr>
          <p:spPr>
            <a:xfrm>
              <a:off x="1755217" y="2062556"/>
              <a:ext cx="3856830" cy="1323439"/>
            </a:xfrm>
            <a:prstGeom prst="rect">
              <a:avLst/>
            </a:prstGeom>
            <a:solidFill>
              <a:srgbClr val="9C3F97"/>
            </a:solidFill>
          </p:spPr>
          <p:txBody>
            <a:bodyPr wrap="square">
              <a:spAutoFit/>
            </a:bodyPr>
            <a:lstStyle/>
            <a:p>
              <a:r>
                <a:rPr lang="es-ES_tradnl" sz="1600" dirty="0">
                  <a:solidFill>
                    <a:schemeClr val="bg1"/>
                  </a:solidFill>
                  <a:latin typeface="Arial"/>
                  <a:cs typeface="Arial"/>
                </a:rPr>
                <a:t>Ahora que entendemos el código, estamos en disposición de ejecutarlo. Lo haremos línea a línea. Nos ponemos en la primera línea que no es verde (nº 2) y le damos al botón que indica “</a:t>
              </a:r>
              <a:r>
                <a:rPr lang="es-ES_tradnl" sz="1600" dirty="0" err="1">
                  <a:solidFill>
                    <a:schemeClr val="bg1"/>
                  </a:solidFill>
                  <a:latin typeface="Arial"/>
                  <a:cs typeface="Arial"/>
                </a:rPr>
                <a:t>run</a:t>
              </a:r>
              <a:r>
                <a:rPr lang="es-ES_tradnl" sz="1600" dirty="0">
                  <a:solidFill>
                    <a:schemeClr val="bg1"/>
                  </a:solidFill>
                  <a:latin typeface="Arial"/>
                  <a:cs typeface="Arial"/>
                </a:rPr>
                <a:t>” </a:t>
              </a:r>
              <a:endParaRPr lang="es-ES" sz="1600" dirty="0">
                <a:solidFill>
                  <a:schemeClr val="bg1"/>
                </a:solidFill>
                <a:latin typeface="Arial"/>
                <a:cs typeface="Arial"/>
              </a:endParaRPr>
            </a:p>
          </p:txBody>
        </p:sp>
        <p:cxnSp>
          <p:nvCxnSpPr>
            <p:cNvPr id="7" name="Conector recto de flecha 6"/>
            <p:cNvCxnSpPr/>
            <p:nvPr/>
          </p:nvCxnSpPr>
          <p:spPr>
            <a:xfrm flipV="1">
              <a:off x="5612047" y="1758601"/>
              <a:ext cx="499331" cy="303955"/>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48080968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descr="Screen Shot 2019-10-01 at 13.52.1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4406" y="1333240"/>
            <a:ext cx="8362438" cy="4530843"/>
          </a:xfrm>
          <a:prstGeom prst="rect">
            <a:avLst/>
          </a:prstGeom>
        </p:spPr>
      </p:pic>
      <p:grpSp>
        <p:nvGrpSpPr>
          <p:cNvPr id="2" name="Agrupar 1"/>
          <p:cNvGrpSpPr/>
          <p:nvPr/>
        </p:nvGrpSpPr>
        <p:grpSpPr>
          <a:xfrm>
            <a:off x="385378" y="272974"/>
            <a:ext cx="671459" cy="671459"/>
            <a:chOff x="5581464" y="4190410"/>
            <a:chExt cx="250916" cy="250916"/>
          </a:xfrm>
        </p:grpSpPr>
        <p:sp>
          <p:nvSpPr>
            <p:cNvPr id="3" name="Elipse 2"/>
            <p:cNvSpPr/>
            <p:nvPr/>
          </p:nvSpPr>
          <p:spPr>
            <a:xfrm>
              <a:off x="5581464" y="4190410"/>
              <a:ext cx="250916" cy="250916"/>
            </a:xfrm>
            <a:prstGeom prst="ellipse">
              <a:avLst/>
            </a:prstGeom>
            <a:solidFill>
              <a:srgbClr val="9C3F9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sz="4400" dirty="0">
                <a:latin typeface="Arial"/>
                <a:cs typeface="Arial"/>
              </a:endParaRPr>
            </a:p>
          </p:txBody>
        </p:sp>
        <p:sp>
          <p:nvSpPr>
            <p:cNvPr id="4" name="CuadroTexto 3"/>
            <p:cNvSpPr txBox="1"/>
            <p:nvPr/>
          </p:nvSpPr>
          <p:spPr>
            <a:xfrm>
              <a:off x="5581510" y="4208146"/>
              <a:ext cx="250825" cy="207022"/>
            </a:xfrm>
            <a:prstGeom prst="rect">
              <a:avLst/>
            </a:prstGeom>
            <a:noFill/>
          </p:spPr>
          <p:txBody>
            <a:bodyPr wrap="square" lIns="0" tIns="0" rIns="0" bIns="0" rtlCol="0">
              <a:spAutoFit/>
            </a:bodyPr>
            <a:lstStyle/>
            <a:p>
              <a:pPr algn="ctr"/>
              <a:r>
                <a:rPr lang="es-ES" sz="3600" dirty="0">
                  <a:solidFill>
                    <a:schemeClr val="bg1"/>
                  </a:solidFill>
                  <a:latin typeface="Arial"/>
                  <a:cs typeface="Arial"/>
                </a:rPr>
                <a:t>6</a:t>
              </a:r>
            </a:p>
          </p:txBody>
        </p:sp>
      </p:grpSp>
      <p:sp>
        <p:nvSpPr>
          <p:cNvPr id="5" name="CuadroTexto 4"/>
          <p:cNvSpPr txBox="1"/>
          <p:nvPr/>
        </p:nvSpPr>
        <p:spPr>
          <a:xfrm>
            <a:off x="948166" y="424037"/>
            <a:ext cx="7898678" cy="369332"/>
          </a:xfrm>
          <a:prstGeom prst="rect">
            <a:avLst/>
          </a:prstGeom>
          <a:solidFill>
            <a:srgbClr val="9C3F97"/>
          </a:solidFill>
          <a:ln>
            <a:noFill/>
          </a:ln>
        </p:spPr>
        <p:txBody>
          <a:bodyPr wrap="square" rtlCol="0">
            <a:spAutoFit/>
          </a:bodyPr>
          <a:lstStyle/>
          <a:p>
            <a:r>
              <a:rPr lang="es-ES" b="1" dirty="0">
                <a:solidFill>
                  <a:srgbClr val="FFFFFF"/>
                </a:solidFill>
              </a:rPr>
              <a:t>Construir la gráfica</a:t>
            </a:r>
          </a:p>
        </p:txBody>
      </p:sp>
      <p:grpSp>
        <p:nvGrpSpPr>
          <p:cNvPr id="8" name="Agrupar 7"/>
          <p:cNvGrpSpPr/>
          <p:nvPr/>
        </p:nvGrpSpPr>
        <p:grpSpPr>
          <a:xfrm>
            <a:off x="4660584" y="2214534"/>
            <a:ext cx="3856830" cy="1431509"/>
            <a:chOff x="4660584" y="2214534"/>
            <a:chExt cx="3856830" cy="1431509"/>
          </a:xfrm>
        </p:grpSpPr>
        <p:sp>
          <p:nvSpPr>
            <p:cNvPr id="9" name="Rectángulo 8"/>
            <p:cNvSpPr/>
            <p:nvPr/>
          </p:nvSpPr>
          <p:spPr>
            <a:xfrm>
              <a:off x="4660584" y="3061267"/>
              <a:ext cx="3856830" cy="584776"/>
            </a:xfrm>
            <a:prstGeom prst="rect">
              <a:avLst/>
            </a:prstGeom>
            <a:solidFill>
              <a:srgbClr val="9C3F97"/>
            </a:solidFill>
          </p:spPr>
          <p:txBody>
            <a:bodyPr wrap="square">
              <a:spAutoFit/>
            </a:bodyPr>
            <a:lstStyle/>
            <a:p>
              <a:r>
                <a:rPr lang="es-ES_tradnl" sz="1600" dirty="0">
                  <a:solidFill>
                    <a:schemeClr val="bg1"/>
                  </a:solidFill>
                  <a:latin typeface="Arial"/>
                  <a:cs typeface="Arial"/>
                </a:rPr>
                <a:t>1 Se crea un nuevo objeto con la ruta del directorio de trabajo</a:t>
              </a:r>
              <a:endParaRPr lang="es-ES" sz="1600" dirty="0">
                <a:solidFill>
                  <a:schemeClr val="bg1"/>
                </a:solidFill>
                <a:latin typeface="Arial"/>
                <a:cs typeface="Arial"/>
              </a:endParaRPr>
            </a:p>
          </p:txBody>
        </p:sp>
        <p:cxnSp>
          <p:nvCxnSpPr>
            <p:cNvPr id="7" name="Conector recto de flecha 6"/>
            <p:cNvCxnSpPr/>
            <p:nvPr/>
          </p:nvCxnSpPr>
          <p:spPr>
            <a:xfrm flipV="1">
              <a:off x="5166991" y="2214534"/>
              <a:ext cx="119405" cy="846733"/>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17" name="Agrupar 16"/>
          <p:cNvGrpSpPr/>
          <p:nvPr/>
        </p:nvGrpSpPr>
        <p:grpSpPr>
          <a:xfrm>
            <a:off x="680569" y="2105979"/>
            <a:ext cx="3856830" cy="2713599"/>
            <a:chOff x="680569" y="2105979"/>
            <a:chExt cx="3856830" cy="2713599"/>
          </a:xfrm>
        </p:grpSpPr>
        <p:sp>
          <p:nvSpPr>
            <p:cNvPr id="14" name="Rectángulo 13"/>
            <p:cNvSpPr/>
            <p:nvPr/>
          </p:nvSpPr>
          <p:spPr>
            <a:xfrm>
              <a:off x="680569" y="4234802"/>
              <a:ext cx="3856830" cy="584776"/>
            </a:xfrm>
            <a:prstGeom prst="rect">
              <a:avLst/>
            </a:prstGeom>
            <a:solidFill>
              <a:srgbClr val="9C3F97"/>
            </a:solidFill>
          </p:spPr>
          <p:txBody>
            <a:bodyPr wrap="square">
              <a:spAutoFit/>
            </a:bodyPr>
            <a:lstStyle/>
            <a:p>
              <a:r>
                <a:rPr lang="es-ES_tradnl" sz="1600" dirty="0">
                  <a:solidFill>
                    <a:schemeClr val="bg1"/>
                  </a:solidFill>
                  <a:latin typeface="Arial"/>
                  <a:cs typeface="Arial"/>
                </a:rPr>
                <a:t>2 Pasamos a la siguiente línea y volvemos a darle a Run.</a:t>
              </a:r>
              <a:endParaRPr lang="es-ES" sz="1600" dirty="0">
                <a:solidFill>
                  <a:schemeClr val="bg1"/>
                </a:solidFill>
                <a:latin typeface="Arial"/>
                <a:cs typeface="Arial"/>
              </a:endParaRPr>
            </a:p>
          </p:txBody>
        </p:sp>
        <p:cxnSp>
          <p:nvCxnSpPr>
            <p:cNvPr id="15" name="Conector recto de flecha 14"/>
            <p:cNvCxnSpPr/>
            <p:nvPr/>
          </p:nvCxnSpPr>
          <p:spPr>
            <a:xfrm flipV="1">
              <a:off x="948166" y="2105979"/>
              <a:ext cx="108550" cy="2128824"/>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4134418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 name="Imagen 81" descr="Screen Shot 2019-09-28 at 16.23.2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4263" y="1475308"/>
            <a:ext cx="4357876" cy="2454605"/>
          </a:xfrm>
          <a:prstGeom prst="rect">
            <a:avLst/>
          </a:prstGeom>
          <a:ln>
            <a:solidFill>
              <a:srgbClr val="7F7F7F"/>
            </a:solidFill>
          </a:ln>
        </p:spPr>
      </p:pic>
      <p:grpSp>
        <p:nvGrpSpPr>
          <p:cNvPr id="6" name="Agrupar 5"/>
          <p:cNvGrpSpPr/>
          <p:nvPr/>
        </p:nvGrpSpPr>
        <p:grpSpPr>
          <a:xfrm>
            <a:off x="4864022" y="1475308"/>
            <a:ext cx="3902429" cy="3029794"/>
            <a:chOff x="4864022" y="1475308"/>
            <a:chExt cx="3902429" cy="3029794"/>
          </a:xfrm>
        </p:grpSpPr>
        <p:pic>
          <p:nvPicPr>
            <p:cNvPr id="4" name="Imagen 3" descr="Macintosh HD:Users:fjbonet:Desktop:Screen Shot 2019-09-11 at 19.20.16.png"/>
            <p:cNvPicPr/>
            <p:nvPr/>
          </p:nvPicPr>
          <p:blipFill>
            <a:blip r:embed="rId3">
              <a:extLst>
                <a:ext uri="{28A0092B-C50C-407E-A947-70E740481C1C}">
                  <a14:useLocalDpi xmlns:a14="http://schemas.microsoft.com/office/drawing/2010/main" val="0"/>
                </a:ext>
              </a:extLst>
            </a:blip>
            <a:srcRect/>
            <a:stretch>
              <a:fillRect/>
            </a:stretch>
          </p:blipFill>
          <p:spPr bwMode="auto">
            <a:xfrm>
              <a:off x="5405406" y="1475308"/>
              <a:ext cx="3361045" cy="3029794"/>
            </a:xfrm>
            <a:prstGeom prst="rect">
              <a:avLst/>
            </a:prstGeom>
            <a:ln>
              <a:solidFill>
                <a:srgbClr val="7F7F7F"/>
              </a:solidFill>
            </a:ln>
          </p:spPr>
        </p:pic>
        <p:cxnSp>
          <p:nvCxnSpPr>
            <p:cNvPr id="3" name="Conector recto de flecha 2"/>
            <p:cNvCxnSpPr/>
            <p:nvPr/>
          </p:nvCxnSpPr>
          <p:spPr>
            <a:xfrm>
              <a:off x="4864022" y="2719836"/>
              <a:ext cx="517424" cy="0"/>
            </a:xfrm>
            <a:prstGeom prst="straightConnector1">
              <a:avLst/>
            </a:prstGeom>
            <a:ln w="44450" cmpd="sng">
              <a:solidFill>
                <a:schemeClr val="accent6">
                  <a:lumMod val="75000"/>
                </a:schemeClr>
              </a:solidFill>
              <a:headEnd type="none"/>
              <a:tailEnd type="triangle" w="lg" len="med"/>
            </a:ln>
          </p:spPr>
          <p:style>
            <a:lnRef idx="2">
              <a:schemeClr val="accent1"/>
            </a:lnRef>
            <a:fillRef idx="0">
              <a:schemeClr val="accent1"/>
            </a:fillRef>
            <a:effectRef idx="1">
              <a:schemeClr val="accent1"/>
            </a:effectRef>
            <a:fontRef idx="minor">
              <a:schemeClr val="tx1"/>
            </a:fontRef>
          </p:style>
        </p:cxnSp>
      </p:grpSp>
      <p:grpSp>
        <p:nvGrpSpPr>
          <p:cNvPr id="28" name="Agrupar 27"/>
          <p:cNvGrpSpPr/>
          <p:nvPr/>
        </p:nvGrpSpPr>
        <p:grpSpPr>
          <a:xfrm>
            <a:off x="859355" y="1545616"/>
            <a:ext cx="3720701" cy="828416"/>
            <a:chOff x="859355" y="1545616"/>
            <a:chExt cx="3720701" cy="828416"/>
          </a:xfrm>
        </p:grpSpPr>
        <p:grpSp>
          <p:nvGrpSpPr>
            <p:cNvPr id="9" name="Agrupar 8"/>
            <p:cNvGrpSpPr/>
            <p:nvPr/>
          </p:nvGrpSpPr>
          <p:grpSpPr>
            <a:xfrm>
              <a:off x="859355" y="1727196"/>
              <a:ext cx="753534" cy="423336"/>
              <a:chOff x="859355" y="1727196"/>
              <a:chExt cx="753534" cy="423336"/>
            </a:xfrm>
          </p:grpSpPr>
          <p:sp>
            <p:nvSpPr>
              <p:cNvPr id="2" name="CuadroTexto 1"/>
              <p:cNvSpPr txBox="1"/>
              <p:nvPr/>
            </p:nvSpPr>
            <p:spPr>
              <a:xfrm>
                <a:off x="859355" y="1727196"/>
                <a:ext cx="753534" cy="215444"/>
              </a:xfrm>
              <a:prstGeom prst="rect">
                <a:avLst/>
              </a:prstGeom>
              <a:noFill/>
            </p:spPr>
            <p:txBody>
              <a:bodyPr wrap="square" rtlCol="0">
                <a:spAutoFit/>
              </a:bodyPr>
              <a:lstStyle/>
              <a:p>
                <a:pPr algn="ctr"/>
                <a:r>
                  <a:rPr lang="es-ES" sz="800" b="1" dirty="0">
                    <a:latin typeface="Arial"/>
                    <a:cs typeface="Arial"/>
                  </a:rPr>
                  <a:t>P1:(T1, P1)</a:t>
                </a:r>
              </a:p>
            </p:txBody>
          </p:sp>
          <p:cxnSp>
            <p:nvCxnSpPr>
              <p:cNvPr id="8" name="Conector recto 7"/>
              <p:cNvCxnSpPr/>
              <p:nvPr/>
            </p:nvCxnSpPr>
            <p:spPr>
              <a:xfrm>
                <a:off x="1236122" y="1908776"/>
                <a:ext cx="0" cy="241756"/>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0" name="Agrupar 9"/>
            <p:cNvGrpSpPr/>
            <p:nvPr/>
          </p:nvGrpSpPr>
          <p:grpSpPr>
            <a:xfrm>
              <a:off x="2518172" y="1545616"/>
              <a:ext cx="753534" cy="423336"/>
              <a:chOff x="2518172" y="1545616"/>
              <a:chExt cx="753534" cy="423336"/>
            </a:xfrm>
          </p:grpSpPr>
          <p:sp>
            <p:nvSpPr>
              <p:cNvPr id="11" name="CuadroTexto 10"/>
              <p:cNvSpPr txBox="1"/>
              <p:nvPr/>
            </p:nvSpPr>
            <p:spPr>
              <a:xfrm>
                <a:off x="2518172" y="1545616"/>
                <a:ext cx="753534" cy="215444"/>
              </a:xfrm>
              <a:prstGeom prst="rect">
                <a:avLst/>
              </a:prstGeom>
              <a:noFill/>
            </p:spPr>
            <p:txBody>
              <a:bodyPr wrap="square" rtlCol="0">
                <a:spAutoFit/>
              </a:bodyPr>
              <a:lstStyle/>
              <a:p>
                <a:pPr algn="ctr"/>
                <a:r>
                  <a:rPr lang="es-ES" sz="800" b="1" dirty="0">
                    <a:latin typeface="Arial"/>
                    <a:cs typeface="Arial"/>
                  </a:rPr>
                  <a:t>P2:(T2, P2)</a:t>
                </a:r>
              </a:p>
            </p:txBody>
          </p:sp>
          <p:cxnSp>
            <p:nvCxnSpPr>
              <p:cNvPr id="12" name="Conector recto 11"/>
              <p:cNvCxnSpPr/>
              <p:nvPr/>
            </p:nvCxnSpPr>
            <p:spPr>
              <a:xfrm>
                <a:off x="2894939" y="1727196"/>
                <a:ext cx="0" cy="241756"/>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5" name="Agrupar 14"/>
            <p:cNvGrpSpPr/>
            <p:nvPr/>
          </p:nvGrpSpPr>
          <p:grpSpPr>
            <a:xfrm>
              <a:off x="3826522" y="1950696"/>
              <a:ext cx="753534" cy="423336"/>
              <a:chOff x="3826522" y="1950696"/>
              <a:chExt cx="753534" cy="423336"/>
            </a:xfrm>
          </p:grpSpPr>
          <p:sp>
            <p:nvSpPr>
              <p:cNvPr id="13" name="CuadroTexto 12"/>
              <p:cNvSpPr txBox="1"/>
              <p:nvPr/>
            </p:nvSpPr>
            <p:spPr>
              <a:xfrm>
                <a:off x="3826522" y="1950696"/>
                <a:ext cx="753534" cy="215444"/>
              </a:xfrm>
              <a:prstGeom prst="rect">
                <a:avLst/>
              </a:prstGeom>
              <a:noFill/>
            </p:spPr>
            <p:txBody>
              <a:bodyPr wrap="square" rtlCol="0">
                <a:spAutoFit/>
              </a:bodyPr>
              <a:lstStyle/>
              <a:p>
                <a:pPr algn="ctr"/>
                <a:r>
                  <a:rPr lang="es-ES" sz="800" b="1" dirty="0">
                    <a:latin typeface="Arial"/>
                    <a:cs typeface="Arial"/>
                  </a:rPr>
                  <a:t>P3:(T3, P3)</a:t>
                </a:r>
              </a:p>
            </p:txBody>
          </p:sp>
          <p:cxnSp>
            <p:nvCxnSpPr>
              <p:cNvPr id="14" name="Conector recto 13"/>
              <p:cNvCxnSpPr/>
              <p:nvPr/>
            </p:nvCxnSpPr>
            <p:spPr>
              <a:xfrm>
                <a:off x="4203289" y="2132276"/>
                <a:ext cx="0" cy="241756"/>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grpSp>
        <p:nvGrpSpPr>
          <p:cNvPr id="25" name="Agrupar 24"/>
          <p:cNvGrpSpPr/>
          <p:nvPr/>
        </p:nvGrpSpPr>
        <p:grpSpPr>
          <a:xfrm>
            <a:off x="6571033" y="3102767"/>
            <a:ext cx="909332" cy="868952"/>
            <a:chOff x="6571033" y="3102767"/>
            <a:chExt cx="909332" cy="868952"/>
          </a:xfrm>
        </p:grpSpPr>
        <p:sp>
          <p:nvSpPr>
            <p:cNvPr id="16" name="Elipse 15"/>
            <p:cNvSpPr/>
            <p:nvPr/>
          </p:nvSpPr>
          <p:spPr>
            <a:xfrm>
              <a:off x="6934200" y="3321050"/>
              <a:ext cx="45719" cy="45719"/>
            </a:xfrm>
            <a:prstGeom prst="ellipse">
              <a:avLst/>
            </a:prstGeom>
            <a:solidFill>
              <a:schemeClr val="tx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19" name="Elipse 18"/>
            <p:cNvSpPr/>
            <p:nvPr/>
          </p:nvSpPr>
          <p:spPr>
            <a:xfrm>
              <a:off x="6715125" y="3813175"/>
              <a:ext cx="45719" cy="45719"/>
            </a:xfrm>
            <a:prstGeom prst="ellipse">
              <a:avLst/>
            </a:prstGeom>
            <a:solidFill>
              <a:schemeClr val="tx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20" name="Elipse 19"/>
            <p:cNvSpPr/>
            <p:nvPr/>
          </p:nvSpPr>
          <p:spPr>
            <a:xfrm>
              <a:off x="6979919" y="3496309"/>
              <a:ext cx="45719" cy="45719"/>
            </a:xfrm>
            <a:prstGeom prst="ellipse">
              <a:avLst/>
            </a:prstGeom>
            <a:solidFill>
              <a:schemeClr val="tx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17" name="CuadroTexto 16"/>
            <p:cNvSpPr txBox="1"/>
            <p:nvPr/>
          </p:nvSpPr>
          <p:spPr>
            <a:xfrm>
              <a:off x="6571033" y="3102767"/>
              <a:ext cx="341522" cy="246221"/>
            </a:xfrm>
            <a:prstGeom prst="rect">
              <a:avLst/>
            </a:prstGeom>
            <a:noFill/>
          </p:spPr>
          <p:txBody>
            <a:bodyPr wrap="none" rtlCol="0">
              <a:spAutoFit/>
            </a:bodyPr>
            <a:lstStyle/>
            <a:p>
              <a:r>
                <a:rPr lang="es-ES" sz="1000" b="1" dirty="0">
                  <a:latin typeface="Arial"/>
                  <a:cs typeface="Arial"/>
                </a:rPr>
                <a:t>P1</a:t>
              </a:r>
            </a:p>
          </p:txBody>
        </p:sp>
        <p:cxnSp>
          <p:nvCxnSpPr>
            <p:cNvPr id="21" name="Conector recto 20"/>
            <p:cNvCxnSpPr>
              <a:endCxn id="16" idx="1"/>
            </p:cNvCxnSpPr>
            <p:nvPr/>
          </p:nvCxnSpPr>
          <p:spPr>
            <a:xfrm>
              <a:off x="6816725" y="3251200"/>
              <a:ext cx="124170" cy="765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26" name="CuadroTexto 25"/>
            <p:cNvSpPr txBox="1"/>
            <p:nvPr/>
          </p:nvSpPr>
          <p:spPr>
            <a:xfrm>
              <a:off x="7138843" y="3416301"/>
              <a:ext cx="341522" cy="246221"/>
            </a:xfrm>
            <a:prstGeom prst="rect">
              <a:avLst/>
            </a:prstGeom>
            <a:noFill/>
          </p:spPr>
          <p:txBody>
            <a:bodyPr wrap="none" rtlCol="0">
              <a:spAutoFit/>
            </a:bodyPr>
            <a:lstStyle/>
            <a:p>
              <a:r>
                <a:rPr lang="es-ES" sz="1000" b="1" dirty="0">
                  <a:latin typeface="Arial"/>
                  <a:cs typeface="Arial"/>
                </a:rPr>
                <a:t>P2</a:t>
              </a:r>
            </a:p>
          </p:txBody>
        </p:sp>
        <p:cxnSp>
          <p:nvCxnSpPr>
            <p:cNvPr id="27" name="Conector recto 26"/>
            <p:cNvCxnSpPr/>
            <p:nvPr/>
          </p:nvCxnSpPr>
          <p:spPr>
            <a:xfrm>
              <a:off x="7030195" y="3526461"/>
              <a:ext cx="179172" cy="15567"/>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29" name="CuadroTexto 28"/>
            <p:cNvSpPr txBox="1"/>
            <p:nvPr/>
          </p:nvSpPr>
          <p:spPr>
            <a:xfrm>
              <a:off x="6876256" y="3725498"/>
              <a:ext cx="341522" cy="246221"/>
            </a:xfrm>
            <a:prstGeom prst="rect">
              <a:avLst/>
            </a:prstGeom>
            <a:noFill/>
          </p:spPr>
          <p:txBody>
            <a:bodyPr wrap="none" rtlCol="0">
              <a:spAutoFit/>
            </a:bodyPr>
            <a:lstStyle/>
            <a:p>
              <a:r>
                <a:rPr lang="es-ES" sz="1000" b="1" dirty="0">
                  <a:latin typeface="Arial"/>
                  <a:cs typeface="Arial"/>
                </a:rPr>
                <a:t>P3</a:t>
              </a:r>
            </a:p>
          </p:txBody>
        </p:sp>
        <p:cxnSp>
          <p:nvCxnSpPr>
            <p:cNvPr id="30" name="Conector recto 29"/>
            <p:cNvCxnSpPr/>
            <p:nvPr/>
          </p:nvCxnSpPr>
          <p:spPr>
            <a:xfrm>
              <a:off x="6767608" y="3835658"/>
              <a:ext cx="179172" cy="15567"/>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5" name="Llamada ovalada 4"/>
          <p:cNvSpPr/>
          <p:nvPr/>
        </p:nvSpPr>
        <p:spPr>
          <a:xfrm>
            <a:off x="1005891" y="4373303"/>
            <a:ext cx="3024562" cy="1565735"/>
          </a:xfrm>
          <a:prstGeom prst="wedgeEllipseCallout">
            <a:avLst>
              <a:gd name="adj1" fmla="val 34516"/>
              <a:gd name="adj2" fmla="val 118896"/>
            </a:avLst>
          </a:prstGeom>
          <a:solidFill>
            <a:schemeClr val="bg1"/>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s-ES" sz="1700" dirty="0">
                <a:solidFill>
                  <a:schemeClr val="accent6">
                    <a:lumMod val="75000"/>
                  </a:schemeClr>
                </a:solidFill>
                <a:latin typeface="Arial"/>
                <a:cs typeface="Arial"/>
              </a:rPr>
              <a:t>En realidad obtendremos una gráfica algo más modesta que la que ves ahora. </a:t>
            </a:r>
          </a:p>
        </p:txBody>
      </p:sp>
    </p:spTree>
    <p:extLst>
      <p:ext uri="{BB962C8B-B14F-4D97-AF65-F5344CB8AC3E}">
        <p14:creationId xmlns:p14="http://schemas.microsoft.com/office/powerpoint/2010/main" val="3549900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n 11" descr="Screen Shot 2019-10-01 at 13.57.48.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4406" y="1333240"/>
            <a:ext cx="8209972" cy="4530843"/>
          </a:xfrm>
          <a:prstGeom prst="rect">
            <a:avLst/>
          </a:prstGeom>
        </p:spPr>
      </p:pic>
      <p:grpSp>
        <p:nvGrpSpPr>
          <p:cNvPr id="2" name="Agrupar 1"/>
          <p:cNvGrpSpPr/>
          <p:nvPr/>
        </p:nvGrpSpPr>
        <p:grpSpPr>
          <a:xfrm>
            <a:off x="385378" y="272974"/>
            <a:ext cx="671459" cy="671459"/>
            <a:chOff x="5581464" y="4190410"/>
            <a:chExt cx="250916" cy="250916"/>
          </a:xfrm>
        </p:grpSpPr>
        <p:sp>
          <p:nvSpPr>
            <p:cNvPr id="3" name="Elipse 2"/>
            <p:cNvSpPr/>
            <p:nvPr/>
          </p:nvSpPr>
          <p:spPr>
            <a:xfrm>
              <a:off x="5581464" y="4190410"/>
              <a:ext cx="250916" cy="250916"/>
            </a:xfrm>
            <a:prstGeom prst="ellipse">
              <a:avLst/>
            </a:prstGeom>
            <a:solidFill>
              <a:srgbClr val="9C3F9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sz="4400" dirty="0">
                <a:latin typeface="Arial"/>
                <a:cs typeface="Arial"/>
              </a:endParaRPr>
            </a:p>
          </p:txBody>
        </p:sp>
        <p:sp>
          <p:nvSpPr>
            <p:cNvPr id="4" name="CuadroTexto 3"/>
            <p:cNvSpPr txBox="1"/>
            <p:nvPr/>
          </p:nvSpPr>
          <p:spPr>
            <a:xfrm>
              <a:off x="5581510" y="4208146"/>
              <a:ext cx="250825" cy="207022"/>
            </a:xfrm>
            <a:prstGeom prst="rect">
              <a:avLst/>
            </a:prstGeom>
            <a:noFill/>
          </p:spPr>
          <p:txBody>
            <a:bodyPr wrap="square" lIns="0" tIns="0" rIns="0" bIns="0" rtlCol="0">
              <a:spAutoFit/>
            </a:bodyPr>
            <a:lstStyle/>
            <a:p>
              <a:pPr algn="ctr"/>
              <a:r>
                <a:rPr lang="es-ES" sz="3600" dirty="0">
                  <a:solidFill>
                    <a:schemeClr val="bg1"/>
                  </a:solidFill>
                  <a:latin typeface="Arial"/>
                  <a:cs typeface="Arial"/>
                </a:rPr>
                <a:t>6</a:t>
              </a:r>
            </a:p>
          </p:txBody>
        </p:sp>
      </p:grpSp>
      <p:sp>
        <p:nvSpPr>
          <p:cNvPr id="5" name="CuadroTexto 4"/>
          <p:cNvSpPr txBox="1"/>
          <p:nvPr/>
        </p:nvSpPr>
        <p:spPr>
          <a:xfrm>
            <a:off x="948166" y="424037"/>
            <a:ext cx="7898678" cy="369332"/>
          </a:xfrm>
          <a:prstGeom prst="rect">
            <a:avLst/>
          </a:prstGeom>
          <a:solidFill>
            <a:srgbClr val="9C3F97"/>
          </a:solidFill>
          <a:ln>
            <a:noFill/>
          </a:ln>
        </p:spPr>
        <p:txBody>
          <a:bodyPr wrap="square" rtlCol="0">
            <a:spAutoFit/>
          </a:bodyPr>
          <a:lstStyle/>
          <a:p>
            <a:r>
              <a:rPr lang="es-ES" b="1" dirty="0">
                <a:solidFill>
                  <a:srgbClr val="FFFFFF"/>
                </a:solidFill>
              </a:rPr>
              <a:t>Construir la gráfica</a:t>
            </a:r>
          </a:p>
        </p:txBody>
      </p:sp>
      <p:grpSp>
        <p:nvGrpSpPr>
          <p:cNvPr id="6" name="Agrupar 5"/>
          <p:cNvGrpSpPr/>
          <p:nvPr/>
        </p:nvGrpSpPr>
        <p:grpSpPr>
          <a:xfrm>
            <a:off x="807533" y="2344801"/>
            <a:ext cx="3856830" cy="3137257"/>
            <a:chOff x="807533" y="2344801"/>
            <a:chExt cx="3856830" cy="3137257"/>
          </a:xfrm>
        </p:grpSpPr>
        <p:grpSp>
          <p:nvGrpSpPr>
            <p:cNvPr id="17" name="Agrupar 16"/>
            <p:cNvGrpSpPr/>
            <p:nvPr/>
          </p:nvGrpSpPr>
          <p:grpSpPr>
            <a:xfrm>
              <a:off x="807533" y="2344801"/>
              <a:ext cx="3856830" cy="1582774"/>
              <a:chOff x="803754" y="2355657"/>
              <a:chExt cx="3856830" cy="1582774"/>
            </a:xfrm>
          </p:grpSpPr>
          <p:sp>
            <p:nvSpPr>
              <p:cNvPr id="14" name="Rectángulo 13"/>
              <p:cNvSpPr/>
              <p:nvPr/>
            </p:nvSpPr>
            <p:spPr>
              <a:xfrm>
                <a:off x="803754" y="3353655"/>
                <a:ext cx="3856830" cy="584776"/>
              </a:xfrm>
              <a:prstGeom prst="rect">
                <a:avLst/>
              </a:prstGeom>
              <a:solidFill>
                <a:srgbClr val="9C3F97"/>
              </a:solidFill>
            </p:spPr>
            <p:txBody>
              <a:bodyPr wrap="square">
                <a:spAutoFit/>
              </a:bodyPr>
              <a:lstStyle/>
              <a:p>
                <a:r>
                  <a:rPr lang="es-ES_tradnl" sz="1600" dirty="0">
                    <a:solidFill>
                      <a:schemeClr val="bg1"/>
                    </a:solidFill>
                    <a:latin typeface="Arial"/>
                    <a:cs typeface="Arial"/>
                  </a:rPr>
                  <a:t>Al ejecutar esta línea, la consola devuelve el directorio de trabajo</a:t>
                </a:r>
                <a:endParaRPr lang="es-ES" sz="1600" dirty="0">
                  <a:solidFill>
                    <a:schemeClr val="bg1"/>
                  </a:solidFill>
                  <a:latin typeface="Arial"/>
                  <a:cs typeface="Arial"/>
                </a:endParaRPr>
              </a:p>
            </p:txBody>
          </p:sp>
          <p:cxnSp>
            <p:nvCxnSpPr>
              <p:cNvPr id="15" name="Conector recto de flecha 14"/>
              <p:cNvCxnSpPr/>
              <p:nvPr/>
            </p:nvCxnSpPr>
            <p:spPr>
              <a:xfrm flipH="1" flipV="1">
                <a:off x="948166" y="2355657"/>
                <a:ext cx="104771" cy="997998"/>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cxnSp>
          <p:nvCxnSpPr>
            <p:cNvPr id="16" name="Conector recto de flecha 15"/>
            <p:cNvCxnSpPr/>
            <p:nvPr/>
          </p:nvCxnSpPr>
          <p:spPr>
            <a:xfrm>
              <a:off x="951945" y="3927575"/>
              <a:ext cx="257172" cy="1554483"/>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98313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22D3AA4-6C1A-954F-8AA7-EA45B45A63FD}"/>
              </a:ext>
            </a:extLst>
          </p:cNvPr>
          <p:cNvPicPr>
            <a:picLocks noChangeAspect="1"/>
          </p:cNvPicPr>
          <p:nvPr/>
        </p:nvPicPr>
        <p:blipFill>
          <a:blip r:embed="rId2"/>
          <a:stretch>
            <a:fillRect/>
          </a:stretch>
        </p:blipFill>
        <p:spPr>
          <a:xfrm>
            <a:off x="713466" y="1375942"/>
            <a:ext cx="7717067" cy="4219996"/>
          </a:xfrm>
          <a:prstGeom prst="rect">
            <a:avLst/>
          </a:prstGeom>
        </p:spPr>
      </p:pic>
      <p:grpSp>
        <p:nvGrpSpPr>
          <p:cNvPr id="2" name="Agrupar 1"/>
          <p:cNvGrpSpPr/>
          <p:nvPr/>
        </p:nvGrpSpPr>
        <p:grpSpPr>
          <a:xfrm>
            <a:off x="385378" y="272974"/>
            <a:ext cx="671459" cy="671459"/>
            <a:chOff x="5581464" y="4190410"/>
            <a:chExt cx="250916" cy="250916"/>
          </a:xfrm>
        </p:grpSpPr>
        <p:sp>
          <p:nvSpPr>
            <p:cNvPr id="3" name="Elipse 2"/>
            <p:cNvSpPr/>
            <p:nvPr/>
          </p:nvSpPr>
          <p:spPr>
            <a:xfrm>
              <a:off x="5581464" y="4190410"/>
              <a:ext cx="250916" cy="250916"/>
            </a:xfrm>
            <a:prstGeom prst="ellipse">
              <a:avLst/>
            </a:prstGeom>
            <a:solidFill>
              <a:srgbClr val="9C3F9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sz="4400" dirty="0">
                <a:latin typeface="Arial"/>
                <a:cs typeface="Arial"/>
              </a:endParaRPr>
            </a:p>
          </p:txBody>
        </p:sp>
        <p:sp>
          <p:nvSpPr>
            <p:cNvPr id="4" name="CuadroTexto 3"/>
            <p:cNvSpPr txBox="1"/>
            <p:nvPr/>
          </p:nvSpPr>
          <p:spPr>
            <a:xfrm>
              <a:off x="5581510" y="4208146"/>
              <a:ext cx="250825" cy="207022"/>
            </a:xfrm>
            <a:prstGeom prst="rect">
              <a:avLst/>
            </a:prstGeom>
            <a:noFill/>
          </p:spPr>
          <p:txBody>
            <a:bodyPr wrap="square" lIns="0" tIns="0" rIns="0" bIns="0" rtlCol="0">
              <a:spAutoFit/>
            </a:bodyPr>
            <a:lstStyle/>
            <a:p>
              <a:pPr algn="ctr"/>
              <a:r>
                <a:rPr lang="es-ES" sz="3600" dirty="0">
                  <a:solidFill>
                    <a:schemeClr val="bg1"/>
                  </a:solidFill>
                  <a:latin typeface="Arial"/>
                  <a:cs typeface="Arial"/>
                </a:rPr>
                <a:t>6</a:t>
              </a:r>
            </a:p>
          </p:txBody>
        </p:sp>
      </p:grpSp>
      <p:sp>
        <p:nvSpPr>
          <p:cNvPr id="5" name="CuadroTexto 4"/>
          <p:cNvSpPr txBox="1"/>
          <p:nvPr/>
        </p:nvSpPr>
        <p:spPr>
          <a:xfrm>
            <a:off x="948166" y="424037"/>
            <a:ext cx="7898678" cy="369332"/>
          </a:xfrm>
          <a:prstGeom prst="rect">
            <a:avLst/>
          </a:prstGeom>
          <a:solidFill>
            <a:srgbClr val="9C3F97"/>
          </a:solidFill>
          <a:ln>
            <a:noFill/>
          </a:ln>
        </p:spPr>
        <p:txBody>
          <a:bodyPr wrap="square" rtlCol="0">
            <a:spAutoFit/>
          </a:bodyPr>
          <a:lstStyle/>
          <a:p>
            <a:r>
              <a:rPr lang="es-ES" b="1" dirty="0">
                <a:solidFill>
                  <a:srgbClr val="FFFFFF"/>
                </a:solidFill>
              </a:rPr>
              <a:t>Construir la gráfica</a:t>
            </a:r>
          </a:p>
        </p:txBody>
      </p:sp>
      <p:grpSp>
        <p:nvGrpSpPr>
          <p:cNvPr id="6" name="Agrupar 5"/>
          <p:cNvGrpSpPr/>
          <p:nvPr/>
        </p:nvGrpSpPr>
        <p:grpSpPr>
          <a:xfrm>
            <a:off x="962513" y="2448733"/>
            <a:ext cx="4795107" cy="1478841"/>
            <a:chOff x="962513" y="2448733"/>
            <a:chExt cx="4795107" cy="1478841"/>
          </a:xfrm>
        </p:grpSpPr>
        <p:grpSp>
          <p:nvGrpSpPr>
            <p:cNvPr id="17" name="Agrupar 16"/>
            <p:cNvGrpSpPr/>
            <p:nvPr/>
          </p:nvGrpSpPr>
          <p:grpSpPr>
            <a:xfrm>
              <a:off x="962513" y="2781947"/>
              <a:ext cx="3856830" cy="1145627"/>
              <a:chOff x="958734" y="2792803"/>
              <a:chExt cx="3856830" cy="1145627"/>
            </a:xfrm>
          </p:grpSpPr>
          <p:sp>
            <p:nvSpPr>
              <p:cNvPr id="14" name="Rectángulo 13"/>
              <p:cNvSpPr/>
              <p:nvPr/>
            </p:nvSpPr>
            <p:spPr>
              <a:xfrm>
                <a:off x="958734" y="3353655"/>
                <a:ext cx="3856830" cy="584775"/>
              </a:xfrm>
              <a:prstGeom prst="rect">
                <a:avLst/>
              </a:prstGeom>
              <a:solidFill>
                <a:srgbClr val="9C3F97"/>
              </a:solidFill>
            </p:spPr>
            <p:txBody>
              <a:bodyPr wrap="square">
                <a:spAutoFit/>
              </a:bodyPr>
              <a:lstStyle/>
              <a:p>
                <a:r>
                  <a:rPr lang="es-ES_tradnl" sz="1600" dirty="0">
                    <a:solidFill>
                      <a:schemeClr val="bg1"/>
                    </a:solidFill>
                    <a:latin typeface="Arial"/>
                    <a:cs typeface="Arial"/>
                  </a:rPr>
                  <a:t>En la siguiente línea, R crea el objeto “</a:t>
                </a:r>
                <a:r>
                  <a:rPr lang="es-ES_tradnl" sz="1600" dirty="0" err="1">
                    <a:solidFill>
                      <a:schemeClr val="bg1"/>
                    </a:solidFill>
                    <a:latin typeface="Arial"/>
                    <a:cs typeface="Arial"/>
                  </a:rPr>
                  <a:t>puntos_clima_color</a:t>
                </a:r>
                <a:r>
                  <a:rPr lang="es-ES_tradnl" sz="1600" dirty="0">
                    <a:solidFill>
                      <a:schemeClr val="bg1"/>
                    </a:solidFill>
                    <a:latin typeface="Arial"/>
                    <a:cs typeface="Arial"/>
                  </a:rPr>
                  <a:t>”</a:t>
                </a:r>
                <a:endParaRPr lang="es-ES" sz="1600" dirty="0">
                  <a:solidFill>
                    <a:schemeClr val="bg1"/>
                  </a:solidFill>
                  <a:latin typeface="Arial"/>
                  <a:cs typeface="Arial"/>
                </a:endParaRPr>
              </a:p>
            </p:txBody>
          </p:sp>
          <p:cxnSp>
            <p:nvCxnSpPr>
              <p:cNvPr id="15" name="Conector recto de flecha 14"/>
              <p:cNvCxnSpPr>
                <a:cxnSpLocks/>
              </p:cNvCxnSpPr>
              <p:nvPr/>
            </p:nvCxnSpPr>
            <p:spPr>
              <a:xfrm flipV="1">
                <a:off x="1135346" y="2792803"/>
                <a:ext cx="0" cy="560852"/>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cxnSp>
          <p:nvCxnSpPr>
            <p:cNvPr id="16" name="Conector recto de flecha 15"/>
            <p:cNvCxnSpPr>
              <a:cxnSpLocks/>
            </p:cNvCxnSpPr>
            <p:nvPr/>
          </p:nvCxnSpPr>
          <p:spPr>
            <a:xfrm flipV="1">
              <a:off x="4571999" y="2448733"/>
              <a:ext cx="1185621" cy="894066"/>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812747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A9930F0-4276-EB40-999D-56EADB4780C6}"/>
              </a:ext>
            </a:extLst>
          </p:cNvPr>
          <p:cNvPicPr>
            <a:picLocks noChangeAspect="1"/>
          </p:cNvPicPr>
          <p:nvPr/>
        </p:nvPicPr>
        <p:blipFill>
          <a:blip r:embed="rId2"/>
          <a:stretch>
            <a:fillRect/>
          </a:stretch>
        </p:blipFill>
        <p:spPr>
          <a:xfrm>
            <a:off x="484406" y="1333240"/>
            <a:ext cx="7718156" cy="3861999"/>
          </a:xfrm>
          <a:prstGeom prst="rect">
            <a:avLst/>
          </a:prstGeom>
        </p:spPr>
      </p:pic>
      <p:grpSp>
        <p:nvGrpSpPr>
          <p:cNvPr id="2" name="Agrupar 1"/>
          <p:cNvGrpSpPr/>
          <p:nvPr/>
        </p:nvGrpSpPr>
        <p:grpSpPr>
          <a:xfrm>
            <a:off x="385378" y="272974"/>
            <a:ext cx="671459" cy="671459"/>
            <a:chOff x="5581464" y="4190410"/>
            <a:chExt cx="250916" cy="250916"/>
          </a:xfrm>
        </p:grpSpPr>
        <p:sp>
          <p:nvSpPr>
            <p:cNvPr id="3" name="Elipse 2"/>
            <p:cNvSpPr/>
            <p:nvPr/>
          </p:nvSpPr>
          <p:spPr>
            <a:xfrm>
              <a:off x="5581464" y="4190410"/>
              <a:ext cx="250916" cy="250916"/>
            </a:xfrm>
            <a:prstGeom prst="ellipse">
              <a:avLst/>
            </a:prstGeom>
            <a:solidFill>
              <a:srgbClr val="9C3F9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sz="4400" dirty="0">
                <a:latin typeface="Arial"/>
                <a:cs typeface="Arial"/>
              </a:endParaRPr>
            </a:p>
          </p:txBody>
        </p:sp>
        <p:sp>
          <p:nvSpPr>
            <p:cNvPr id="4" name="CuadroTexto 3"/>
            <p:cNvSpPr txBox="1"/>
            <p:nvPr/>
          </p:nvSpPr>
          <p:spPr>
            <a:xfrm>
              <a:off x="5581510" y="4208146"/>
              <a:ext cx="250825" cy="207022"/>
            </a:xfrm>
            <a:prstGeom prst="rect">
              <a:avLst/>
            </a:prstGeom>
            <a:noFill/>
          </p:spPr>
          <p:txBody>
            <a:bodyPr wrap="square" lIns="0" tIns="0" rIns="0" bIns="0" rtlCol="0">
              <a:spAutoFit/>
            </a:bodyPr>
            <a:lstStyle/>
            <a:p>
              <a:pPr algn="ctr"/>
              <a:r>
                <a:rPr lang="es-ES" sz="3600" dirty="0">
                  <a:solidFill>
                    <a:schemeClr val="bg1"/>
                  </a:solidFill>
                  <a:latin typeface="Arial"/>
                  <a:cs typeface="Arial"/>
                </a:rPr>
                <a:t>6</a:t>
              </a:r>
            </a:p>
          </p:txBody>
        </p:sp>
      </p:grpSp>
      <p:sp>
        <p:nvSpPr>
          <p:cNvPr id="5" name="CuadroTexto 4"/>
          <p:cNvSpPr txBox="1"/>
          <p:nvPr/>
        </p:nvSpPr>
        <p:spPr>
          <a:xfrm>
            <a:off x="948166" y="424037"/>
            <a:ext cx="7898678" cy="369332"/>
          </a:xfrm>
          <a:prstGeom prst="rect">
            <a:avLst/>
          </a:prstGeom>
          <a:solidFill>
            <a:srgbClr val="9C3F97"/>
          </a:solidFill>
          <a:ln>
            <a:noFill/>
          </a:ln>
        </p:spPr>
        <p:txBody>
          <a:bodyPr wrap="square" rtlCol="0">
            <a:spAutoFit/>
          </a:bodyPr>
          <a:lstStyle/>
          <a:p>
            <a:r>
              <a:rPr lang="es-ES" b="1" dirty="0">
                <a:solidFill>
                  <a:srgbClr val="FFFFFF"/>
                </a:solidFill>
              </a:rPr>
              <a:t>Construir la gráfica</a:t>
            </a:r>
          </a:p>
        </p:txBody>
      </p:sp>
      <p:grpSp>
        <p:nvGrpSpPr>
          <p:cNvPr id="13" name="Agrupar 12"/>
          <p:cNvGrpSpPr/>
          <p:nvPr/>
        </p:nvGrpSpPr>
        <p:grpSpPr>
          <a:xfrm>
            <a:off x="4343484" y="2115519"/>
            <a:ext cx="3162604" cy="4369165"/>
            <a:chOff x="803754" y="1292814"/>
            <a:chExt cx="3162604" cy="4369165"/>
          </a:xfrm>
        </p:grpSpPr>
        <p:sp>
          <p:nvSpPr>
            <p:cNvPr id="18" name="Rectángulo 17"/>
            <p:cNvSpPr/>
            <p:nvPr/>
          </p:nvSpPr>
          <p:spPr>
            <a:xfrm>
              <a:off x="803754" y="3353655"/>
              <a:ext cx="3162604" cy="2308324"/>
            </a:xfrm>
            <a:prstGeom prst="rect">
              <a:avLst/>
            </a:prstGeom>
            <a:solidFill>
              <a:srgbClr val="9C3F97"/>
            </a:solidFill>
          </p:spPr>
          <p:txBody>
            <a:bodyPr wrap="square">
              <a:spAutoFit/>
            </a:bodyPr>
            <a:lstStyle/>
            <a:p>
              <a:r>
                <a:rPr lang="es-ES_tradnl" sz="1600" dirty="0">
                  <a:solidFill>
                    <a:schemeClr val="bg1"/>
                  </a:solidFill>
                  <a:latin typeface="Arial"/>
                  <a:cs typeface="Arial"/>
                </a:rPr>
                <a:t>Haciendo </a:t>
              </a:r>
              <a:r>
                <a:rPr lang="es-ES_tradnl" sz="1600" dirty="0" err="1">
                  <a:solidFill>
                    <a:schemeClr val="bg1"/>
                  </a:solidFill>
                  <a:latin typeface="Arial"/>
                  <a:cs typeface="Arial"/>
                </a:rPr>
                <a:t>click</a:t>
              </a:r>
              <a:r>
                <a:rPr lang="es-ES_tradnl" sz="1600" dirty="0">
                  <a:solidFill>
                    <a:schemeClr val="bg1"/>
                  </a:solidFill>
                  <a:latin typeface="Arial"/>
                  <a:cs typeface="Arial"/>
                </a:rPr>
                <a:t> sobre ella se abre. Hay un registro por punto. Cada punto tiene datos del bioma en el que está, de su precipitación y su temperatura. También del color que le asignaremos en la gráfica</a:t>
              </a:r>
            </a:p>
            <a:p>
              <a:r>
                <a:rPr lang="es-ES_tradnl" sz="1600" dirty="0">
                  <a:solidFill>
                    <a:schemeClr val="bg1"/>
                  </a:solidFill>
                  <a:latin typeface="Arial"/>
                  <a:cs typeface="Arial"/>
                </a:rPr>
                <a:t>Cerramos la tabla y volvemos al código.</a:t>
              </a:r>
              <a:endParaRPr lang="es-ES" sz="1600" dirty="0">
                <a:solidFill>
                  <a:schemeClr val="bg1"/>
                </a:solidFill>
                <a:latin typeface="Arial"/>
                <a:cs typeface="Arial"/>
              </a:endParaRPr>
            </a:p>
          </p:txBody>
        </p:sp>
        <p:cxnSp>
          <p:nvCxnSpPr>
            <p:cNvPr id="19" name="Conector recto de flecha 18"/>
            <p:cNvCxnSpPr>
              <a:cxnSpLocks/>
            </p:cNvCxnSpPr>
            <p:nvPr/>
          </p:nvCxnSpPr>
          <p:spPr>
            <a:xfrm flipV="1">
              <a:off x="1052938" y="1292814"/>
              <a:ext cx="1087461" cy="2060842"/>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116336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3A54D33-6652-1A40-B234-773CACDDCDF1}"/>
              </a:ext>
            </a:extLst>
          </p:cNvPr>
          <p:cNvPicPr>
            <a:picLocks noChangeAspect="1"/>
          </p:cNvPicPr>
          <p:nvPr/>
        </p:nvPicPr>
        <p:blipFill>
          <a:blip r:embed="rId2"/>
          <a:stretch>
            <a:fillRect/>
          </a:stretch>
        </p:blipFill>
        <p:spPr>
          <a:xfrm>
            <a:off x="633351" y="1367972"/>
            <a:ext cx="8066753" cy="4122056"/>
          </a:xfrm>
          <a:prstGeom prst="rect">
            <a:avLst/>
          </a:prstGeom>
        </p:spPr>
      </p:pic>
      <p:grpSp>
        <p:nvGrpSpPr>
          <p:cNvPr id="2" name="Agrupar 1"/>
          <p:cNvGrpSpPr/>
          <p:nvPr/>
        </p:nvGrpSpPr>
        <p:grpSpPr>
          <a:xfrm>
            <a:off x="385378" y="272974"/>
            <a:ext cx="671459" cy="671459"/>
            <a:chOff x="5581464" y="4190410"/>
            <a:chExt cx="250916" cy="250916"/>
          </a:xfrm>
        </p:grpSpPr>
        <p:sp>
          <p:nvSpPr>
            <p:cNvPr id="3" name="Elipse 2"/>
            <p:cNvSpPr/>
            <p:nvPr/>
          </p:nvSpPr>
          <p:spPr>
            <a:xfrm>
              <a:off x="5581464" y="4190410"/>
              <a:ext cx="250916" cy="250916"/>
            </a:xfrm>
            <a:prstGeom prst="ellipse">
              <a:avLst/>
            </a:prstGeom>
            <a:solidFill>
              <a:srgbClr val="9C3F9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sz="4400" dirty="0">
                <a:latin typeface="Arial"/>
                <a:cs typeface="Arial"/>
              </a:endParaRPr>
            </a:p>
          </p:txBody>
        </p:sp>
        <p:sp>
          <p:nvSpPr>
            <p:cNvPr id="4" name="CuadroTexto 3"/>
            <p:cNvSpPr txBox="1"/>
            <p:nvPr/>
          </p:nvSpPr>
          <p:spPr>
            <a:xfrm>
              <a:off x="5581510" y="4208146"/>
              <a:ext cx="250825" cy="207022"/>
            </a:xfrm>
            <a:prstGeom prst="rect">
              <a:avLst/>
            </a:prstGeom>
            <a:noFill/>
          </p:spPr>
          <p:txBody>
            <a:bodyPr wrap="square" lIns="0" tIns="0" rIns="0" bIns="0" rtlCol="0">
              <a:spAutoFit/>
            </a:bodyPr>
            <a:lstStyle/>
            <a:p>
              <a:pPr algn="ctr"/>
              <a:r>
                <a:rPr lang="es-ES" sz="3600" dirty="0">
                  <a:solidFill>
                    <a:schemeClr val="bg1"/>
                  </a:solidFill>
                  <a:latin typeface="Arial"/>
                  <a:cs typeface="Arial"/>
                </a:rPr>
                <a:t>6</a:t>
              </a:r>
            </a:p>
          </p:txBody>
        </p:sp>
      </p:grpSp>
      <p:sp>
        <p:nvSpPr>
          <p:cNvPr id="5" name="CuadroTexto 4"/>
          <p:cNvSpPr txBox="1"/>
          <p:nvPr/>
        </p:nvSpPr>
        <p:spPr>
          <a:xfrm>
            <a:off x="948166" y="424037"/>
            <a:ext cx="7898678" cy="369332"/>
          </a:xfrm>
          <a:prstGeom prst="rect">
            <a:avLst/>
          </a:prstGeom>
          <a:solidFill>
            <a:srgbClr val="9C3F97"/>
          </a:solidFill>
          <a:ln>
            <a:noFill/>
          </a:ln>
        </p:spPr>
        <p:txBody>
          <a:bodyPr wrap="square" rtlCol="0">
            <a:spAutoFit/>
          </a:bodyPr>
          <a:lstStyle/>
          <a:p>
            <a:r>
              <a:rPr lang="es-ES" b="1" dirty="0">
                <a:solidFill>
                  <a:srgbClr val="FFFFFF"/>
                </a:solidFill>
              </a:rPr>
              <a:t>Construir la gráfica</a:t>
            </a:r>
          </a:p>
        </p:txBody>
      </p:sp>
      <p:grpSp>
        <p:nvGrpSpPr>
          <p:cNvPr id="17" name="Agrupar 16"/>
          <p:cNvGrpSpPr/>
          <p:nvPr/>
        </p:nvGrpSpPr>
        <p:grpSpPr>
          <a:xfrm>
            <a:off x="1108662" y="2833328"/>
            <a:ext cx="3273327" cy="1761583"/>
            <a:chOff x="693031" y="2423069"/>
            <a:chExt cx="3273327" cy="1761583"/>
          </a:xfrm>
        </p:grpSpPr>
        <p:sp>
          <p:nvSpPr>
            <p:cNvPr id="14" name="Rectángulo 13"/>
            <p:cNvSpPr/>
            <p:nvPr/>
          </p:nvSpPr>
          <p:spPr>
            <a:xfrm>
              <a:off x="803754" y="3353655"/>
              <a:ext cx="3162604" cy="830997"/>
            </a:xfrm>
            <a:prstGeom prst="rect">
              <a:avLst/>
            </a:prstGeom>
            <a:solidFill>
              <a:srgbClr val="9C3F97"/>
            </a:solidFill>
          </p:spPr>
          <p:txBody>
            <a:bodyPr wrap="square">
              <a:spAutoFit/>
            </a:bodyPr>
            <a:lstStyle/>
            <a:p>
              <a:r>
                <a:rPr lang="es-ES_tradnl" sz="1600" dirty="0">
                  <a:solidFill>
                    <a:schemeClr val="bg1"/>
                  </a:solidFill>
                  <a:latin typeface="Arial"/>
                  <a:cs typeface="Arial"/>
                </a:rPr>
                <a:t>Al ejecutar esta línea, se ejecutan todas las líneas hasta el final.</a:t>
              </a:r>
              <a:endParaRPr lang="es-ES" sz="1600" dirty="0">
                <a:solidFill>
                  <a:schemeClr val="bg1"/>
                </a:solidFill>
                <a:latin typeface="Arial"/>
                <a:cs typeface="Arial"/>
              </a:endParaRPr>
            </a:p>
          </p:txBody>
        </p:sp>
        <p:cxnSp>
          <p:nvCxnSpPr>
            <p:cNvPr id="15" name="Conector recto de flecha 14"/>
            <p:cNvCxnSpPr/>
            <p:nvPr/>
          </p:nvCxnSpPr>
          <p:spPr>
            <a:xfrm flipH="1" flipV="1">
              <a:off x="693031" y="2423069"/>
              <a:ext cx="359907" cy="930586"/>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13" name="Agrupar 12"/>
          <p:cNvGrpSpPr/>
          <p:nvPr/>
        </p:nvGrpSpPr>
        <p:grpSpPr>
          <a:xfrm>
            <a:off x="5807937" y="1666452"/>
            <a:ext cx="3162604" cy="1569895"/>
            <a:chOff x="803754" y="3353655"/>
            <a:chExt cx="3162604" cy="1569895"/>
          </a:xfrm>
        </p:grpSpPr>
        <p:sp>
          <p:nvSpPr>
            <p:cNvPr id="18" name="Rectángulo 17"/>
            <p:cNvSpPr/>
            <p:nvPr/>
          </p:nvSpPr>
          <p:spPr>
            <a:xfrm>
              <a:off x="803754" y="3353655"/>
              <a:ext cx="3162604" cy="1077218"/>
            </a:xfrm>
            <a:prstGeom prst="rect">
              <a:avLst/>
            </a:prstGeom>
            <a:solidFill>
              <a:srgbClr val="9C3F97"/>
            </a:solidFill>
          </p:spPr>
          <p:txBody>
            <a:bodyPr wrap="square">
              <a:spAutoFit/>
            </a:bodyPr>
            <a:lstStyle/>
            <a:p>
              <a:r>
                <a:rPr lang="es-ES_tradnl" sz="1600" dirty="0">
                  <a:solidFill>
                    <a:schemeClr val="bg1"/>
                  </a:solidFill>
                  <a:latin typeface="Arial"/>
                  <a:cs typeface="Arial"/>
                </a:rPr>
                <a:t>¡Y se muestra la gráfica que queríamos!</a:t>
              </a:r>
            </a:p>
            <a:p>
              <a:r>
                <a:rPr lang="es-ES_tradnl" sz="1600" dirty="0">
                  <a:solidFill>
                    <a:schemeClr val="bg1"/>
                  </a:solidFill>
                  <a:latin typeface="Arial"/>
                  <a:cs typeface="Arial"/>
                </a:rPr>
                <a:t>Enhorabuena, ya tienes tu primera gráfica hecha con R </a:t>
              </a:r>
              <a:r>
                <a:rPr lang="es-ES_tradnl" sz="1600" dirty="0">
                  <a:solidFill>
                    <a:schemeClr val="bg1"/>
                  </a:solidFill>
                  <a:latin typeface="Arial"/>
                  <a:cs typeface="Arial"/>
                  <a:sym typeface="Wingdings"/>
                </a:rPr>
                <a:t></a:t>
              </a:r>
              <a:endParaRPr lang="es-ES" sz="1600" dirty="0">
                <a:solidFill>
                  <a:schemeClr val="bg1"/>
                </a:solidFill>
                <a:latin typeface="Arial"/>
                <a:cs typeface="Arial"/>
              </a:endParaRPr>
            </a:p>
          </p:txBody>
        </p:sp>
        <p:cxnSp>
          <p:nvCxnSpPr>
            <p:cNvPr id="19" name="Conector recto de flecha 18"/>
            <p:cNvCxnSpPr/>
            <p:nvPr/>
          </p:nvCxnSpPr>
          <p:spPr>
            <a:xfrm>
              <a:off x="1052938" y="4430873"/>
              <a:ext cx="0" cy="492677"/>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638762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9584FD9E-BCFD-4F43-B4C7-2FE463E716E2}"/>
              </a:ext>
            </a:extLst>
          </p:cNvPr>
          <p:cNvPicPr>
            <a:picLocks noChangeAspect="1"/>
          </p:cNvPicPr>
          <p:nvPr/>
        </p:nvPicPr>
        <p:blipFill>
          <a:blip r:embed="rId2"/>
          <a:stretch>
            <a:fillRect/>
          </a:stretch>
        </p:blipFill>
        <p:spPr>
          <a:xfrm>
            <a:off x="633351" y="1367972"/>
            <a:ext cx="8066753" cy="4122056"/>
          </a:xfrm>
          <a:prstGeom prst="rect">
            <a:avLst/>
          </a:prstGeom>
        </p:spPr>
      </p:pic>
      <p:grpSp>
        <p:nvGrpSpPr>
          <p:cNvPr id="2" name="Agrupar 1"/>
          <p:cNvGrpSpPr/>
          <p:nvPr/>
        </p:nvGrpSpPr>
        <p:grpSpPr>
          <a:xfrm>
            <a:off x="385378" y="272974"/>
            <a:ext cx="671459" cy="671459"/>
            <a:chOff x="5581464" y="4190410"/>
            <a:chExt cx="250916" cy="250916"/>
          </a:xfrm>
        </p:grpSpPr>
        <p:sp>
          <p:nvSpPr>
            <p:cNvPr id="3" name="Elipse 2"/>
            <p:cNvSpPr/>
            <p:nvPr/>
          </p:nvSpPr>
          <p:spPr>
            <a:xfrm>
              <a:off x="5581464" y="4190410"/>
              <a:ext cx="250916" cy="250916"/>
            </a:xfrm>
            <a:prstGeom prst="ellipse">
              <a:avLst/>
            </a:prstGeom>
            <a:solidFill>
              <a:srgbClr val="9C3F9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sz="4400" dirty="0">
                <a:latin typeface="Arial"/>
                <a:cs typeface="Arial"/>
              </a:endParaRPr>
            </a:p>
          </p:txBody>
        </p:sp>
        <p:sp>
          <p:nvSpPr>
            <p:cNvPr id="4" name="CuadroTexto 3"/>
            <p:cNvSpPr txBox="1"/>
            <p:nvPr/>
          </p:nvSpPr>
          <p:spPr>
            <a:xfrm>
              <a:off x="5581510" y="4208146"/>
              <a:ext cx="250825" cy="207022"/>
            </a:xfrm>
            <a:prstGeom prst="rect">
              <a:avLst/>
            </a:prstGeom>
            <a:noFill/>
          </p:spPr>
          <p:txBody>
            <a:bodyPr wrap="square" lIns="0" tIns="0" rIns="0" bIns="0" rtlCol="0">
              <a:spAutoFit/>
            </a:bodyPr>
            <a:lstStyle/>
            <a:p>
              <a:pPr algn="ctr"/>
              <a:r>
                <a:rPr lang="es-ES" sz="3600" dirty="0">
                  <a:solidFill>
                    <a:schemeClr val="bg1"/>
                  </a:solidFill>
                  <a:latin typeface="Arial"/>
                  <a:cs typeface="Arial"/>
                </a:rPr>
                <a:t>6</a:t>
              </a:r>
            </a:p>
          </p:txBody>
        </p:sp>
      </p:grpSp>
      <p:sp>
        <p:nvSpPr>
          <p:cNvPr id="5" name="CuadroTexto 4"/>
          <p:cNvSpPr txBox="1"/>
          <p:nvPr/>
        </p:nvSpPr>
        <p:spPr>
          <a:xfrm>
            <a:off x="948166" y="424037"/>
            <a:ext cx="7898678" cy="369332"/>
          </a:xfrm>
          <a:prstGeom prst="rect">
            <a:avLst/>
          </a:prstGeom>
          <a:solidFill>
            <a:srgbClr val="9C3F97"/>
          </a:solidFill>
          <a:ln>
            <a:noFill/>
          </a:ln>
        </p:spPr>
        <p:txBody>
          <a:bodyPr wrap="square" rtlCol="0">
            <a:spAutoFit/>
          </a:bodyPr>
          <a:lstStyle/>
          <a:p>
            <a:r>
              <a:rPr lang="es-ES" b="1" dirty="0">
                <a:solidFill>
                  <a:srgbClr val="FFFFFF"/>
                </a:solidFill>
              </a:rPr>
              <a:t>Construir la gráfica</a:t>
            </a:r>
          </a:p>
        </p:txBody>
      </p:sp>
      <p:grpSp>
        <p:nvGrpSpPr>
          <p:cNvPr id="13" name="Agrupar 12"/>
          <p:cNvGrpSpPr/>
          <p:nvPr/>
        </p:nvGrpSpPr>
        <p:grpSpPr>
          <a:xfrm>
            <a:off x="1917300" y="3143251"/>
            <a:ext cx="4862563" cy="2101631"/>
            <a:chOff x="1572294" y="3852683"/>
            <a:chExt cx="4862563" cy="2101631"/>
          </a:xfrm>
        </p:grpSpPr>
        <p:sp>
          <p:nvSpPr>
            <p:cNvPr id="18" name="Rectángulo 17"/>
            <p:cNvSpPr/>
            <p:nvPr/>
          </p:nvSpPr>
          <p:spPr>
            <a:xfrm>
              <a:off x="1572294" y="4138432"/>
              <a:ext cx="3162604" cy="1815882"/>
            </a:xfrm>
            <a:prstGeom prst="rect">
              <a:avLst/>
            </a:prstGeom>
            <a:solidFill>
              <a:srgbClr val="9C3F97"/>
            </a:solidFill>
          </p:spPr>
          <p:txBody>
            <a:bodyPr wrap="square">
              <a:spAutoFit/>
            </a:bodyPr>
            <a:lstStyle/>
            <a:p>
              <a:r>
                <a:rPr lang="es-ES_tradnl" sz="1600" dirty="0">
                  <a:solidFill>
                    <a:schemeClr val="bg1"/>
                  </a:solidFill>
                  <a:latin typeface="Arial"/>
                  <a:cs typeface="Arial"/>
                </a:rPr>
                <a:t>Ya solo nos queda exportar la gráfica. Le damos al botón </a:t>
              </a:r>
              <a:r>
                <a:rPr lang="es-ES_tradnl" sz="1600" dirty="0" err="1">
                  <a:solidFill>
                    <a:schemeClr val="bg1"/>
                  </a:solidFill>
                  <a:latin typeface="Arial"/>
                  <a:cs typeface="Arial"/>
                </a:rPr>
                <a:t>export</a:t>
              </a:r>
              <a:r>
                <a:rPr lang="es-ES_tradnl" sz="1600" dirty="0">
                  <a:solidFill>
                    <a:schemeClr val="bg1"/>
                  </a:solidFill>
                  <a:latin typeface="Arial"/>
                  <a:cs typeface="Arial"/>
                </a:rPr>
                <a:t>, seleccionamos guardar como </a:t>
              </a:r>
              <a:r>
                <a:rPr lang="es-ES_tradnl" sz="1600" dirty="0" err="1">
                  <a:solidFill>
                    <a:schemeClr val="bg1"/>
                  </a:solidFill>
                  <a:latin typeface="Arial"/>
                  <a:cs typeface="Arial"/>
                </a:rPr>
                <a:t>pdf</a:t>
              </a:r>
              <a:r>
                <a:rPr lang="es-ES_tradnl" sz="1600" dirty="0">
                  <a:solidFill>
                    <a:schemeClr val="bg1"/>
                  </a:solidFill>
                  <a:latin typeface="Arial"/>
                  <a:cs typeface="Arial"/>
                </a:rPr>
                <a:t> y hacemos </a:t>
              </a:r>
              <a:r>
                <a:rPr lang="es-ES_tradnl" sz="1600" dirty="0" err="1">
                  <a:solidFill>
                    <a:schemeClr val="bg1"/>
                  </a:solidFill>
                  <a:latin typeface="Arial"/>
                  <a:cs typeface="Arial"/>
                </a:rPr>
                <a:t>click</a:t>
              </a:r>
              <a:r>
                <a:rPr lang="es-ES_tradnl" sz="1600" dirty="0">
                  <a:solidFill>
                    <a:schemeClr val="bg1"/>
                  </a:solidFill>
                  <a:latin typeface="Arial"/>
                  <a:cs typeface="Arial"/>
                </a:rPr>
                <a:t> en “</a:t>
              </a:r>
              <a:r>
                <a:rPr lang="es-ES_tradnl" sz="1600" dirty="0" err="1">
                  <a:solidFill>
                    <a:schemeClr val="bg1"/>
                  </a:solidFill>
                  <a:latin typeface="Arial"/>
                  <a:cs typeface="Arial"/>
                </a:rPr>
                <a:t>save</a:t>
              </a:r>
              <a:r>
                <a:rPr lang="es-ES_tradnl" sz="1600" dirty="0">
                  <a:solidFill>
                    <a:schemeClr val="bg1"/>
                  </a:solidFill>
                  <a:latin typeface="Arial"/>
                  <a:cs typeface="Arial"/>
                </a:rPr>
                <a:t> as PDF”. Creamos un archivo en la carpeta de trabajo y ya está.</a:t>
              </a:r>
              <a:endParaRPr lang="es-ES" sz="1600" dirty="0">
                <a:solidFill>
                  <a:schemeClr val="bg1"/>
                </a:solidFill>
                <a:latin typeface="Arial"/>
                <a:cs typeface="Arial"/>
              </a:endParaRPr>
            </a:p>
          </p:txBody>
        </p:sp>
        <p:cxnSp>
          <p:nvCxnSpPr>
            <p:cNvPr id="19" name="Conector recto de flecha 18"/>
            <p:cNvCxnSpPr>
              <a:cxnSpLocks/>
            </p:cNvCxnSpPr>
            <p:nvPr/>
          </p:nvCxnSpPr>
          <p:spPr>
            <a:xfrm flipV="1">
              <a:off x="4734898" y="3852683"/>
              <a:ext cx="1699959" cy="545346"/>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851942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Agrupar 1"/>
          <p:cNvGrpSpPr/>
          <p:nvPr/>
        </p:nvGrpSpPr>
        <p:grpSpPr>
          <a:xfrm>
            <a:off x="385378" y="272974"/>
            <a:ext cx="671459" cy="671459"/>
            <a:chOff x="5581464" y="4190410"/>
            <a:chExt cx="250916" cy="250916"/>
          </a:xfrm>
        </p:grpSpPr>
        <p:sp>
          <p:nvSpPr>
            <p:cNvPr id="3" name="Elipse 2"/>
            <p:cNvSpPr/>
            <p:nvPr/>
          </p:nvSpPr>
          <p:spPr>
            <a:xfrm>
              <a:off x="5581464" y="4190410"/>
              <a:ext cx="250916" cy="250916"/>
            </a:xfrm>
            <a:prstGeom prst="ellipse">
              <a:avLst/>
            </a:prstGeom>
            <a:solidFill>
              <a:srgbClr val="9C3F9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sz="4400" dirty="0">
                <a:latin typeface="Arial"/>
                <a:cs typeface="Arial"/>
              </a:endParaRPr>
            </a:p>
          </p:txBody>
        </p:sp>
        <p:sp>
          <p:nvSpPr>
            <p:cNvPr id="4" name="CuadroTexto 3"/>
            <p:cNvSpPr txBox="1"/>
            <p:nvPr/>
          </p:nvSpPr>
          <p:spPr>
            <a:xfrm>
              <a:off x="5581510" y="4208146"/>
              <a:ext cx="250825" cy="207022"/>
            </a:xfrm>
            <a:prstGeom prst="rect">
              <a:avLst/>
            </a:prstGeom>
            <a:noFill/>
          </p:spPr>
          <p:txBody>
            <a:bodyPr wrap="square" lIns="0" tIns="0" rIns="0" bIns="0" rtlCol="0">
              <a:spAutoFit/>
            </a:bodyPr>
            <a:lstStyle/>
            <a:p>
              <a:pPr algn="ctr"/>
              <a:endParaRPr lang="es-ES" sz="3600" dirty="0">
                <a:solidFill>
                  <a:schemeClr val="bg1"/>
                </a:solidFill>
                <a:latin typeface="Arial"/>
                <a:cs typeface="Arial"/>
              </a:endParaRPr>
            </a:p>
          </p:txBody>
        </p:sp>
      </p:grpSp>
      <p:sp>
        <p:nvSpPr>
          <p:cNvPr id="5" name="CuadroTexto 4"/>
          <p:cNvSpPr txBox="1"/>
          <p:nvPr/>
        </p:nvSpPr>
        <p:spPr>
          <a:xfrm>
            <a:off x="948166" y="424037"/>
            <a:ext cx="7898678" cy="369332"/>
          </a:xfrm>
          <a:prstGeom prst="rect">
            <a:avLst/>
          </a:prstGeom>
          <a:solidFill>
            <a:srgbClr val="9C3F97"/>
          </a:solidFill>
          <a:ln>
            <a:noFill/>
          </a:ln>
        </p:spPr>
        <p:txBody>
          <a:bodyPr wrap="square" rtlCol="0">
            <a:spAutoFit/>
          </a:bodyPr>
          <a:lstStyle/>
          <a:p>
            <a:r>
              <a:rPr lang="es-ES" b="1" dirty="0">
                <a:solidFill>
                  <a:srgbClr val="FFFFFF"/>
                </a:solidFill>
              </a:rPr>
              <a:t>Interpretación ecológica</a:t>
            </a:r>
          </a:p>
        </p:txBody>
      </p:sp>
      <p:sp>
        <p:nvSpPr>
          <p:cNvPr id="12" name="CuadroTexto 11"/>
          <p:cNvSpPr txBox="1"/>
          <p:nvPr/>
        </p:nvSpPr>
        <p:spPr>
          <a:xfrm>
            <a:off x="651300" y="1025555"/>
            <a:ext cx="2906909" cy="1631216"/>
          </a:xfrm>
          <a:prstGeom prst="rect">
            <a:avLst/>
          </a:prstGeom>
          <a:noFill/>
        </p:spPr>
        <p:txBody>
          <a:bodyPr wrap="square" rtlCol="0">
            <a:spAutoFit/>
          </a:bodyPr>
          <a:lstStyle/>
          <a:p>
            <a:pPr algn="ctr"/>
            <a:r>
              <a:rPr lang="es-ES" sz="2000" dirty="0">
                <a:solidFill>
                  <a:srgbClr val="9C3F97"/>
                </a:solidFill>
              </a:rPr>
              <a:t>Observa la gráfica con detenimiento. ¿crees que el resultado se ajusta a lo esperado en la gráfica teórica?</a:t>
            </a:r>
            <a:endParaRPr lang="es-ES" sz="1400" dirty="0">
              <a:solidFill>
                <a:srgbClr val="9C3F97"/>
              </a:solidFill>
            </a:endParaRPr>
          </a:p>
        </p:txBody>
      </p:sp>
      <p:sp>
        <p:nvSpPr>
          <p:cNvPr id="15" name="CuadroTexto 14"/>
          <p:cNvSpPr txBox="1"/>
          <p:nvPr/>
        </p:nvSpPr>
        <p:spPr>
          <a:xfrm>
            <a:off x="512117" y="3092433"/>
            <a:ext cx="3185274" cy="1323439"/>
          </a:xfrm>
          <a:prstGeom prst="rect">
            <a:avLst/>
          </a:prstGeom>
          <a:noFill/>
        </p:spPr>
        <p:txBody>
          <a:bodyPr wrap="square" rtlCol="0">
            <a:spAutoFit/>
          </a:bodyPr>
          <a:lstStyle/>
          <a:p>
            <a:pPr algn="ctr"/>
            <a:r>
              <a:rPr lang="es-ES" sz="2000" dirty="0">
                <a:solidFill>
                  <a:srgbClr val="9C3F97"/>
                </a:solidFill>
              </a:rPr>
              <a:t>¿Hay algún bioma cuyos puntos estén demasiado dispersos? ¿Qué significa eso y por qué ocurre?</a:t>
            </a:r>
            <a:endParaRPr lang="es-ES" sz="1400" dirty="0">
              <a:solidFill>
                <a:srgbClr val="9C3F97"/>
              </a:solidFill>
            </a:endParaRPr>
          </a:p>
        </p:txBody>
      </p:sp>
      <p:pic>
        <p:nvPicPr>
          <p:cNvPr id="7" name="Picture 6">
            <a:extLst>
              <a:ext uri="{FF2B5EF4-FFF2-40B4-BE49-F238E27FC236}">
                <a16:creationId xmlns:a16="http://schemas.microsoft.com/office/drawing/2014/main" id="{557FB1F8-8914-2240-A377-23F8799C3BA3}"/>
              </a:ext>
            </a:extLst>
          </p:cNvPr>
          <p:cNvPicPr>
            <a:picLocks noChangeAspect="1"/>
          </p:cNvPicPr>
          <p:nvPr/>
        </p:nvPicPr>
        <p:blipFill>
          <a:blip r:embed="rId3"/>
          <a:stretch>
            <a:fillRect/>
          </a:stretch>
        </p:blipFill>
        <p:spPr>
          <a:xfrm>
            <a:off x="3916017" y="946071"/>
            <a:ext cx="4391075" cy="5682568"/>
          </a:xfrm>
          <a:prstGeom prst="rect">
            <a:avLst/>
          </a:prstGeom>
        </p:spPr>
      </p:pic>
      <p:sp>
        <p:nvSpPr>
          <p:cNvPr id="8" name="TextBox 7">
            <a:extLst>
              <a:ext uri="{FF2B5EF4-FFF2-40B4-BE49-F238E27FC236}">
                <a16:creationId xmlns:a16="http://schemas.microsoft.com/office/drawing/2014/main" id="{16F791BC-BFB1-564C-B609-FAA3608ECDA9}"/>
              </a:ext>
            </a:extLst>
          </p:cNvPr>
          <p:cNvSpPr txBox="1"/>
          <p:nvPr/>
        </p:nvSpPr>
        <p:spPr>
          <a:xfrm>
            <a:off x="4382474" y="3921783"/>
            <a:ext cx="1431894" cy="258064"/>
          </a:xfrm>
          <a:prstGeom prst="rect">
            <a:avLst/>
          </a:prstGeom>
          <a:solidFill>
            <a:schemeClr val="accent1">
              <a:lumMod val="40000"/>
              <a:lumOff val="60000"/>
            </a:schemeClr>
          </a:solidFill>
        </p:spPr>
        <p:txBody>
          <a:bodyPr wrap="square" rtlCol="0">
            <a:spAutoFit/>
          </a:bodyPr>
          <a:lstStyle/>
          <a:p>
            <a:r>
              <a:rPr lang="en-ES" sz="800" dirty="0">
                <a:solidFill>
                  <a:schemeClr val="bg1"/>
                </a:solidFill>
              </a:rPr>
              <a:t>Dispersión en el eje X</a:t>
            </a:r>
          </a:p>
        </p:txBody>
      </p:sp>
      <p:grpSp>
        <p:nvGrpSpPr>
          <p:cNvPr id="33" name="Group 32">
            <a:extLst>
              <a:ext uri="{FF2B5EF4-FFF2-40B4-BE49-F238E27FC236}">
                <a16:creationId xmlns:a16="http://schemas.microsoft.com/office/drawing/2014/main" id="{A67E04ED-1090-7648-A0CD-B03A08EE7670}"/>
              </a:ext>
            </a:extLst>
          </p:cNvPr>
          <p:cNvGrpSpPr/>
          <p:nvPr/>
        </p:nvGrpSpPr>
        <p:grpSpPr>
          <a:xfrm>
            <a:off x="4289430" y="4704181"/>
            <a:ext cx="1076137" cy="221197"/>
            <a:chOff x="4289430" y="4704181"/>
            <a:chExt cx="1076137" cy="221197"/>
          </a:xfrm>
        </p:grpSpPr>
        <p:cxnSp>
          <p:nvCxnSpPr>
            <p:cNvPr id="10" name="Straight Connector 9">
              <a:extLst>
                <a:ext uri="{FF2B5EF4-FFF2-40B4-BE49-F238E27FC236}">
                  <a16:creationId xmlns:a16="http://schemas.microsoft.com/office/drawing/2014/main" id="{C9D46495-7DD2-7040-86CB-DB889587EEAC}"/>
                </a:ext>
              </a:extLst>
            </p:cNvPr>
            <p:cNvCxnSpPr>
              <a:cxnSpLocks/>
            </p:cNvCxnSpPr>
            <p:nvPr/>
          </p:nvCxnSpPr>
          <p:spPr>
            <a:xfrm>
              <a:off x="4377135" y="4882315"/>
              <a:ext cx="988432" cy="0"/>
            </a:xfrm>
            <a:prstGeom prst="line">
              <a:avLst/>
            </a:prstGeom>
            <a:ln>
              <a:solidFill>
                <a:srgbClr val="BFBDBD"/>
              </a:solidFill>
            </a:ln>
            <a:effectLst/>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3AF02A2F-2297-4144-A7FA-262CCEF8F6EB}"/>
                </a:ext>
              </a:extLst>
            </p:cNvPr>
            <p:cNvSpPr txBox="1"/>
            <p:nvPr/>
          </p:nvSpPr>
          <p:spPr>
            <a:xfrm>
              <a:off x="4289430" y="4704181"/>
              <a:ext cx="634023" cy="221197"/>
            </a:xfrm>
            <a:prstGeom prst="rect">
              <a:avLst/>
            </a:prstGeom>
            <a:noFill/>
          </p:spPr>
          <p:txBody>
            <a:bodyPr wrap="none" rtlCol="0">
              <a:spAutoFit/>
            </a:bodyPr>
            <a:lstStyle/>
            <a:p>
              <a:r>
                <a:rPr lang="en-ES" sz="600" b="1" dirty="0">
                  <a:solidFill>
                    <a:srgbClr val="BFBDBD"/>
                  </a:solidFill>
                </a:rPr>
                <a:t>11: Tundra</a:t>
              </a:r>
            </a:p>
          </p:txBody>
        </p:sp>
      </p:grpSp>
      <p:grpSp>
        <p:nvGrpSpPr>
          <p:cNvPr id="32" name="Group 31">
            <a:extLst>
              <a:ext uri="{FF2B5EF4-FFF2-40B4-BE49-F238E27FC236}">
                <a16:creationId xmlns:a16="http://schemas.microsoft.com/office/drawing/2014/main" id="{B8ACFE6A-4C99-C247-941E-25DA8F405BCB}"/>
              </a:ext>
            </a:extLst>
          </p:cNvPr>
          <p:cNvGrpSpPr/>
          <p:nvPr/>
        </p:nvGrpSpPr>
        <p:grpSpPr>
          <a:xfrm>
            <a:off x="4280964" y="4415872"/>
            <a:ext cx="1098449" cy="221197"/>
            <a:chOff x="4280964" y="4415872"/>
            <a:chExt cx="1098449" cy="221197"/>
          </a:xfrm>
        </p:grpSpPr>
        <p:cxnSp>
          <p:nvCxnSpPr>
            <p:cNvPr id="16" name="Straight Connector 15">
              <a:extLst>
                <a:ext uri="{FF2B5EF4-FFF2-40B4-BE49-F238E27FC236}">
                  <a16:creationId xmlns:a16="http://schemas.microsoft.com/office/drawing/2014/main" id="{07EA9B12-68A2-1F47-9A74-F98526B84832}"/>
                </a:ext>
              </a:extLst>
            </p:cNvPr>
            <p:cNvCxnSpPr>
              <a:cxnSpLocks/>
            </p:cNvCxnSpPr>
            <p:nvPr/>
          </p:nvCxnSpPr>
          <p:spPr>
            <a:xfrm>
              <a:off x="4377135" y="4622389"/>
              <a:ext cx="1002278" cy="0"/>
            </a:xfrm>
            <a:prstGeom prst="line">
              <a:avLst/>
            </a:prstGeom>
            <a:ln>
              <a:solidFill>
                <a:srgbClr val="3BB470"/>
              </a:solidFill>
            </a:ln>
            <a:effectLst/>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4E50D1F5-DD28-E743-AEBF-850868506EED}"/>
                </a:ext>
              </a:extLst>
            </p:cNvPr>
            <p:cNvSpPr txBox="1"/>
            <p:nvPr/>
          </p:nvSpPr>
          <p:spPr>
            <a:xfrm>
              <a:off x="4280964" y="4415872"/>
              <a:ext cx="518816" cy="221197"/>
            </a:xfrm>
            <a:prstGeom prst="rect">
              <a:avLst/>
            </a:prstGeom>
            <a:noFill/>
          </p:spPr>
          <p:txBody>
            <a:bodyPr wrap="none" rtlCol="0">
              <a:spAutoFit/>
            </a:bodyPr>
            <a:lstStyle/>
            <a:p>
              <a:r>
                <a:rPr lang="en-ES" sz="600" b="1" dirty="0">
                  <a:solidFill>
                    <a:srgbClr val="3BB470"/>
                  </a:solidFill>
                </a:rPr>
                <a:t>6: Taiga</a:t>
              </a:r>
            </a:p>
          </p:txBody>
        </p:sp>
      </p:grpSp>
      <p:grpSp>
        <p:nvGrpSpPr>
          <p:cNvPr id="31" name="Group 30">
            <a:extLst>
              <a:ext uri="{FF2B5EF4-FFF2-40B4-BE49-F238E27FC236}">
                <a16:creationId xmlns:a16="http://schemas.microsoft.com/office/drawing/2014/main" id="{A904ECEA-C878-7044-8213-E8F4AF13527F}"/>
              </a:ext>
            </a:extLst>
          </p:cNvPr>
          <p:cNvGrpSpPr/>
          <p:nvPr/>
        </p:nvGrpSpPr>
        <p:grpSpPr>
          <a:xfrm>
            <a:off x="4280964" y="4183909"/>
            <a:ext cx="1580639" cy="221197"/>
            <a:chOff x="4280964" y="4183909"/>
            <a:chExt cx="1580639" cy="221197"/>
          </a:xfrm>
        </p:grpSpPr>
        <p:cxnSp>
          <p:nvCxnSpPr>
            <p:cNvPr id="19" name="Straight Connector 18">
              <a:extLst>
                <a:ext uri="{FF2B5EF4-FFF2-40B4-BE49-F238E27FC236}">
                  <a16:creationId xmlns:a16="http://schemas.microsoft.com/office/drawing/2014/main" id="{4A13CA44-AADC-7544-B807-580DF5EA5FE4}"/>
                </a:ext>
              </a:extLst>
            </p:cNvPr>
            <p:cNvCxnSpPr>
              <a:cxnSpLocks/>
            </p:cNvCxnSpPr>
            <p:nvPr/>
          </p:nvCxnSpPr>
          <p:spPr>
            <a:xfrm>
              <a:off x="4377135" y="4368176"/>
              <a:ext cx="1437234" cy="0"/>
            </a:xfrm>
            <a:prstGeom prst="line">
              <a:avLst/>
            </a:prstGeom>
            <a:ln>
              <a:solidFill>
                <a:srgbClr val="9931CC"/>
              </a:solidFill>
            </a:ln>
            <a:effectLst/>
          </p:spPr>
          <p:style>
            <a:lnRef idx="2">
              <a:schemeClr val="accent1"/>
            </a:lnRef>
            <a:fillRef idx="0">
              <a:schemeClr val="accent1"/>
            </a:fillRef>
            <a:effectRef idx="1">
              <a:schemeClr val="accent1"/>
            </a:effectRef>
            <a:fontRef idx="minor">
              <a:schemeClr val="tx1"/>
            </a:fontRef>
          </p:style>
        </p:cxnSp>
        <p:sp>
          <p:nvSpPr>
            <p:cNvPr id="20" name="TextBox 19">
              <a:extLst>
                <a:ext uri="{FF2B5EF4-FFF2-40B4-BE49-F238E27FC236}">
                  <a16:creationId xmlns:a16="http://schemas.microsoft.com/office/drawing/2014/main" id="{4917DAC2-4E5A-6843-B38F-088D9552DB4A}"/>
                </a:ext>
              </a:extLst>
            </p:cNvPr>
            <p:cNvSpPr txBox="1"/>
            <p:nvPr/>
          </p:nvSpPr>
          <p:spPr>
            <a:xfrm>
              <a:off x="4280964" y="4183909"/>
              <a:ext cx="1580639" cy="221197"/>
            </a:xfrm>
            <a:prstGeom prst="rect">
              <a:avLst/>
            </a:prstGeom>
            <a:noFill/>
          </p:spPr>
          <p:txBody>
            <a:bodyPr wrap="none" rtlCol="0">
              <a:spAutoFit/>
            </a:bodyPr>
            <a:lstStyle/>
            <a:p>
              <a:r>
                <a:rPr lang="en-ES" sz="600" b="1" dirty="0">
                  <a:solidFill>
                    <a:srgbClr val="9931CC"/>
                  </a:solidFill>
                </a:rPr>
                <a:t>8: Temperate grasslands, savannas.</a:t>
              </a:r>
            </a:p>
          </p:txBody>
        </p:sp>
      </p:grpSp>
      <p:sp>
        <p:nvSpPr>
          <p:cNvPr id="21" name="TextBox 20">
            <a:extLst>
              <a:ext uri="{FF2B5EF4-FFF2-40B4-BE49-F238E27FC236}">
                <a16:creationId xmlns:a16="http://schemas.microsoft.com/office/drawing/2014/main" id="{B7C07064-8795-A145-A584-1CED1C6E2B04}"/>
              </a:ext>
            </a:extLst>
          </p:cNvPr>
          <p:cNvSpPr txBox="1"/>
          <p:nvPr/>
        </p:nvSpPr>
        <p:spPr>
          <a:xfrm>
            <a:off x="4649619" y="1411415"/>
            <a:ext cx="1164745" cy="215444"/>
          </a:xfrm>
          <a:prstGeom prst="rect">
            <a:avLst/>
          </a:prstGeom>
          <a:solidFill>
            <a:schemeClr val="accent1">
              <a:lumMod val="40000"/>
              <a:lumOff val="60000"/>
            </a:schemeClr>
          </a:solidFill>
        </p:spPr>
        <p:txBody>
          <a:bodyPr wrap="square" rtlCol="0">
            <a:spAutoFit/>
          </a:bodyPr>
          <a:lstStyle/>
          <a:p>
            <a:r>
              <a:rPr lang="en-ES" sz="800" dirty="0">
                <a:solidFill>
                  <a:schemeClr val="bg1"/>
                </a:solidFill>
              </a:rPr>
              <a:t>Dispersión en el eje Y</a:t>
            </a:r>
          </a:p>
        </p:txBody>
      </p:sp>
      <p:grpSp>
        <p:nvGrpSpPr>
          <p:cNvPr id="29" name="Group 28">
            <a:extLst>
              <a:ext uri="{FF2B5EF4-FFF2-40B4-BE49-F238E27FC236}">
                <a16:creationId xmlns:a16="http://schemas.microsoft.com/office/drawing/2014/main" id="{ED79A175-4FDE-6D4D-AE74-86A10FAB063B}"/>
              </a:ext>
            </a:extLst>
          </p:cNvPr>
          <p:cNvGrpSpPr/>
          <p:nvPr/>
        </p:nvGrpSpPr>
        <p:grpSpPr>
          <a:xfrm>
            <a:off x="6172343" y="1391803"/>
            <a:ext cx="789552" cy="3291213"/>
            <a:chOff x="6172343" y="1391803"/>
            <a:chExt cx="789552" cy="3291213"/>
          </a:xfrm>
        </p:grpSpPr>
        <p:cxnSp>
          <p:nvCxnSpPr>
            <p:cNvPr id="23" name="Straight Connector 22">
              <a:extLst>
                <a:ext uri="{FF2B5EF4-FFF2-40B4-BE49-F238E27FC236}">
                  <a16:creationId xmlns:a16="http://schemas.microsoft.com/office/drawing/2014/main" id="{678D26AD-FD25-B548-B720-393BE408FD15}"/>
                </a:ext>
              </a:extLst>
            </p:cNvPr>
            <p:cNvCxnSpPr/>
            <p:nvPr/>
          </p:nvCxnSpPr>
          <p:spPr>
            <a:xfrm>
              <a:off x="6205347" y="1413173"/>
              <a:ext cx="0" cy="3269843"/>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24" name="TextBox 23">
              <a:extLst>
                <a:ext uri="{FF2B5EF4-FFF2-40B4-BE49-F238E27FC236}">
                  <a16:creationId xmlns:a16="http://schemas.microsoft.com/office/drawing/2014/main" id="{14443FEB-28BE-0340-9979-C98D00352070}"/>
                </a:ext>
              </a:extLst>
            </p:cNvPr>
            <p:cNvSpPr txBox="1"/>
            <p:nvPr/>
          </p:nvSpPr>
          <p:spPr>
            <a:xfrm>
              <a:off x="6172343" y="1391803"/>
              <a:ext cx="789552" cy="221197"/>
            </a:xfrm>
            <a:prstGeom prst="rect">
              <a:avLst/>
            </a:prstGeom>
            <a:noFill/>
          </p:spPr>
          <p:txBody>
            <a:bodyPr wrap="none" rtlCol="0">
              <a:spAutoFit/>
            </a:bodyPr>
            <a:lstStyle/>
            <a:p>
              <a:r>
                <a:rPr lang="en-ES" sz="600" b="1" dirty="0">
                  <a:solidFill>
                    <a:srgbClr val="FF0000"/>
                  </a:solidFill>
                </a:rPr>
                <a:t>14: Mangroves</a:t>
              </a:r>
            </a:p>
          </p:txBody>
        </p:sp>
      </p:grpSp>
      <p:grpSp>
        <p:nvGrpSpPr>
          <p:cNvPr id="30" name="Group 29">
            <a:extLst>
              <a:ext uri="{FF2B5EF4-FFF2-40B4-BE49-F238E27FC236}">
                <a16:creationId xmlns:a16="http://schemas.microsoft.com/office/drawing/2014/main" id="{71D90F35-AA5C-1E48-8D7A-7D11DB5D1E12}"/>
              </a:ext>
            </a:extLst>
          </p:cNvPr>
          <p:cNvGrpSpPr/>
          <p:nvPr/>
        </p:nvGrpSpPr>
        <p:grpSpPr>
          <a:xfrm>
            <a:off x="6279200" y="1750165"/>
            <a:ext cx="647463" cy="406059"/>
            <a:chOff x="6279200" y="1750165"/>
            <a:chExt cx="647463" cy="406059"/>
          </a:xfrm>
        </p:grpSpPr>
        <p:cxnSp>
          <p:nvCxnSpPr>
            <p:cNvPr id="26" name="Straight Connector 25">
              <a:extLst>
                <a:ext uri="{FF2B5EF4-FFF2-40B4-BE49-F238E27FC236}">
                  <a16:creationId xmlns:a16="http://schemas.microsoft.com/office/drawing/2014/main" id="{5BE589E1-1BEC-2840-A696-630D9D1C11DC}"/>
                </a:ext>
              </a:extLst>
            </p:cNvPr>
            <p:cNvCxnSpPr/>
            <p:nvPr/>
          </p:nvCxnSpPr>
          <p:spPr>
            <a:xfrm flipV="1">
              <a:off x="6317547" y="1750165"/>
              <a:ext cx="0" cy="406059"/>
            </a:xfrm>
            <a:prstGeom prst="line">
              <a:avLst/>
            </a:prstGeom>
            <a:ln>
              <a:solidFill>
                <a:srgbClr val="8A4400"/>
              </a:solidFill>
            </a:ln>
            <a:effectLst/>
          </p:spPr>
          <p:style>
            <a:lnRef idx="2">
              <a:schemeClr val="accent1"/>
            </a:lnRef>
            <a:fillRef idx="0">
              <a:schemeClr val="accent1"/>
            </a:fillRef>
            <a:effectRef idx="1">
              <a:schemeClr val="accent1"/>
            </a:effectRef>
            <a:fontRef idx="minor">
              <a:schemeClr val="tx1"/>
            </a:fontRef>
          </p:style>
        </p:cxnSp>
        <p:sp>
          <p:nvSpPr>
            <p:cNvPr id="27" name="TextBox 26">
              <a:extLst>
                <a:ext uri="{FF2B5EF4-FFF2-40B4-BE49-F238E27FC236}">
                  <a16:creationId xmlns:a16="http://schemas.microsoft.com/office/drawing/2014/main" id="{678C20E3-8F92-D946-87E2-CE6599FC7CC4}"/>
                </a:ext>
              </a:extLst>
            </p:cNvPr>
            <p:cNvSpPr txBox="1"/>
            <p:nvPr/>
          </p:nvSpPr>
          <p:spPr>
            <a:xfrm>
              <a:off x="6279200" y="1808547"/>
              <a:ext cx="647463" cy="221197"/>
            </a:xfrm>
            <a:prstGeom prst="rect">
              <a:avLst/>
            </a:prstGeom>
            <a:noFill/>
          </p:spPr>
          <p:txBody>
            <a:bodyPr wrap="none" rtlCol="0">
              <a:spAutoFit/>
            </a:bodyPr>
            <a:lstStyle/>
            <a:p>
              <a:r>
                <a:rPr lang="en-ES" sz="600" b="1" dirty="0">
                  <a:solidFill>
                    <a:srgbClr val="8A4400"/>
                  </a:solidFill>
                </a:rPr>
                <a:t>13: Deserts</a:t>
              </a:r>
            </a:p>
          </p:txBody>
        </p:sp>
      </p:grpSp>
    </p:spTree>
    <p:extLst>
      <p:ext uri="{BB962C8B-B14F-4D97-AF65-F5344CB8AC3E}">
        <p14:creationId xmlns:p14="http://schemas.microsoft.com/office/powerpoint/2010/main" val="1455398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5" grpId="0"/>
      <p:bldP spid="8" grpId="0" animBg="1"/>
      <p:bldP spid="21"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 name="Imagen 81" descr="Screen Shot 2019-09-28 at 16.23.2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4263" y="1475308"/>
            <a:ext cx="4357876" cy="2454605"/>
          </a:xfrm>
          <a:prstGeom prst="rect">
            <a:avLst/>
          </a:prstGeom>
          <a:ln>
            <a:solidFill>
              <a:srgbClr val="7F7F7F"/>
            </a:solidFill>
          </a:ln>
        </p:spPr>
      </p:pic>
      <p:grpSp>
        <p:nvGrpSpPr>
          <p:cNvPr id="28" name="Agrupar 27"/>
          <p:cNvGrpSpPr/>
          <p:nvPr/>
        </p:nvGrpSpPr>
        <p:grpSpPr>
          <a:xfrm>
            <a:off x="859355" y="1545616"/>
            <a:ext cx="3720701" cy="828416"/>
            <a:chOff x="859355" y="1545616"/>
            <a:chExt cx="3720701" cy="828416"/>
          </a:xfrm>
        </p:grpSpPr>
        <p:grpSp>
          <p:nvGrpSpPr>
            <p:cNvPr id="9" name="Agrupar 8"/>
            <p:cNvGrpSpPr/>
            <p:nvPr/>
          </p:nvGrpSpPr>
          <p:grpSpPr>
            <a:xfrm>
              <a:off x="859355" y="1727196"/>
              <a:ext cx="753534" cy="423336"/>
              <a:chOff x="859355" y="1727196"/>
              <a:chExt cx="753534" cy="423336"/>
            </a:xfrm>
          </p:grpSpPr>
          <p:sp>
            <p:nvSpPr>
              <p:cNvPr id="2" name="CuadroTexto 1"/>
              <p:cNvSpPr txBox="1"/>
              <p:nvPr/>
            </p:nvSpPr>
            <p:spPr>
              <a:xfrm>
                <a:off x="859355" y="1727196"/>
                <a:ext cx="753534" cy="215444"/>
              </a:xfrm>
              <a:prstGeom prst="rect">
                <a:avLst/>
              </a:prstGeom>
              <a:noFill/>
            </p:spPr>
            <p:txBody>
              <a:bodyPr wrap="square" rtlCol="0">
                <a:spAutoFit/>
              </a:bodyPr>
              <a:lstStyle/>
              <a:p>
                <a:pPr algn="ctr"/>
                <a:r>
                  <a:rPr lang="es-ES" sz="800" b="1" dirty="0">
                    <a:latin typeface="Arial"/>
                    <a:cs typeface="Arial"/>
                  </a:rPr>
                  <a:t>P1:(T1, P1)</a:t>
                </a:r>
              </a:p>
            </p:txBody>
          </p:sp>
          <p:cxnSp>
            <p:nvCxnSpPr>
              <p:cNvPr id="8" name="Conector recto 7"/>
              <p:cNvCxnSpPr/>
              <p:nvPr/>
            </p:nvCxnSpPr>
            <p:spPr>
              <a:xfrm>
                <a:off x="1236122" y="1908776"/>
                <a:ext cx="0" cy="241756"/>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0" name="Agrupar 9"/>
            <p:cNvGrpSpPr/>
            <p:nvPr/>
          </p:nvGrpSpPr>
          <p:grpSpPr>
            <a:xfrm>
              <a:off x="2518172" y="1545616"/>
              <a:ext cx="753534" cy="423336"/>
              <a:chOff x="2518172" y="1545616"/>
              <a:chExt cx="753534" cy="423336"/>
            </a:xfrm>
          </p:grpSpPr>
          <p:sp>
            <p:nvSpPr>
              <p:cNvPr id="11" name="CuadroTexto 10"/>
              <p:cNvSpPr txBox="1"/>
              <p:nvPr/>
            </p:nvSpPr>
            <p:spPr>
              <a:xfrm>
                <a:off x="2518172" y="1545616"/>
                <a:ext cx="753534" cy="215444"/>
              </a:xfrm>
              <a:prstGeom prst="rect">
                <a:avLst/>
              </a:prstGeom>
              <a:noFill/>
            </p:spPr>
            <p:txBody>
              <a:bodyPr wrap="square" rtlCol="0">
                <a:spAutoFit/>
              </a:bodyPr>
              <a:lstStyle/>
              <a:p>
                <a:pPr algn="ctr"/>
                <a:r>
                  <a:rPr lang="es-ES" sz="800" b="1" dirty="0">
                    <a:latin typeface="Arial"/>
                    <a:cs typeface="Arial"/>
                  </a:rPr>
                  <a:t>P2:(T2, P2)</a:t>
                </a:r>
              </a:p>
            </p:txBody>
          </p:sp>
          <p:cxnSp>
            <p:nvCxnSpPr>
              <p:cNvPr id="12" name="Conector recto 11"/>
              <p:cNvCxnSpPr/>
              <p:nvPr/>
            </p:nvCxnSpPr>
            <p:spPr>
              <a:xfrm>
                <a:off x="2894939" y="1727196"/>
                <a:ext cx="0" cy="241756"/>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5" name="Agrupar 14"/>
            <p:cNvGrpSpPr/>
            <p:nvPr/>
          </p:nvGrpSpPr>
          <p:grpSpPr>
            <a:xfrm>
              <a:off x="3826522" y="1950696"/>
              <a:ext cx="753534" cy="423336"/>
              <a:chOff x="3826522" y="1950696"/>
              <a:chExt cx="753534" cy="423336"/>
            </a:xfrm>
          </p:grpSpPr>
          <p:sp>
            <p:nvSpPr>
              <p:cNvPr id="13" name="CuadroTexto 12"/>
              <p:cNvSpPr txBox="1"/>
              <p:nvPr/>
            </p:nvSpPr>
            <p:spPr>
              <a:xfrm>
                <a:off x="3826522" y="1950696"/>
                <a:ext cx="753534" cy="215444"/>
              </a:xfrm>
              <a:prstGeom prst="rect">
                <a:avLst/>
              </a:prstGeom>
              <a:noFill/>
            </p:spPr>
            <p:txBody>
              <a:bodyPr wrap="square" rtlCol="0">
                <a:spAutoFit/>
              </a:bodyPr>
              <a:lstStyle/>
              <a:p>
                <a:pPr algn="ctr"/>
                <a:r>
                  <a:rPr lang="es-ES" sz="800" b="1" dirty="0">
                    <a:latin typeface="Arial"/>
                    <a:cs typeface="Arial"/>
                  </a:rPr>
                  <a:t>P3:(T3, P3)</a:t>
                </a:r>
              </a:p>
            </p:txBody>
          </p:sp>
          <p:cxnSp>
            <p:nvCxnSpPr>
              <p:cNvPr id="14" name="Conector recto 13"/>
              <p:cNvCxnSpPr/>
              <p:nvPr/>
            </p:nvCxnSpPr>
            <p:spPr>
              <a:xfrm>
                <a:off x="4203289" y="2132276"/>
                <a:ext cx="0" cy="241756"/>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grpSp>
        <p:nvGrpSpPr>
          <p:cNvPr id="7" name="Agrupar 6"/>
          <p:cNvGrpSpPr/>
          <p:nvPr/>
        </p:nvGrpSpPr>
        <p:grpSpPr>
          <a:xfrm>
            <a:off x="4864022" y="1475308"/>
            <a:ext cx="3902429" cy="3029794"/>
            <a:chOff x="4864022" y="1475308"/>
            <a:chExt cx="3902429" cy="3029794"/>
          </a:xfrm>
        </p:grpSpPr>
        <p:grpSp>
          <p:nvGrpSpPr>
            <p:cNvPr id="6" name="Agrupar 5"/>
            <p:cNvGrpSpPr/>
            <p:nvPr/>
          </p:nvGrpSpPr>
          <p:grpSpPr>
            <a:xfrm>
              <a:off x="4864022" y="1475308"/>
              <a:ext cx="3902429" cy="3029794"/>
              <a:chOff x="4864022" y="1475308"/>
              <a:chExt cx="3902429" cy="3029794"/>
            </a:xfrm>
          </p:grpSpPr>
          <p:pic>
            <p:nvPicPr>
              <p:cNvPr id="4" name="Imagen 3" descr="Macintosh HD:Users:fjbonet:Desktop:Screen Shot 2019-09-11 at 19.20.16.png"/>
              <p:cNvPicPr/>
              <p:nvPr/>
            </p:nvPicPr>
            <p:blipFill>
              <a:blip r:embed="rId3">
                <a:extLst>
                  <a:ext uri="{28A0092B-C50C-407E-A947-70E740481C1C}">
                    <a14:useLocalDpi xmlns:a14="http://schemas.microsoft.com/office/drawing/2010/main" val="0"/>
                  </a:ext>
                </a:extLst>
              </a:blip>
              <a:srcRect/>
              <a:stretch>
                <a:fillRect/>
              </a:stretch>
            </p:blipFill>
            <p:spPr bwMode="auto">
              <a:xfrm>
                <a:off x="5405406" y="1475308"/>
                <a:ext cx="3361045" cy="3029794"/>
              </a:xfrm>
              <a:prstGeom prst="rect">
                <a:avLst/>
              </a:prstGeom>
              <a:ln>
                <a:solidFill>
                  <a:srgbClr val="7F7F7F"/>
                </a:solidFill>
              </a:ln>
            </p:spPr>
          </p:pic>
          <p:cxnSp>
            <p:nvCxnSpPr>
              <p:cNvPr id="3" name="Conector recto de flecha 2"/>
              <p:cNvCxnSpPr/>
              <p:nvPr/>
            </p:nvCxnSpPr>
            <p:spPr>
              <a:xfrm>
                <a:off x="4864022" y="2719836"/>
                <a:ext cx="517424" cy="0"/>
              </a:xfrm>
              <a:prstGeom prst="straightConnector1">
                <a:avLst/>
              </a:prstGeom>
              <a:ln w="44450" cmpd="sng">
                <a:solidFill>
                  <a:schemeClr val="accent6">
                    <a:lumMod val="75000"/>
                  </a:schemeClr>
                </a:solidFill>
                <a:headEnd type="none"/>
                <a:tailEnd type="triangle" w="lg" len="med"/>
              </a:ln>
            </p:spPr>
            <p:style>
              <a:lnRef idx="2">
                <a:schemeClr val="accent1"/>
              </a:lnRef>
              <a:fillRef idx="0">
                <a:schemeClr val="accent1"/>
              </a:fillRef>
              <a:effectRef idx="1">
                <a:schemeClr val="accent1"/>
              </a:effectRef>
              <a:fontRef idx="minor">
                <a:schemeClr val="tx1"/>
              </a:fontRef>
            </p:style>
          </p:cxnSp>
        </p:grpSp>
        <p:grpSp>
          <p:nvGrpSpPr>
            <p:cNvPr id="25" name="Agrupar 24"/>
            <p:cNvGrpSpPr/>
            <p:nvPr/>
          </p:nvGrpSpPr>
          <p:grpSpPr>
            <a:xfrm>
              <a:off x="6571033" y="3102767"/>
              <a:ext cx="909332" cy="868952"/>
              <a:chOff x="6571033" y="3102767"/>
              <a:chExt cx="909332" cy="868952"/>
            </a:xfrm>
          </p:grpSpPr>
          <p:sp>
            <p:nvSpPr>
              <p:cNvPr id="16" name="Elipse 15"/>
              <p:cNvSpPr/>
              <p:nvPr/>
            </p:nvSpPr>
            <p:spPr>
              <a:xfrm>
                <a:off x="6934200" y="3321050"/>
                <a:ext cx="45719" cy="45719"/>
              </a:xfrm>
              <a:prstGeom prst="ellipse">
                <a:avLst/>
              </a:prstGeom>
              <a:solidFill>
                <a:schemeClr val="tx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19" name="Elipse 18"/>
              <p:cNvSpPr/>
              <p:nvPr/>
            </p:nvSpPr>
            <p:spPr>
              <a:xfrm>
                <a:off x="6715125" y="3813175"/>
                <a:ext cx="45719" cy="45719"/>
              </a:xfrm>
              <a:prstGeom prst="ellipse">
                <a:avLst/>
              </a:prstGeom>
              <a:solidFill>
                <a:schemeClr val="tx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20" name="Elipse 19"/>
              <p:cNvSpPr/>
              <p:nvPr/>
            </p:nvSpPr>
            <p:spPr>
              <a:xfrm>
                <a:off x="6979919" y="3496309"/>
                <a:ext cx="45719" cy="45719"/>
              </a:xfrm>
              <a:prstGeom prst="ellipse">
                <a:avLst/>
              </a:prstGeom>
              <a:solidFill>
                <a:schemeClr val="tx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17" name="CuadroTexto 16"/>
              <p:cNvSpPr txBox="1"/>
              <p:nvPr/>
            </p:nvSpPr>
            <p:spPr>
              <a:xfrm>
                <a:off x="6571033" y="3102767"/>
                <a:ext cx="341522" cy="246221"/>
              </a:xfrm>
              <a:prstGeom prst="rect">
                <a:avLst/>
              </a:prstGeom>
              <a:noFill/>
            </p:spPr>
            <p:txBody>
              <a:bodyPr wrap="none" rtlCol="0">
                <a:spAutoFit/>
              </a:bodyPr>
              <a:lstStyle/>
              <a:p>
                <a:r>
                  <a:rPr lang="es-ES" sz="1000" b="1" dirty="0">
                    <a:latin typeface="Arial"/>
                    <a:cs typeface="Arial"/>
                  </a:rPr>
                  <a:t>P1</a:t>
                </a:r>
              </a:p>
            </p:txBody>
          </p:sp>
          <p:cxnSp>
            <p:nvCxnSpPr>
              <p:cNvPr id="21" name="Conector recto 20"/>
              <p:cNvCxnSpPr>
                <a:endCxn id="16" idx="1"/>
              </p:cNvCxnSpPr>
              <p:nvPr/>
            </p:nvCxnSpPr>
            <p:spPr>
              <a:xfrm>
                <a:off x="6816725" y="3251200"/>
                <a:ext cx="124170" cy="765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26" name="CuadroTexto 25"/>
              <p:cNvSpPr txBox="1"/>
              <p:nvPr/>
            </p:nvSpPr>
            <p:spPr>
              <a:xfrm>
                <a:off x="7138843" y="3416301"/>
                <a:ext cx="341522" cy="246221"/>
              </a:xfrm>
              <a:prstGeom prst="rect">
                <a:avLst/>
              </a:prstGeom>
              <a:noFill/>
            </p:spPr>
            <p:txBody>
              <a:bodyPr wrap="none" rtlCol="0">
                <a:spAutoFit/>
              </a:bodyPr>
              <a:lstStyle/>
              <a:p>
                <a:r>
                  <a:rPr lang="es-ES" sz="1000" b="1" dirty="0">
                    <a:latin typeface="Arial"/>
                    <a:cs typeface="Arial"/>
                  </a:rPr>
                  <a:t>P2</a:t>
                </a:r>
              </a:p>
            </p:txBody>
          </p:sp>
          <p:cxnSp>
            <p:nvCxnSpPr>
              <p:cNvPr id="27" name="Conector recto 26"/>
              <p:cNvCxnSpPr/>
              <p:nvPr/>
            </p:nvCxnSpPr>
            <p:spPr>
              <a:xfrm>
                <a:off x="7030195" y="3526461"/>
                <a:ext cx="179172" cy="15567"/>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29" name="CuadroTexto 28"/>
              <p:cNvSpPr txBox="1"/>
              <p:nvPr/>
            </p:nvSpPr>
            <p:spPr>
              <a:xfrm>
                <a:off x="6876256" y="3725498"/>
                <a:ext cx="341522" cy="246221"/>
              </a:xfrm>
              <a:prstGeom prst="rect">
                <a:avLst/>
              </a:prstGeom>
              <a:noFill/>
            </p:spPr>
            <p:txBody>
              <a:bodyPr wrap="none" rtlCol="0">
                <a:spAutoFit/>
              </a:bodyPr>
              <a:lstStyle/>
              <a:p>
                <a:r>
                  <a:rPr lang="es-ES" sz="1000" b="1" dirty="0">
                    <a:latin typeface="Arial"/>
                    <a:cs typeface="Arial"/>
                  </a:rPr>
                  <a:t>P3</a:t>
                </a:r>
              </a:p>
            </p:txBody>
          </p:sp>
          <p:cxnSp>
            <p:nvCxnSpPr>
              <p:cNvPr id="30" name="Conector recto 29"/>
              <p:cNvCxnSpPr/>
              <p:nvPr/>
            </p:nvCxnSpPr>
            <p:spPr>
              <a:xfrm>
                <a:off x="6767608" y="3835658"/>
                <a:ext cx="179172" cy="15567"/>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sp>
        <p:nvSpPr>
          <p:cNvPr id="5" name="Llamada ovalada 4"/>
          <p:cNvSpPr/>
          <p:nvPr/>
        </p:nvSpPr>
        <p:spPr>
          <a:xfrm>
            <a:off x="1005891" y="4373303"/>
            <a:ext cx="3024562" cy="1565735"/>
          </a:xfrm>
          <a:prstGeom prst="wedgeEllipseCallout">
            <a:avLst>
              <a:gd name="adj1" fmla="val 34516"/>
              <a:gd name="adj2" fmla="val 118896"/>
            </a:avLst>
          </a:prstGeom>
          <a:solidFill>
            <a:schemeClr val="bg1"/>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s-ES" sz="1700" dirty="0">
                <a:solidFill>
                  <a:schemeClr val="accent6">
                    <a:lumMod val="75000"/>
                  </a:schemeClr>
                </a:solidFill>
                <a:latin typeface="Arial"/>
                <a:cs typeface="Arial"/>
              </a:rPr>
              <a:t>En realidad obtendremos una gráfica algo más modesta que la que ves ahora. </a:t>
            </a:r>
          </a:p>
        </p:txBody>
      </p:sp>
      <p:sp>
        <p:nvSpPr>
          <p:cNvPr id="31" name="Llamada ovalada 30"/>
          <p:cNvSpPr/>
          <p:nvPr/>
        </p:nvSpPr>
        <p:spPr>
          <a:xfrm>
            <a:off x="4355976" y="4373303"/>
            <a:ext cx="3024562" cy="1565735"/>
          </a:xfrm>
          <a:prstGeom prst="wedgeEllipseCallout">
            <a:avLst>
              <a:gd name="adj1" fmla="val 34516"/>
              <a:gd name="adj2" fmla="val 118896"/>
            </a:avLst>
          </a:prstGeom>
          <a:solidFill>
            <a:schemeClr val="bg1"/>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s-ES" sz="1700" dirty="0">
                <a:solidFill>
                  <a:schemeClr val="accent6">
                    <a:lumMod val="75000"/>
                  </a:schemeClr>
                </a:solidFill>
                <a:latin typeface="Arial"/>
                <a:cs typeface="Arial"/>
              </a:rPr>
              <a:t>Se parecerá más a ésta…</a:t>
            </a:r>
          </a:p>
        </p:txBody>
      </p:sp>
    </p:spTree>
    <p:extLst>
      <p:ext uri="{BB962C8B-B14F-4D97-AF65-F5344CB8AC3E}">
        <p14:creationId xmlns:p14="http://schemas.microsoft.com/office/powerpoint/2010/main" val="2624028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7"/>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31"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Imagen 81" descr="Screen Shot 2019-09-28 at 16.23.21.png">
            <a:extLst>
              <a:ext uri="{FF2B5EF4-FFF2-40B4-BE49-F238E27FC236}">
                <a16:creationId xmlns:a16="http://schemas.microsoft.com/office/drawing/2014/main" id="{DA9B70D1-C769-6545-99B1-20B9C6CAF6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4263" y="1475308"/>
            <a:ext cx="4357876" cy="2454605"/>
          </a:xfrm>
          <a:prstGeom prst="rect">
            <a:avLst/>
          </a:prstGeom>
          <a:ln>
            <a:solidFill>
              <a:srgbClr val="7F7F7F"/>
            </a:solidFill>
          </a:ln>
        </p:spPr>
      </p:pic>
      <p:grpSp>
        <p:nvGrpSpPr>
          <p:cNvPr id="28" name="Agrupar 27"/>
          <p:cNvGrpSpPr/>
          <p:nvPr/>
        </p:nvGrpSpPr>
        <p:grpSpPr>
          <a:xfrm>
            <a:off x="859355" y="1545616"/>
            <a:ext cx="3720701" cy="828416"/>
            <a:chOff x="859355" y="1545616"/>
            <a:chExt cx="3720701" cy="828416"/>
          </a:xfrm>
        </p:grpSpPr>
        <p:grpSp>
          <p:nvGrpSpPr>
            <p:cNvPr id="9" name="Agrupar 8"/>
            <p:cNvGrpSpPr/>
            <p:nvPr/>
          </p:nvGrpSpPr>
          <p:grpSpPr>
            <a:xfrm>
              <a:off x="859355" y="1727196"/>
              <a:ext cx="753534" cy="423336"/>
              <a:chOff x="859355" y="1727196"/>
              <a:chExt cx="753534" cy="423336"/>
            </a:xfrm>
          </p:grpSpPr>
          <p:sp>
            <p:nvSpPr>
              <p:cNvPr id="2" name="CuadroTexto 1"/>
              <p:cNvSpPr txBox="1"/>
              <p:nvPr/>
            </p:nvSpPr>
            <p:spPr>
              <a:xfrm>
                <a:off x="859355" y="1727196"/>
                <a:ext cx="753534" cy="215444"/>
              </a:xfrm>
              <a:prstGeom prst="rect">
                <a:avLst/>
              </a:prstGeom>
              <a:noFill/>
            </p:spPr>
            <p:txBody>
              <a:bodyPr wrap="square" rtlCol="0">
                <a:spAutoFit/>
              </a:bodyPr>
              <a:lstStyle/>
              <a:p>
                <a:pPr algn="ctr"/>
                <a:r>
                  <a:rPr lang="es-ES" sz="800" b="1" dirty="0">
                    <a:latin typeface="Arial"/>
                    <a:cs typeface="Arial"/>
                  </a:rPr>
                  <a:t>P1:(T1, P1)</a:t>
                </a:r>
              </a:p>
            </p:txBody>
          </p:sp>
          <p:cxnSp>
            <p:nvCxnSpPr>
              <p:cNvPr id="8" name="Conector recto 7"/>
              <p:cNvCxnSpPr/>
              <p:nvPr/>
            </p:nvCxnSpPr>
            <p:spPr>
              <a:xfrm>
                <a:off x="1236122" y="1908776"/>
                <a:ext cx="0" cy="241756"/>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0" name="Agrupar 9"/>
            <p:cNvGrpSpPr/>
            <p:nvPr/>
          </p:nvGrpSpPr>
          <p:grpSpPr>
            <a:xfrm>
              <a:off x="2518172" y="1545616"/>
              <a:ext cx="753534" cy="423336"/>
              <a:chOff x="2518172" y="1545616"/>
              <a:chExt cx="753534" cy="423336"/>
            </a:xfrm>
          </p:grpSpPr>
          <p:sp>
            <p:nvSpPr>
              <p:cNvPr id="11" name="CuadroTexto 10"/>
              <p:cNvSpPr txBox="1"/>
              <p:nvPr/>
            </p:nvSpPr>
            <p:spPr>
              <a:xfrm>
                <a:off x="2518172" y="1545616"/>
                <a:ext cx="753534" cy="215444"/>
              </a:xfrm>
              <a:prstGeom prst="rect">
                <a:avLst/>
              </a:prstGeom>
              <a:noFill/>
            </p:spPr>
            <p:txBody>
              <a:bodyPr wrap="square" rtlCol="0">
                <a:spAutoFit/>
              </a:bodyPr>
              <a:lstStyle/>
              <a:p>
                <a:pPr algn="ctr"/>
                <a:r>
                  <a:rPr lang="es-ES" sz="800" b="1" dirty="0">
                    <a:latin typeface="Arial"/>
                    <a:cs typeface="Arial"/>
                  </a:rPr>
                  <a:t>P2:(T2, P2)</a:t>
                </a:r>
              </a:p>
            </p:txBody>
          </p:sp>
          <p:cxnSp>
            <p:nvCxnSpPr>
              <p:cNvPr id="12" name="Conector recto 11"/>
              <p:cNvCxnSpPr/>
              <p:nvPr/>
            </p:nvCxnSpPr>
            <p:spPr>
              <a:xfrm>
                <a:off x="2894939" y="1727196"/>
                <a:ext cx="0" cy="241756"/>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5" name="Agrupar 14"/>
            <p:cNvGrpSpPr/>
            <p:nvPr/>
          </p:nvGrpSpPr>
          <p:grpSpPr>
            <a:xfrm>
              <a:off x="3826522" y="1950696"/>
              <a:ext cx="753534" cy="423336"/>
              <a:chOff x="3826522" y="1950696"/>
              <a:chExt cx="753534" cy="423336"/>
            </a:xfrm>
          </p:grpSpPr>
          <p:sp>
            <p:nvSpPr>
              <p:cNvPr id="13" name="CuadroTexto 12"/>
              <p:cNvSpPr txBox="1"/>
              <p:nvPr/>
            </p:nvSpPr>
            <p:spPr>
              <a:xfrm>
                <a:off x="3826522" y="1950696"/>
                <a:ext cx="753534" cy="215444"/>
              </a:xfrm>
              <a:prstGeom prst="rect">
                <a:avLst/>
              </a:prstGeom>
              <a:noFill/>
            </p:spPr>
            <p:txBody>
              <a:bodyPr wrap="square" rtlCol="0">
                <a:spAutoFit/>
              </a:bodyPr>
              <a:lstStyle/>
              <a:p>
                <a:pPr algn="ctr"/>
                <a:r>
                  <a:rPr lang="es-ES" sz="800" b="1" dirty="0">
                    <a:latin typeface="Arial"/>
                    <a:cs typeface="Arial"/>
                  </a:rPr>
                  <a:t>P3:(T3, P3)</a:t>
                </a:r>
              </a:p>
            </p:txBody>
          </p:sp>
          <p:cxnSp>
            <p:nvCxnSpPr>
              <p:cNvPr id="14" name="Conector recto 13"/>
              <p:cNvCxnSpPr/>
              <p:nvPr/>
            </p:nvCxnSpPr>
            <p:spPr>
              <a:xfrm>
                <a:off x="4203289" y="2132276"/>
                <a:ext cx="0" cy="241756"/>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sp>
        <p:nvSpPr>
          <p:cNvPr id="31" name="Llamada ovalada 30"/>
          <p:cNvSpPr/>
          <p:nvPr/>
        </p:nvSpPr>
        <p:spPr>
          <a:xfrm>
            <a:off x="4355976" y="4373303"/>
            <a:ext cx="3024562" cy="1565735"/>
          </a:xfrm>
          <a:prstGeom prst="wedgeEllipseCallout">
            <a:avLst>
              <a:gd name="adj1" fmla="val 34516"/>
              <a:gd name="adj2" fmla="val 118896"/>
            </a:avLst>
          </a:prstGeom>
          <a:solidFill>
            <a:schemeClr val="bg1"/>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s-ES" sz="1700" dirty="0">
                <a:solidFill>
                  <a:schemeClr val="accent6">
                    <a:lumMod val="75000"/>
                  </a:schemeClr>
                </a:solidFill>
                <a:latin typeface="Arial"/>
                <a:cs typeface="Arial"/>
              </a:rPr>
              <a:t>Se parecerá más a ésta…</a:t>
            </a:r>
          </a:p>
        </p:txBody>
      </p:sp>
      <p:grpSp>
        <p:nvGrpSpPr>
          <p:cNvPr id="22" name="Agrupar 21"/>
          <p:cNvGrpSpPr/>
          <p:nvPr/>
        </p:nvGrpSpPr>
        <p:grpSpPr>
          <a:xfrm>
            <a:off x="4864022" y="1647072"/>
            <a:ext cx="3896607" cy="2145528"/>
            <a:chOff x="4864022" y="1647072"/>
            <a:chExt cx="3896607" cy="2145528"/>
          </a:xfrm>
        </p:grpSpPr>
        <p:pic>
          <p:nvPicPr>
            <p:cNvPr id="18" name="Imagen 17"/>
            <p:cNvPicPr>
              <a:picLocks noChangeAspect="1"/>
            </p:cNvPicPr>
            <p:nvPr/>
          </p:nvPicPr>
          <p:blipFill>
            <a:blip r:embed="rId3"/>
            <a:srcRect/>
            <a:stretch/>
          </p:blipFill>
          <p:spPr>
            <a:xfrm>
              <a:off x="5582842" y="1647072"/>
              <a:ext cx="3177787" cy="2145528"/>
            </a:xfrm>
            <a:prstGeom prst="rect">
              <a:avLst/>
            </a:prstGeom>
          </p:spPr>
        </p:pic>
        <p:cxnSp>
          <p:nvCxnSpPr>
            <p:cNvPr id="32" name="Conector recto de flecha 31"/>
            <p:cNvCxnSpPr/>
            <p:nvPr/>
          </p:nvCxnSpPr>
          <p:spPr>
            <a:xfrm>
              <a:off x="4864022" y="2719836"/>
              <a:ext cx="517424" cy="0"/>
            </a:xfrm>
            <a:prstGeom prst="straightConnector1">
              <a:avLst/>
            </a:prstGeom>
            <a:ln w="44450" cmpd="sng">
              <a:solidFill>
                <a:schemeClr val="accent6">
                  <a:lumMod val="75000"/>
                </a:schemeClr>
              </a:solidFill>
              <a:headEnd type="none"/>
              <a:tailEnd type="triangle" w="lg" len="med"/>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282558829"/>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13748</TotalTime>
  <Words>5305</Words>
  <Application>Microsoft Macintosh PowerPoint</Application>
  <PresentationFormat>On-screen Show (4:3)</PresentationFormat>
  <Paragraphs>1081</Paragraphs>
  <Slides>75</Slides>
  <Notes>18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75</vt:i4>
      </vt:variant>
    </vt:vector>
  </HeadingPairs>
  <TitlesOfParts>
    <vt:vector size="78" baseType="lpstr">
      <vt:lpstr>Arial</vt:lpstr>
      <vt:lpstr>Calibri</vt:lpstr>
      <vt:lpstr>Tema de Office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subject/>
  <dc:creator>Francisco Bonet</dc:creator>
  <cp:keywords/>
  <dc:description/>
  <cp:lastModifiedBy>Francisco Javier Bonet García</cp:lastModifiedBy>
  <cp:revision>545</cp:revision>
  <dcterms:created xsi:type="dcterms:W3CDTF">2019-09-27T12:05:12Z</dcterms:created>
  <dcterms:modified xsi:type="dcterms:W3CDTF">2020-10-22T16:45:18Z</dcterms:modified>
  <cp:category/>
</cp:coreProperties>
</file>